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48" r:id="rId1"/>
    <p:sldMasterId id="2147483660" r:id="rId2"/>
  </p:sldMasterIdLst>
  <p:notesMasterIdLst>
    <p:notesMasterId r:id="rId19"/>
  </p:notesMasterIdLst>
  <p:sldIdLst>
    <p:sldId id="256" r:id="rId3"/>
    <p:sldId id="323" r:id="rId4"/>
    <p:sldId id="324" r:id="rId5"/>
    <p:sldId id="258" r:id="rId6"/>
    <p:sldId id="293" r:id="rId7"/>
    <p:sldId id="296" r:id="rId8"/>
    <p:sldId id="295" r:id="rId9"/>
    <p:sldId id="264" r:id="rId10"/>
    <p:sldId id="290" r:id="rId11"/>
    <p:sldId id="267" r:id="rId12"/>
    <p:sldId id="326" r:id="rId13"/>
    <p:sldId id="332" r:id="rId14"/>
    <p:sldId id="333" r:id="rId15"/>
    <p:sldId id="334" r:id="rId16"/>
    <p:sldId id="321" r:id="rId17"/>
    <p:sldId id="32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96" autoAdjust="0"/>
    <p:restoredTop sz="94660"/>
  </p:normalViewPr>
  <p:slideViewPr>
    <p:cSldViewPr>
      <p:cViewPr varScale="1">
        <p:scale>
          <a:sx n="110" d="100"/>
          <a:sy n="110" d="100"/>
        </p:scale>
        <p:origin x="1650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E01C20-CD83-45C1-9D01-831DA6262905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E1A87C-1BA8-4D01-8990-FD03B40AFF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8218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E1A87C-1BA8-4D01-8990-FD03B40AFF07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41684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E1A87C-1BA8-4D01-8990-FD03B40AFF07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16133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E1A87C-1BA8-4D01-8990-FD03B40AFF07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06572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E1A87C-1BA8-4D01-8990-FD03B40AFF07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6572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E1A87C-1BA8-4D01-8990-FD03B40AFF07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06572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E1A87C-1BA8-4D01-8990-FD03B40AFF07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06572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E1A87C-1BA8-4D01-8990-FD03B40AFF07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06572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E1A87C-1BA8-4D01-8990-FD03B40AFF07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54246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E1A87C-1BA8-4D01-8990-FD03B40AFF07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75232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524CD-C0B2-4064-8523-6272178D9777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12CC7-54E9-4029-928C-C4EE8A26D0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4956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524CD-C0B2-4064-8523-6272178D9777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12CC7-54E9-4029-928C-C4EE8A26D0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9904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524CD-C0B2-4064-8523-6272178D9777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12CC7-54E9-4029-928C-C4EE8A26D0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76977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DABFB-F22A-43B1-A994-F3A74B6F1C0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A3D38-C282-4272-8B4A-E164480C4F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8517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C24D9-E729-46F0-BE2F-6B1FAD17513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A3D38-C282-4272-8B4A-E164480C4F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2048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19945-A9DB-436E-9222-10B37ABC12A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A3D38-C282-4272-8B4A-E164480C4F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6706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FB1A2-1CD4-4F50-8C2A-788B42CC916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A3D38-C282-4272-8B4A-E164480C4F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0438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6A9B5-7DDE-4682-9DF5-839A6661E8D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A3D38-C282-4272-8B4A-E164480C4F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0920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2CE2B-ABC8-4736-96BE-2D1A104BF9D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A3D38-C282-4272-8B4A-E164480C4F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2904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04E68-E2EA-4AD0-819A-7B4614AE885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A3D38-C282-4272-8B4A-E164480C4F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4958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47F50-2ECB-4F7F-86E6-17FC24860AB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A3D38-C282-4272-8B4A-E164480C4F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765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524CD-C0B2-4064-8523-6272178D9777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12CC7-54E9-4029-928C-C4EE8A26D0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99393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A05A1-A084-47CA-8E00-EEDA4974670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A3D38-C282-4272-8B4A-E164480C4F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0181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C478B-BB2D-4648-A163-0AE6914B6B2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A3D38-C282-4272-8B4A-E164480C4F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4506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12777-CB43-47B7-880C-593A59216AC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A3D38-C282-4272-8B4A-E164480C4F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408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524CD-C0B2-4064-8523-6272178D9777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12CC7-54E9-4029-928C-C4EE8A26D0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4515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524CD-C0B2-4064-8523-6272178D9777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12CC7-54E9-4029-928C-C4EE8A26D0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7158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524CD-C0B2-4064-8523-6272178D9777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12CC7-54E9-4029-928C-C4EE8A26D0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0434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524CD-C0B2-4064-8523-6272178D9777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12CC7-54E9-4029-928C-C4EE8A26D0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2848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524CD-C0B2-4064-8523-6272178D9777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12CC7-54E9-4029-928C-C4EE8A26D0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7011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524CD-C0B2-4064-8523-6272178D9777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12CC7-54E9-4029-928C-C4EE8A26D0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6459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524CD-C0B2-4064-8523-6272178D9777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12CC7-54E9-4029-928C-C4EE8A26D0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3608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524CD-C0B2-4064-8523-6272178D9777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212CC7-54E9-4029-928C-C4EE8A26D0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6072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455586-654F-471B-9948-2C74079BDB1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CA3D38-C282-4272-8B4A-E164480C4F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856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34.jpe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33.jpeg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scantronicsystems.com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5.pn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26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97" y="58291"/>
            <a:ext cx="9135879" cy="6858000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611560" y="3032956"/>
            <a:ext cx="3456384" cy="792088"/>
          </a:xfrm>
        </p:spPr>
        <p:txBody>
          <a:bodyPr anchor="t">
            <a:noAutofit/>
          </a:bodyPr>
          <a:lstStyle/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ru-RU" sz="1800" b="1" spc="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СТ-6035</a:t>
            </a:r>
            <a:br>
              <a:rPr lang="ru-RU" sz="1800" b="1" spc="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b="1" spc="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СТ-2630Т</a:t>
            </a:r>
            <a:endParaRPr lang="en-GB" sz="1800" b="1" spc="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39952" y="2960948"/>
            <a:ext cx="5004048" cy="936104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spcBef>
                <a:spcPts val="0"/>
              </a:spcBef>
            </a:pPr>
            <a:endParaRPr lang="ru-RU" sz="1400" b="1" dirty="0" smtClean="0">
              <a:solidFill>
                <a:srgbClr val="C00000"/>
              </a:solidFill>
            </a:endParaRPr>
          </a:p>
          <a:p>
            <a:pPr>
              <a:spcBef>
                <a:spcPts val="0"/>
              </a:spcBef>
            </a:pPr>
            <a:r>
              <a:rPr lang="en-US" sz="1400" b="1" dirty="0" smtClean="0">
                <a:solidFill>
                  <a:srgbClr val="C00000"/>
                </a:solidFill>
              </a:rPr>
              <a:t>X-RAY  INSPECTION  SYSTEMS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11" name="Text Box 33"/>
          <p:cNvSpPr txBox="1">
            <a:spLocks noChangeArrowheads="1"/>
          </p:cNvSpPr>
          <p:nvPr/>
        </p:nvSpPr>
        <p:spPr bwMode="auto">
          <a:xfrm>
            <a:off x="3059832" y="4725144"/>
            <a:ext cx="561662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u="sng">
                <a:solidFill>
                  <a:srgbClr val="333333"/>
                </a:solidFill>
                <a:latin typeface="Arial" panose="020B0604020202020204" pitchFamily="34" charset="0"/>
              </a:defRPr>
            </a:lvl1pPr>
            <a:lvl2pPr marL="742950" indent="-285750">
              <a:defRPr u="sng">
                <a:solidFill>
                  <a:srgbClr val="333333"/>
                </a:solidFill>
                <a:latin typeface="Arial" panose="020B0604020202020204" pitchFamily="34" charset="0"/>
              </a:defRPr>
            </a:lvl2pPr>
            <a:lvl3pPr marL="1143000" indent="-228600">
              <a:defRPr u="sng">
                <a:solidFill>
                  <a:srgbClr val="333333"/>
                </a:solidFill>
                <a:latin typeface="Arial" panose="020B0604020202020204" pitchFamily="34" charset="0"/>
              </a:defRPr>
            </a:lvl3pPr>
            <a:lvl4pPr marL="1600200" indent="-228600">
              <a:defRPr u="sng">
                <a:solidFill>
                  <a:srgbClr val="333333"/>
                </a:solidFill>
                <a:latin typeface="Arial" panose="020B0604020202020204" pitchFamily="34" charset="0"/>
              </a:defRPr>
            </a:lvl4pPr>
            <a:lvl5pPr marL="2057400" indent="-228600">
              <a:defRPr u="sng">
                <a:solidFill>
                  <a:srgbClr val="333333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rgbClr val="333333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rgbClr val="333333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rgbClr val="333333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rgbClr val="333333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400" u="none" dirty="0" smtClean="0">
                <a:solidFill>
                  <a:schemeClr val="tx1"/>
                </a:solidFill>
              </a:rPr>
              <a:t>MOSCOW, RUSSIA</a:t>
            </a:r>
          </a:p>
          <a:p>
            <a:pPr algn="ctr"/>
            <a:endParaRPr lang="ru-RU" altLang="en-US" sz="800" u="none" dirty="0">
              <a:solidFill>
                <a:schemeClr val="tx1"/>
              </a:solidFill>
            </a:endParaRPr>
          </a:p>
          <a:p>
            <a:pPr algn="ctr"/>
            <a:endParaRPr lang="en-GB" altLang="en-US" sz="1400" u="none" dirty="0">
              <a:solidFill>
                <a:schemeClr val="tx1"/>
              </a:solidFill>
            </a:endParaRPr>
          </a:p>
        </p:txBody>
      </p:sp>
      <p:pic>
        <p:nvPicPr>
          <p:cNvPr id="12" name="Picture 4" descr="http://scantronicsystems.com/images/all_img/scantronic_realizovan_projects_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8" y="3005138"/>
            <a:ext cx="1743075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 descr="http://scantronicsystems.com/images/all_img/scantronic_idk_2_0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463" y="3001963"/>
            <a:ext cx="1728787" cy="93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Заголовок 1"/>
          <p:cNvSpPr txBox="1">
            <a:spLocks/>
          </p:cNvSpPr>
          <p:nvPr/>
        </p:nvSpPr>
        <p:spPr>
          <a:xfrm>
            <a:off x="611188" y="3860800"/>
            <a:ext cx="3455987" cy="36036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262626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262626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262626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262626"/>
                </a:solidFill>
                <a:latin typeface="Arial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0066CC"/>
                </a:solidFill>
                <a:latin typeface="Arial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0066CC"/>
                </a:solidFill>
                <a:latin typeface="Arial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0066CC"/>
                </a:solidFill>
                <a:latin typeface="Arial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0066CC"/>
                </a:solidFill>
                <a:latin typeface="Arial" charset="0"/>
              </a:defRPr>
            </a:lvl9pPr>
          </a:lstStyle>
          <a:p>
            <a:pPr>
              <a:lnSpc>
                <a:spcPct val="125000"/>
              </a:lnSpc>
              <a:spcBef>
                <a:spcPts val="0"/>
              </a:spcBef>
              <a:defRPr/>
            </a:pPr>
            <a:r>
              <a:rPr lang="ru-RU" sz="1400" b="1" u="none" kern="0" spc="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b="1" kern="0" spc="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</a:t>
            </a:r>
            <a:r>
              <a:rPr lang="ru-RU" sz="1400" b="1" u="none" kern="0" spc="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-6035    </a:t>
            </a:r>
            <a:r>
              <a:rPr lang="en-US" sz="1400" b="1" u="none" kern="0" spc="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</a:t>
            </a:r>
            <a:r>
              <a:rPr lang="ru-RU" sz="1400" b="1" u="none" kern="0" spc="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-2630Т</a:t>
            </a:r>
            <a:endParaRPr lang="en-GB" sz="1400" b="1" u="none" kern="0" spc="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536" y="5497772"/>
            <a:ext cx="761905" cy="10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684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979368" y="2010657"/>
            <a:ext cx="298511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dirty="0" smtClean="0">
                <a:solidFill>
                  <a:prstClr val="black"/>
                </a:solidFill>
              </a:rPr>
              <a:t>Usage in the system a radiation source with energy modulation altogether with a special calibration device allows discrimination of at least 4 groups of materials by effective atomic number and mass evaluation of cargo in whole and its separate parts with accuracy no worse 10%.</a:t>
            </a:r>
            <a:endParaRPr lang="ru-RU" sz="1400" dirty="0" smtClean="0">
              <a:solidFill>
                <a:prstClr val="black"/>
              </a:solidFill>
            </a:endParaRPr>
          </a:p>
          <a:p>
            <a:pPr algn="just"/>
            <a:endParaRPr lang="ru-RU" sz="1400" dirty="0">
              <a:solidFill>
                <a:prstClr val="black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2919017"/>
              </p:ext>
            </p:extLst>
          </p:nvPr>
        </p:nvGraphicFramePr>
        <p:xfrm>
          <a:off x="413708" y="982876"/>
          <a:ext cx="5295800" cy="505822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56136"/>
                <a:gridCol w="3432967"/>
                <a:gridCol w="1406697"/>
              </a:tblGrid>
              <a:tr h="5734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21" marR="46121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effectLst/>
                        </a:rPr>
                        <a:t>Parameter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21" marR="46121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effectLst/>
                        </a:rPr>
                        <a:t>Value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21" marR="46121" marT="0" marB="0">
                    <a:solidFill>
                      <a:schemeClr val="bg2"/>
                    </a:solidFill>
                  </a:tcPr>
                </a:tc>
              </a:tr>
              <a:tr h="1987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21" marR="46121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Electron beam energy </a:t>
                      </a:r>
                    </a:p>
                  </a:txBody>
                  <a:tcPr marL="46121" marR="46121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</a:rPr>
                        <a:t>6/3.5 </a:t>
                      </a:r>
                      <a:r>
                        <a:rPr lang="en-US" sz="1000" b="1" dirty="0" smtClean="0">
                          <a:solidFill>
                            <a:schemeClr val="tx1"/>
                          </a:solidFill>
                          <a:effectLst/>
                        </a:rPr>
                        <a:t>MeV</a:t>
                      </a:r>
                      <a:endParaRPr lang="ru-RU" sz="1000" b="1" dirty="0" smtClean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6121" marR="46121" marT="0" marB="0">
                    <a:noFill/>
                  </a:tcPr>
                </a:tc>
              </a:tr>
              <a:tr h="3324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21" marR="46121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Maximal penetration in steel at train speed up to</a:t>
                      </a:r>
                      <a:endParaRPr lang="ru-RU" sz="10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70 </a:t>
                      </a: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km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21" marR="46121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 worse</a:t>
                      </a: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–  320 </a:t>
                      </a:r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mm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21" marR="46121" marT="0" marB="0">
                    <a:noFill/>
                  </a:tcPr>
                </a:tc>
              </a:tr>
              <a:tr h="3324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21" marR="46121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Maximal penetration in steel at train speed up to</a:t>
                      </a:r>
                    </a:p>
                    <a:p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 km/h</a:t>
                      </a:r>
                    </a:p>
                  </a:txBody>
                  <a:tcPr marL="46121" marR="46121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</a:t>
                      </a:r>
                      <a:r>
                        <a:rPr lang="en-US" sz="10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worse</a:t>
                      </a: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–  350 </a:t>
                      </a:r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mm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21" marR="46121" marT="0" marB="0">
                    <a:noFill/>
                  </a:tcPr>
                </a:tc>
              </a:tr>
              <a:tr h="8123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21" marR="46121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Detection of steel wire:</a:t>
                      </a:r>
                    </a:p>
                    <a:p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without barrier with diameter</a:t>
                      </a:r>
                    </a:p>
                    <a:p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with 100 mm steel barrier </a:t>
                      </a:r>
                    </a:p>
                    <a:p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with 250 mm steel barrier </a:t>
                      </a:r>
                    </a:p>
                  </a:txBody>
                  <a:tcPr marL="46121" marR="46121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</a:t>
                      </a:r>
                      <a:r>
                        <a:rPr lang="en-US" sz="10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more</a:t>
                      </a: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0.8</a:t>
                      </a:r>
                      <a:r>
                        <a:rPr lang="ru-RU" sz="10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mm</a:t>
                      </a:r>
                      <a:endParaRPr lang="ru-RU" sz="10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 more </a:t>
                      </a: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ru-RU" sz="10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mm</a:t>
                      </a:r>
                      <a:endParaRPr lang="ru-RU" sz="10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 more </a:t>
                      </a: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r>
                        <a:rPr lang="ru-RU" sz="10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mm</a:t>
                      </a:r>
                      <a:endParaRPr lang="ru-RU" sz="1000" dirty="0" smtClean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21" marR="46121" marT="0" marB="0">
                    <a:noFill/>
                  </a:tcPr>
                </a:tc>
              </a:tr>
              <a:tr h="1987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21" marR="46121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Contrast sensitivity,</a:t>
                      </a:r>
                      <a:r>
                        <a:rPr lang="en-US" sz="10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no worse</a:t>
                      </a:r>
                      <a:endParaRPr lang="en-US" sz="10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121" marR="46121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2%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6121" marR="46121" marT="0" marB="0">
                    <a:noFill/>
                  </a:tcPr>
                </a:tc>
              </a:tr>
              <a:tr h="1911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21" marR="46121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Number of discriminated by Z groups of materials</a:t>
                      </a:r>
                    </a:p>
                  </a:txBody>
                  <a:tcPr marL="46121" marR="46121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</a:t>
                      </a: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less </a:t>
                      </a: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21" marR="46121" marT="0" marB="0">
                    <a:noFill/>
                  </a:tcPr>
                </a:tc>
              </a:tr>
              <a:tr h="1983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21" marR="46121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Mass thickness of effective material discrimination</a:t>
                      </a:r>
                    </a:p>
                  </a:txBody>
                  <a:tcPr marL="46121" marR="46121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from</a:t>
                      </a: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5 </a:t>
                      </a:r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</a:t>
                      </a: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cm</a:t>
                      </a:r>
                      <a:r>
                        <a:rPr lang="ru-RU" sz="1000" b="1" kern="1200" baseline="30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</a:t>
                      </a: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120 </a:t>
                      </a:r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</a:t>
                      </a: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cm</a:t>
                      </a:r>
                      <a:r>
                        <a:rPr lang="ru-RU" sz="1000" b="1" kern="1200" baseline="30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21" marR="46121" marT="0" marB="0">
                    <a:noFill/>
                  </a:tcPr>
                </a:tc>
              </a:tr>
              <a:tr h="3324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21" marR="46121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Train speed during inspection in high/low</a:t>
                      </a:r>
                      <a:r>
                        <a:rPr lang="en-US" sz="10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energy mode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without material discrimination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21" marR="46121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up t</a:t>
                      </a:r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lang="en-US" sz="10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70 </a:t>
                      </a:r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km</a:t>
                      </a: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hour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21" marR="46121" marT="0" marB="0">
                    <a:noFill/>
                  </a:tcPr>
                </a:tc>
              </a:tr>
              <a:tr h="3324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21" marR="46121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Train speed during inspection in dual energy mode (with material discrimination)</a:t>
                      </a:r>
                    </a:p>
                  </a:txBody>
                  <a:tcPr marL="46121" marR="46121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up to 35 km/hour</a:t>
                      </a:r>
                    </a:p>
                  </a:txBody>
                  <a:tcPr marL="46121" marR="46121" marT="0" marB="0">
                    <a:noFill/>
                  </a:tcPr>
                </a:tc>
              </a:tr>
              <a:tr h="1987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21" marR="46121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Maximal cargo dimensions in freight train car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21" marR="46121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4.48 </a:t>
                      </a:r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×5.3</a:t>
                      </a:r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</a:t>
                      </a: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(</a:t>
                      </a:r>
                      <a:r>
                        <a:rPr lang="en-US" sz="10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WxH</a:t>
                      </a: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21" marR="46121" marT="0" marB="0">
                    <a:noFill/>
                  </a:tcPr>
                </a:tc>
              </a:tr>
              <a:tr h="3324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21" marR="46121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Maximal dose absorbed by an object in one scanning</a:t>
                      </a:r>
                    </a:p>
                  </a:txBody>
                  <a:tcPr marL="46121" marR="46121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lesser 40 µ</a:t>
                      </a:r>
                      <a:r>
                        <a:rPr lang="en-US" sz="10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Sv</a:t>
                      </a:r>
                      <a:endParaRPr lang="en-US" sz="10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121" marR="46121" marT="0" marB="0">
                    <a:noFill/>
                  </a:tcPr>
                </a:tc>
              </a:tr>
              <a:tr h="1987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21" marR="46121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Annual dose for operators and population</a:t>
                      </a:r>
                    </a:p>
                  </a:txBody>
                  <a:tcPr marL="46121" marR="46121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lesser 1,0 </a:t>
                      </a:r>
                      <a:r>
                        <a:rPr lang="en-US" sz="10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mSv</a:t>
                      </a:r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/year</a:t>
                      </a:r>
                    </a:p>
                  </a:txBody>
                  <a:tcPr marL="46121" marR="46121" marT="0" marB="0">
                    <a:noFill/>
                  </a:tcPr>
                </a:tc>
              </a:tr>
              <a:tr h="1987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21" marR="46121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Dimensions of safety zone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зоны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21" marR="46121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 м (</a:t>
                      </a:r>
                      <a:r>
                        <a:rPr lang="en-US" sz="10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LxW</a:t>
                      </a: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21" marR="46121" marT="0" marB="0">
                    <a:noFill/>
                  </a:tcPr>
                </a:tc>
              </a:tr>
              <a:tr h="2759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21" marR="46121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Database capacity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21" marR="46121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r>
                        <a:rPr lang="ru-RU" sz="10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</a:t>
                      </a:r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21" marR="46121" marT="0" marB="0">
                    <a:noFill/>
                  </a:tcPr>
                </a:tc>
              </a:tr>
              <a:tr h="1987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21" marR="46121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21" marR="46121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21" marR="46121" marT="0" marB="0">
                    <a:noFill/>
                  </a:tcPr>
                </a:tc>
              </a:tr>
            </a:tbl>
          </a:graphicData>
        </a:graphic>
      </p:graphicFrame>
      <p:sp>
        <p:nvSpPr>
          <p:cNvPr id="4" name="Заголовок 6"/>
          <p:cNvSpPr txBox="1">
            <a:spLocks/>
          </p:cNvSpPr>
          <p:nvPr/>
        </p:nvSpPr>
        <p:spPr>
          <a:xfrm>
            <a:off x="227050" y="188640"/>
            <a:ext cx="8724460" cy="5760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1165225" algn="l"/>
              </a:tabLst>
            </a:pPr>
            <a:r>
              <a:rPr lang="en-US" dirty="0" smtClean="0">
                <a:solidFill>
                  <a:prstClr val="black"/>
                </a:solidFill>
              </a:rPr>
              <a:t/>
            </a:r>
            <a:br>
              <a:rPr lang="en-US" dirty="0" smtClean="0">
                <a:solidFill>
                  <a:prstClr val="black"/>
                </a:solidFill>
              </a:rPr>
            </a:br>
            <a:r>
              <a:rPr lang="en-US" sz="9600" b="1" dirty="0">
                <a:solidFill>
                  <a:srgbClr val="C00000"/>
                </a:solidFill>
              </a:rPr>
              <a:t>Basic parameters of ST</a:t>
            </a:r>
            <a:r>
              <a:rPr lang="ru-RU" sz="9600" b="1" dirty="0" smtClean="0">
                <a:solidFill>
                  <a:srgbClr val="C00000"/>
                </a:solidFill>
              </a:rPr>
              <a:t>-2630Т</a:t>
            </a:r>
            <a:r>
              <a:rPr lang="ru-RU" sz="9600" dirty="0" smtClean="0">
                <a:solidFill>
                  <a:srgbClr val="C00000"/>
                </a:solidFill>
              </a:rPr>
              <a:t/>
            </a:r>
            <a:br>
              <a:rPr lang="ru-RU" sz="9600" dirty="0" smtClean="0">
                <a:solidFill>
                  <a:srgbClr val="C00000"/>
                </a:solidFill>
              </a:rPr>
            </a:br>
            <a:endParaRPr lang="ru-RU" sz="9600" dirty="0" smtClean="0">
              <a:solidFill>
                <a:srgbClr val="C00000"/>
              </a:solidFill>
            </a:endParaRPr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3563888" y="6376243"/>
            <a:ext cx="2133600" cy="365125"/>
          </a:xfrm>
        </p:spPr>
        <p:txBody>
          <a:bodyPr/>
          <a:lstStyle/>
          <a:p>
            <a:pPr algn="ctr"/>
            <a:fld id="{9ACF5DDB-48FC-4EEB-816C-E9738BB613BC}" type="slidenum">
              <a:rPr lang="en-GB" smtClean="0">
                <a:solidFill>
                  <a:srgbClr val="C00000"/>
                </a:solidFill>
              </a:rPr>
              <a:pPr algn="ctr"/>
              <a:t>10</a:t>
            </a:fld>
            <a:endParaRPr lang="en-GB" dirty="0">
              <a:solidFill>
                <a:srgbClr val="C00000"/>
              </a:solidFill>
            </a:endParaRPr>
          </a:p>
        </p:txBody>
      </p:sp>
      <p:pic>
        <p:nvPicPr>
          <p:cNvPr id="7" name="Рисунок 6" descr="HCV Rail 2"/>
          <p:cNvPicPr>
            <a:picLocks noChangeAspect="1"/>
          </p:cNvPicPr>
          <p:nvPr/>
        </p:nvPicPr>
        <p:blipFill>
          <a:blip r:embed="rId2" cstate="print"/>
          <a:srcRect l="1567" t="38257" r="6857" b="32941"/>
          <a:stretch>
            <a:fillRect/>
          </a:stretch>
        </p:blipFill>
        <p:spPr bwMode="auto">
          <a:xfrm>
            <a:off x="5979369" y="982876"/>
            <a:ext cx="3088000" cy="774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6335794"/>
            <a:ext cx="1226208" cy="279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761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3563888" y="6376243"/>
            <a:ext cx="2133600" cy="365125"/>
          </a:xfrm>
        </p:spPr>
        <p:txBody>
          <a:bodyPr/>
          <a:lstStyle/>
          <a:p>
            <a:pPr algn="ctr"/>
            <a:fld id="{9ACF5DDB-48FC-4EEB-816C-E9738BB613BC}" type="slidenum">
              <a:rPr lang="en-GB" smtClean="0">
                <a:solidFill>
                  <a:srgbClr val="C00000"/>
                </a:solidFill>
              </a:rPr>
              <a:pPr algn="ctr"/>
              <a:t>11</a:t>
            </a:fld>
            <a:endParaRPr lang="en-GB" dirty="0">
              <a:solidFill>
                <a:srgbClr val="C00000"/>
              </a:solidFill>
            </a:endParaRPr>
          </a:p>
        </p:txBody>
      </p:sp>
      <p:pic>
        <p:nvPicPr>
          <p:cNvPr id="8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6335794"/>
            <a:ext cx="1226208" cy="279503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665566" y="4581128"/>
            <a:ext cx="824491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dirty="0"/>
              <a:t>Due to innovative and approved technical solutions and technologies LLC «Scantronic systems» can propose to a Customer a </a:t>
            </a:r>
            <a:r>
              <a:rPr lang="en-US" sz="1400" dirty="0" smtClean="0"/>
              <a:t>lightweight version of inspection </a:t>
            </a:r>
            <a:r>
              <a:rPr lang="en-US" sz="1400" dirty="0"/>
              <a:t>system </a:t>
            </a:r>
            <a:r>
              <a:rPr lang="en-US" sz="1400" dirty="0" smtClean="0"/>
              <a:t>for vehicles ST</a:t>
            </a:r>
            <a:r>
              <a:rPr lang="ru-RU" sz="1400" dirty="0" smtClean="0"/>
              <a:t>-2630 </a:t>
            </a:r>
            <a:r>
              <a:rPr lang="en-US" sz="1400" dirty="0" smtClean="0"/>
              <a:t>with wide range of abilities for fast and effective cargo inspection at check-points. That is achieved by </a:t>
            </a:r>
            <a:r>
              <a:rPr lang="ru-RU" sz="1400" dirty="0" smtClean="0"/>
              <a:t> </a:t>
            </a:r>
            <a:r>
              <a:rPr lang="en-US" sz="1400" dirty="0" smtClean="0"/>
              <a:t>usage in the system a domestic linear accelerator with energies </a:t>
            </a:r>
            <a:r>
              <a:rPr lang="en-US" sz="1400" dirty="0"/>
              <a:t>6</a:t>
            </a:r>
            <a:r>
              <a:rPr lang="ru-RU" sz="1400" dirty="0" smtClean="0"/>
              <a:t>/</a:t>
            </a:r>
            <a:r>
              <a:rPr lang="en-US" sz="1400" dirty="0" smtClean="0"/>
              <a:t>3</a:t>
            </a:r>
            <a:r>
              <a:rPr lang="ru-RU" sz="1400" dirty="0" smtClean="0"/>
              <a:t>.5 МэВ </a:t>
            </a:r>
            <a:r>
              <a:rPr lang="en-US" sz="1400" dirty="0" smtClean="0"/>
              <a:t>with optimized radiophysical performances. The system does not require a radiation-protective construction and can be allocated in an easy erected building of sandwich-panels</a:t>
            </a:r>
            <a:r>
              <a:rPr lang="ru-RU" sz="1400" dirty="0" smtClean="0">
                <a:solidFill>
                  <a:prstClr val="black"/>
                </a:solidFill>
              </a:rPr>
              <a:t>.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14" name="Заголовок 6"/>
          <p:cNvSpPr txBox="1">
            <a:spLocks/>
          </p:cNvSpPr>
          <p:nvPr/>
        </p:nvSpPr>
        <p:spPr>
          <a:xfrm>
            <a:off x="240028" y="188640"/>
            <a:ext cx="8724460" cy="794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prstClr val="black"/>
                </a:solidFill>
              </a:rPr>
              <a:t/>
            </a:r>
            <a:br>
              <a:rPr lang="en-US" dirty="0" smtClean="0">
                <a:solidFill>
                  <a:prstClr val="black"/>
                </a:solidFill>
              </a:rPr>
            </a:br>
            <a:r>
              <a:rPr lang="ru-RU" sz="9600" b="1" dirty="0" smtClean="0">
                <a:solidFill>
                  <a:srgbClr val="C00000"/>
                </a:solidFill>
              </a:rPr>
              <a:t>«</a:t>
            </a:r>
            <a:r>
              <a:rPr lang="en-US" sz="9600" b="1" dirty="0" smtClean="0">
                <a:solidFill>
                  <a:srgbClr val="C00000"/>
                </a:solidFill>
              </a:rPr>
              <a:t>Light</a:t>
            </a:r>
            <a:r>
              <a:rPr lang="ru-RU" sz="9600" b="1" dirty="0" smtClean="0">
                <a:solidFill>
                  <a:srgbClr val="C00000"/>
                </a:solidFill>
              </a:rPr>
              <a:t>» </a:t>
            </a:r>
            <a:r>
              <a:rPr lang="en-US" sz="9600" b="1" dirty="0" smtClean="0">
                <a:solidFill>
                  <a:srgbClr val="C00000"/>
                </a:solidFill>
              </a:rPr>
              <a:t>IS ST</a:t>
            </a:r>
            <a:r>
              <a:rPr lang="ru-RU" sz="9600" b="1" dirty="0" smtClean="0">
                <a:solidFill>
                  <a:srgbClr val="C00000"/>
                </a:solidFill>
              </a:rPr>
              <a:t>-2630 </a:t>
            </a:r>
          </a:p>
          <a:p>
            <a:r>
              <a:rPr lang="ru-RU" sz="9600" b="1" dirty="0">
                <a:solidFill>
                  <a:srgbClr val="C00000"/>
                </a:solidFill>
              </a:rPr>
              <a:t>(ТУ </a:t>
            </a:r>
            <a:r>
              <a:rPr lang="ru-RU" sz="9600" b="1" dirty="0" smtClean="0">
                <a:solidFill>
                  <a:srgbClr val="C00000"/>
                </a:solidFill>
              </a:rPr>
              <a:t>4276-008-68883689-2014</a:t>
            </a:r>
            <a:r>
              <a:rPr lang="ru-RU" sz="11200" b="1" dirty="0" smtClean="0">
                <a:solidFill>
                  <a:srgbClr val="C00000"/>
                </a:solidFill>
              </a:rPr>
              <a:t>)</a:t>
            </a:r>
            <a:r>
              <a:rPr lang="ru-RU" sz="11200" b="1" dirty="0" smtClean="0">
                <a:solidFill>
                  <a:prstClr val="black"/>
                </a:solidFill>
              </a:rPr>
              <a:t/>
            </a:r>
            <a:br>
              <a:rPr lang="ru-RU" sz="11200" b="1" dirty="0" smtClean="0">
                <a:solidFill>
                  <a:prstClr val="black"/>
                </a:solidFill>
              </a:rPr>
            </a:br>
            <a:endParaRPr lang="ru-RU" sz="11200" b="1" dirty="0">
              <a:solidFill>
                <a:prstClr val="black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991" y="908720"/>
            <a:ext cx="7098534" cy="3549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755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3563888" y="6376243"/>
            <a:ext cx="2133600" cy="365125"/>
          </a:xfrm>
        </p:spPr>
        <p:txBody>
          <a:bodyPr/>
          <a:lstStyle/>
          <a:p>
            <a:pPr algn="ctr"/>
            <a:fld id="{9ACF5DDB-48FC-4EEB-816C-E9738BB613BC}" type="slidenum">
              <a:rPr lang="en-GB" smtClean="0">
                <a:solidFill>
                  <a:srgbClr val="C00000"/>
                </a:solidFill>
              </a:rPr>
              <a:pPr algn="ctr"/>
              <a:t>12</a:t>
            </a:fld>
            <a:endParaRPr lang="en-GB" dirty="0">
              <a:solidFill>
                <a:srgbClr val="C00000"/>
              </a:solidFill>
            </a:endParaRPr>
          </a:p>
        </p:txBody>
      </p:sp>
      <p:pic>
        <p:nvPicPr>
          <p:cNvPr id="8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6335794"/>
            <a:ext cx="1226208" cy="279503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5039638" y="947831"/>
            <a:ext cx="367448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dirty="0">
                <a:solidFill>
                  <a:prstClr val="black"/>
                </a:solidFill>
              </a:rPr>
              <a:t>Inspection system </a:t>
            </a:r>
            <a:r>
              <a:rPr lang="en-US" sz="1400" dirty="0" smtClean="0">
                <a:solidFill>
                  <a:prstClr val="black"/>
                </a:solidFill>
              </a:rPr>
              <a:t>ST-2</a:t>
            </a:r>
            <a:r>
              <a:rPr lang="ru-RU" sz="1400" dirty="0" smtClean="0">
                <a:solidFill>
                  <a:prstClr val="black"/>
                </a:solidFill>
              </a:rPr>
              <a:t>6</a:t>
            </a:r>
            <a:r>
              <a:rPr lang="en-US" sz="1400" dirty="0" smtClean="0">
                <a:solidFill>
                  <a:prstClr val="black"/>
                </a:solidFill>
              </a:rPr>
              <a:t>30 </a:t>
            </a:r>
            <a:r>
              <a:rPr lang="en-US" sz="1400" dirty="0">
                <a:solidFill>
                  <a:prstClr val="black"/>
                </a:solidFill>
              </a:rPr>
              <a:t>represents itself a complex of principally new scientific and technical solutions, which allows to realize </a:t>
            </a:r>
            <a:r>
              <a:rPr lang="en-US" sz="1400" dirty="0" smtClean="0">
                <a:solidFill>
                  <a:prstClr val="black"/>
                </a:solidFill>
              </a:rPr>
              <a:t>reliable discrimination </a:t>
            </a:r>
            <a:r>
              <a:rPr lang="en-US" sz="1400" dirty="0">
                <a:solidFill>
                  <a:prstClr val="black"/>
                </a:solidFill>
              </a:rPr>
              <a:t>of </a:t>
            </a:r>
            <a:r>
              <a:rPr lang="ru-RU" sz="1400" dirty="0">
                <a:solidFill>
                  <a:prstClr val="black"/>
                </a:solidFill>
              </a:rPr>
              <a:t>4</a:t>
            </a:r>
            <a:r>
              <a:rPr lang="en-US" sz="1400" dirty="0" smtClean="0">
                <a:solidFill>
                  <a:prstClr val="black"/>
                </a:solidFill>
              </a:rPr>
              <a:t> </a:t>
            </a:r>
            <a:r>
              <a:rPr lang="en-US" sz="1400" dirty="0">
                <a:solidFill>
                  <a:prstClr val="black"/>
                </a:solidFill>
              </a:rPr>
              <a:t>groups of materials by their atomic </a:t>
            </a:r>
            <a:r>
              <a:rPr lang="en-US" sz="1400" dirty="0" smtClean="0">
                <a:solidFill>
                  <a:prstClr val="black"/>
                </a:solidFill>
              </a:rPr>
              <a:t>numbers, </a:t>
            </a:r>
            <a:r>
              <a:rPr lang="en-US" sz="1400" dirty="0">
                <a:solidFill>
                  <a:prstClr val="black"/>
                </a:solidFill>
              </a:rPr>
              <a:t>and also weight evaluation of cargo and separate objects with error no worse 10%.</a:t>
            </a:r>
          </a:p>
          <a:p>
            <a:pPr algn="just"/>
            <a:endParaRPr lang="en-US" sz="1400" dirty="0" smtClean="0">
              <a:solidFill>
                <a:prstClr val="black"/>
              </a:solidFill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1042604"/>
              </p:ext>
            </p:extLst>
          </p:nvPr>
        </p:nvGraphicFramePr>
        <p:xfrm>
          <a:off x="575142" y="963642"/>
          <a:ext cx="4320479" cy="492354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85669"/>
                <a:gridCol w="2588243"/>
                <a:gridCol w="1346567"/>
              </a:tblGrid>
              <a:tr h="3357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21" marR="46121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effectLst/>
                        </a:rPr>
                        <a:t>Parameter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21" marR="46121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effectLst/>
                        </a:rPr>
                        <a:t>Value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21" marR="46121" marT="0" marB="0">
                    <a:solidFill>
                      <a:schemeClr val="bg2"/>
                    </a:solidFill>
                  </a:tcPr>
                </a:tc>
              </a:tr>
              <a:tr h="2266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21" marR="46121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Electron beam energy </a:t>
                      </a:r>
                    </a:p>
                  </a:txBody>
                  <a:tcPr marL="46121" marR="46121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</a:rPr>
                        <a:t>6/3.5 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МэВ 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21" marR="46121" marT="0" marB="0">
                    <a:noFill/>
                  </a:tcPr>
                </a:tc>
              </a:tr>
              <a:tr h="2266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21" marR="46121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Maximal penetration in steel </a:t>
                      </a:r>
                    </a:p>
                  </a:txBody>
                  <a:tcPr marL="46121" marR="46121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300 мм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21" marR="46121" marT="0" marB="0">
                    <a:noFill/>
                  </a:tcPr>
                </a:tc>
              </a:tr>
              <a:tr h="5985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21" marR="46121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Detection of steel wire:</a:t>
                      </a:r>
                    </a:p>
                    <a:p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without barrier with diameter</a:t>
                      </a:r>
                    </a:p>
                    <a:p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with 100 mm steel barrier  </a:t>
                      </a:r>
                    </a:p>
                  </a:txBody>
                  <a:tcPr marL="46121" marR="46121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5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 more</a:t>
                      </a: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0.8</a:t>
                      </a:r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mm</a:t>
                      </a:r>
                      <a:endParaRPr lang="ru-RU" sz="10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</a:t>
                      </a:r>
                      <a:r>
                        <a:rPr lang="en-US" sz="10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more</a:t>
                      </a: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mm</a:t>
                      </a:r>
                      <a:endParaRPr lang="ru-RU" sz="10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121" marR="46121" marT="0" marB="0">
                    <a:noFill/>
                  </a:tcPr>
                </a:tc>
              </a:tr>
              <a:tr h="2266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21" marR="46121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Contrast sensitivity</a:t>
                      </a:r>
                    </a:p>
                  </a:txBody>
                  <a:tcPr marL="46121" marR="46121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%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6121" marR="46121" marT="0" marB="0">
                    <a:noFill/>
                  </a:tcPr>
                </a:tc>
              </a:tr>
              <a:tr h="2179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21" marR="46121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Number of discriminated by Z groups of materials</a:t>
                      </a:r>
                    </a:p>
                  </a:txBody>
                  <a:tcPr marL="46121" marR="46121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21" marR="46121" marT="0" marB="0">
                    <a:noFill/>
                  </a:tcPr>
                </a:tc>
              </a:tr>
              <a:tr h="2261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21" marR="46121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Mass thickness of effective material discrimination</a:t>
                      </a:r>
                    </a:p>
                  </a:txBody>
                  <a:tcPr marL="46121" marR="46121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from</a:t>
                      </a: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5 </a:t>
                      </a:r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</a:t>
                      </a: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cm</a:t>
                      </a:r>
                      <a:r>
                        <a:rPr lang="ru-RU" sz="1000" b="1" kern="1200" baseline="30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</a:t>
                      </a: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80 </a:t>
                      </a:r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</a:t>
                      </a: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cm</a:t>
                      </a:r>
                      <a:r>
                        <a:rPr lang="ru-RU" sz="1000" b="1" kern="1200" baseline="30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21" marR="46121" marT="0" marB="0">
                    <a:noFill/>
                  </a:tcPr>
                </a:tc>
              </a:tr>
              <a:tr h="2266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21" marR="46121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Throughput</a:t>
                      </a:r>
                    </a:p>
                  </a:txBody>
                  <a:tcPr marL="46121" marR="46121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up to </a:t>
                      </a:r>
                      <a:r>
                        <a:rPr lang="ru-RU" sz="10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 </a:t>
                      </a:r>
                      <a:r>
                        <a:rPr lang="en-US" sz="1000" b="1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veh</a:t>
                      </a:r>
                      <a:r>
                        <a:rPr lang="ru-RU" sz="10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./</a:t>
                      </a:r>
                      <a:r>
                        <a:rPr lang="en-US" sz="10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hour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21" marR="46121" marT="0" marB="0">
                    <a:noFill/>
                  </a:tcPr>
                </a:tc>
              </a:tr>
              <a:tr h="2266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21" marR="46121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Maximal dimensions of vehicle</a:t>
                      </a:r>
                    </a:p>
                  </a:txBody>
                  <a:tcPr marL="46121" marR="46121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20×3×4,5  (</a:t>
                      </a:r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</a:t>
                      </a: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х </a:t>
                      </a:r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</a:t>
                      </a: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х </a:t>
                      </a:r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</a:t>
                      </a: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21" marR="46121" marT="0" marB="0">
                    <a:noFill/>
                  </a:tcPr>
                </a:tc>
              </a:tr>
              <a:tr h="3790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21" marR="46121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Maximal dose absorbed by an object in one scanning</a:t>
                      </a:r>
                    </a:p>
                  </a:txBody>
                  <a:tcPr marL="46121" marR="46121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lesser 2 µ</a:t>
                      </a:r>
                      <a:r>
                        <a:rPr lang="en-US" sz="10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Sv</a:t>
                      </a:r>
                      <a:endParaRPr lang="en-US" sz="10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121" marR="46121" marT="0" marB="0">
                    <a:noFill/>
                  </a:tcPr>
                </a:tc>
              </a:tr>
              <a:tr h="2266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21" marR="46121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Annual dose for operators and population</a:t>
                      </a:r>
                    </a:p>
                  </a:txBody>
                  <a:tcPr marL="46121" marR="46121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lesser 1,0 </a:t>
                      </a:r>
                      <a:r>
                        <a:rPr lang="en-US" sz="10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mSv</a:t>
                      </a:r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/year</a:t>
                      </a:r>
                    </a:p>
                  </a:txBody>
                  <a:tcPr marL="46121" marR="46121" marT="0" marB="0">
                    <a:noFill/>
                  </a:tcPr>
                </a:tc>
              </a:tr>
              <a:tr h="3790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21" marR="46121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Number of sensitive elements in detector line</a:t>
                      </a:r>
                    </a:p>
                  </a:txBody>
                  <a:tcPr marL="46121" marR="46121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1216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21" marR="46121" marT="0" marB="0">
                    <a:noFill/>
                  </a:tcPr>
                </a:tc>
              </a:tr>
              <a:tr h="3145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21" marR="46121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Database capacity</a:t>
                      </a:r>
                    </a:p>
                  </a:txBody>
                  <a:tcPr marL="46121" marR="46121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r>
                        <a:rPr lang="ru-RU" sz="10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Tb</a:t>
                      </a: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21" marR="46121" marT="0" marB="0">
                    <a:noFill/>
                  </a:tcPr>
                </a:tc>
              </a:tr>
              <a:tr h="3145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13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6121" marR="46121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Scanning speed </a:t>
                      </a:r>
                    </a:p>
                  </a:txBody>
                  <a:tcPr marL="46121" marR="46121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Upto</a:t>
                      </a:r>
                      <a:r>
                        <a:rPr lang="en-US" sz="1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5 km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en-US" sz="1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hour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6121" marR="46121" marT="0" marB="0">
                    <a:noFill/>
                  </a:tcPr>
                </a:tc>
              </a:tr>
              <a:tr h="3145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14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6121" marR="46121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Consumed power </a:t>
                      </a:r>
                    </a:p>
                  </a:txBody>
                  <a:tcPr marL="46121" marR="46121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25 </a:t>
                      </a:r>
                      <a:r>
                        <a:rPr lang="en-US" sz="1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kVA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6121" marR="46121" marT="0" marB="0">
                    <a:noFill/>
                  </a:tcPr>
                </a:tc>
              </a:tr>
              <a:tr h="2266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21" marR="46121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21" marR="46121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21" marR="46121" marT="0" marB="0">
                    <a:noFill/>
                  </a:tcPr>
                </a:tc>
              </a:tr>
            </a:tbl>
          </a:graphicData>
        </a:graphic>
      </p:graphicFrame>
      <p:sp>
        <p:nvSpPr>
          <p:cNvPr id="15" name="Заголовок 6"/>
          <p:cNvSpPr txBox="1">
            <a:spLocks/>
          </p:cNvSpPr>
          <p:nvPr/>
        </p:nvSpPr>
        <p:spPr>
          <a:xfrm>
            <a:off x="240028" y="164629"/>
            <a:ext cx="8724460" cy="794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prstClr val="black"/>
                </a:solidFill>
              </a:rPr>
              <a:t/>
            </a:r>
            <a:br>
              <a:rPr lang="en-US" dirty="0" smtClean="0">
                <a:solidFill>
                  <a:prstClr val="black"/>
                </a:solidFill>
              </a:rPr>
            </a:br>
            <a:r>
              <a:rPr lang="en-US" sz="9600" b="1" dirty="0" smtClean="0">
                <a:solidFill>
                  <a:srgbClr val="C00000"/>
                </a:solidFill>
              </a:rPr>
              <a:t>Basic specifications of IS ST</a:t>
            </a:r>
            <a:r>
              <a:rPr lang="ru-RU" sz="9600" b="1" dirty="0" smtClean="0">
                <a:solidFill>
                  <a:srgbClr val="C00000"/>
                </a:solidFill>
              </a:rPr>
              <a:t>-2630 </a:t>
            </a:r>
            <a:br>
              <a:rPr lang="ru-RU" sz="9600" b="1" dirty="0" smtClean="0">
                <a:solidFill>
                  <a:srgbClr val="C00000"/>
                </a:solidFill>
              </a:rPr>
            </a:br>
            <a:endParaRPr lang="ru-RU" sz="9600" b="1" dirty="0">
              <a:solidFill>
                <a:srgbClr val="C00000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140968"/>
            <a:ext cx="3730126" cy="2232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155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3563888" y="6376243"/>
            <a:ext cx="2133600" cy="365125"/>
          </a:xfrm>
        </p:spPr>
        <p:txBody>
          <a:bodyPr/>
          <a:lstStyle/>
          <a:p>
            <a:pPr algn="ctr"/>
            <a:fld id="{9ACF5DDB-48FC-4EEB-816C-E9738BB613BC}" type="slidenum">
              <a:rPr lang="en-GB" smtClean="0">
                <a:solidFill>
                  <a:srgbClr val="C00000"/>
                </a:solidFill>
              </a:rPr>
              <a:pPr algn="ctr"/>
              <a:t>13</a:t>
            </a:fld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6" name="Заголовок 5"/>
          <p:cNvSpPr txBox="1">
            <a:spLocks/>
          </p:cNvSpPr>
          <p:nvPr/>
        </p:nvSpPr>
        <p:spPr>
          <a:xfrm>
            <a:off x="438710" y="164629"/>
            <a:ext cx="8229600" cy="7249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400" b="1" dirty="0" smtClean="0">
              <a:solidFill>
                <a:srgbClr val="C00000"/>
              </a:solidFill>
            </a:endParaRPr>
          </a:p>
          <a:p>
            <a:endParaRPr lang="ru-RU" sz="2400" b="1" dirty="0">
              <a:solidFill>
                <a:srgbClr val="C00000"/>
              </a:solidFill>
            </a:endParaRPr>
          </a:p>
          <a:p>
            <a:r>
              <a:rPr lang="en-US" sz="2400" b="1" dirty="0" smtClean="0">
                <a:solidFill>
                  <a:srgbClr val="C00000"/>
                </a:solidFill>
              </a:rPr>
              <a:t>Mobile inspection system ST-2630M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r>
              <a:rPr lang="en-US" sz="2400" b="1" dirty="0" smtClean="0">
                <a:solidFill>
                  <a:srgbClr val="C00000"/>
                </a:solidFill>
              </a:rPr>
              <a:t>ST</a:t>
            </a:r>
            <a:r>
              <a:rPr lang="ru-RU" sz="2400" b="1" dirty="0" smtClean="0">
                <a:solidFill>
                  <a:srgbClr val="C00000"/>
                </a:solidFill>
              </a:rPr>
              <a:t>-2630</a:t>
            </a:r>
            <a:r>
              <a:rPr lang="en-US" sz="2400" b="1" dirty="0" smtClean="0">
                <a:solidFill>
                  <a:srgbClr val="C00000"/>
                </a:solidFill>
              </a:rPr>
              <a:t>M</a:t>
            </a:r>
            <a:endParaRPr lang="ru-RU" sz="2400" b="1" dirty="0" smtClean="0">
              <a:solidFill>
                <a:srgbClr val="C00000"/>
              </a:solidFill>
            </a:endParaRPr>
          </a:p>
        </p:txBody>
      </p:sp>
      <p:pic>
        <p:nvPicPr>
          <p:cNvPr id="8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6335794"/>
            <a:ext cx="1226208" cy="279503"/>
          </a:xfrm>
          <a:prstGeom prst="rect">
            <a:avLst/>
          </a:prstGeom>
        </p:spPr>
      </p:pic>
      <p:pic>
        <p:nvPicPr>
          <p:cNvPr id="1026" name="Picture 2" descr="C:\Users\Симочко\Desktop\st2630M_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1700808"/>
            <a:ext cx="6048672" cy="45365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33951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3563888" y="6376243"/>
            <a:ext cx="2133600" cy="365125"/>
          </a:xfrm>
        </p:spPr>
        <p:txBody>
          <a:bodyPr/>
          <a:lstStyle/>
          <a:p>
            <a:pPr algn="ctr"/>
            <a:fld id="{9ACF5DDB-48FC-4EEB-816C-E9738BB613BC}" type="slidenum">
              <a:rPr lang="en-GB" smtClean="0">
                <a:solidFill>
                  <a:srgbClr val="C00000"/>
                </a:solidFill>
              </a:rPr>
              <a:pPr algn="ctr"/>
              <a:t>14</a:t>
            </a:fld>
            <a:endParaRPr lang="en-GB" dirty="0">
              <a:solidFill>
                <a:srgbClr val="C00000"/>
              </a:solidFill>
            </a:endParaRPr>
          </a:p>
        </p:txBody>
      </p:sp>
      <p:pic>
        <p:nvPicPr>
          <p:cNvPr id="8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6335794"/>
            <a:ext cx="1226208" cy="279503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5039638" y="947831"/>
            <a:ext cx="367448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dirty="0" smtClean="0">
                <a:solidFill>
                  <a:prstClr val="black"/>
                </a:solidFill>
              </a:rPr>
              <a:t>Mobile inspection </a:t>
            </a:r>
            <a:r>
              <a:rPr lang="en-US" sz="1400" dirty="0">
                <a:solidFill>
                  <a:prstClr val="black"/>
                </a:solidFill>
              </a:rPr>
              <a:t>system </a:t>
            </a:r>
            <a:r>
              <a:rPr lang="en-US" sz="1400" dirty="0" smtClean="0">
                <a:solidFill>
                  <a:prstClr val="black"/>
                </a:solidFill>
              </a:rPr>
              <a:t>ST-2</a:t>
            </a:r>
            <a:r>
              <a:rPr lang="ru-RU" sz="1400" dirty="0" smtClean="0">
                <a:solidFill>
                  <a:prstClr val="black"/>
                </a:solidFill>
              </a:rPr>
              <a:t>6</a:t>
            </a:r>
            <a:r>
              <a:rPr lang="en-US" sz="1400" dirty="0" smtClean="0">
                <a:solidFill>
                  <a:prstClr val="black"/>
                </a:solidFill>
              </a:rPr>
              <a:t>30M </a:t>
            </a:r>
            <a:r>
              <a:rPr lang="en-US" sz="1400" dirty="0">
                <a:solidFill>
                  <a:prstClr val="black"/>
                </a:solidFill>
              </a:rPr>
              <a:t>represents itself a complex of principally new scientific and technical solutions, which allows to realize </a:t>
            </a:r>
            <a:r>
              <a:rPr lang="en-US" sz="1400" dirty="0" smtClean="0">
                <a:solidFill>
                  <a:prstClr val="black"/>
                </a:solidFill>
              </a:rPr>
              <a:t>reliable discrimination </a:t>
            </a:r>
            <a:r>
              <a:rPr lang="en-US" sz="1400" dirty="0">
                <a:solidFill>
                  <a:prstClr val="black"/>
                </a:solidFill>
              </a:rPr>
              <a:t>of </a:t>
            </a:r>
            <a:r>
              <a:rPr lang="ru-RU" sz="1400" dirty="0">
                <a:solidFill>
                  <a:prstClr val="black"/>
                </a:solidFill>
              </a:rPr>
              <a:t>4</a:t>
            </a:r>
            <a:r>
              <a:rPr lang="en-US" sz="1400" dirty="0" smtClean="0">
                <a:solidFill>
                  <a:prstClr val="black"/>
                </a:solidFill>
              </a:rPr>
              <a:t> </a:t>
            </a:r>
            <a:r>
              <a:rPr lang="en-US" sz="1400" dirty="0">
                <a:solidFill>
                  <a:prstClr val="black"/>
                </a:solidFill>
              </a:rPr>
              <a:t>groups of materials by their atomic </a:t>
            </a:r>
            <a:r>
              <a:rPr lang="en-US" sz="1400" dirty="0" smtClean="0">
                <a:solidFill>
                  <a:prstClr val="black"/>
                </a:solidFill>
              </a:rPr>
              <a:t>numbers, </a:t>
            </a:r>
            <a:r>
              <a:rPr lang="en-US" sz="1400" dirty="0">
                <a:solidFill>
                  <a:prstClr val="black"/>
                </a:solidFill>
              </a:rPr>
              <a:t>and also weight evaluation of cargo and separate objects with error no worse 10%.</a:t>
            </a:r>
          </a:p>
          <a:p>
            <a:pPr algn="just"/>
            <a:endParaRPr lang="en-US" sz="1400" dirty="0" smtClean="0">
              <a:solidFill>
                <a:prstClr val="black"/>
              </a:solidFill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1042604"/>
              </p:ext>
            </p:extLst>
          </p:nvPr>
        </p:nvGraphicFramePr>
        <p:xfrm>
          <a:off x="575142" y="963642"/>
          <a:ext cx="4320479" cy="422997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85669"/>
                <a:gridCol w="2588243"/>
                <a:gridCol w="1346567"/>
              </a:tblGrid>
              <a:tr h="3357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21" marR="46121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effectLst/>
                        </a:rPr>
                        <a:t>Parameter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21" marR="46121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effectLst/>
                        </a:rPr>
                        <a:t>Value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21" marR="46121" marT="0" marB="0">
                    <a:solidFill>
                      <a:schemeClr val="bg2"/>
                    </a:solidFill>
                  </a:tcPr>
                </a:tc>
              </a:tr>
              <a:tr h="2266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21" marR="46121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Electron beam energy </a:t>
                      </a:r>
                    </a:p>
                  </a:txBody>
                  <a:tcPr marL="46121" marR="46121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</a:rPr>
                        <a:t>6/3.5 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МэВ 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21" marR="46121" marT="0" marB="0">
                    <a:noFill/>
                  </a:tcPr>
                </a:tc>
              </a:tr>
              <a:tr h="2266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21" marR="46121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Maximal penetration in steel </a:t>
                      </a:r>
                    </a:p>
                  </a:txBody>
                  <a:tcPr marL="46121" marR="46121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 мм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21" marR="46121" marT="0" marB="0">
                    <a:noFill/>
                  </a:tcPr>
                </a:tc>
              </a:tr>
              <a:tr h="5985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21" marR="46121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Detection of steel wire:</a:t>
                      </a:r>
                    </a:p>
                    <a:p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without barrier with diameter</a:t>
                      </a:r>
                    </a:p>
                    <a:p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with 100 mm steel barrier  </a:t>
                      </a:r>
                    </a:p>
                  </a:txBody>
                  <a:tcPr marL="46121" marR="46121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5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 more</a:t>
                      </a: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0.8</a:t>
                      </a:r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mm</a:t>
                      </a:r>
                      <a:endParaRPr lang="ru-RU" sz="10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</a:t>
                      </a:r>
                      <a:r>
                        <a:rPr lang="en-US" sz="10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more</a:t>
                      </a: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mm</a:t>
                      </a:r>
                      <a:endParaRPr lang="ru-RU" sz="10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121" marR="46121" marT="0" marB="0">
                    <a:noFill/>
                  </a:tcPr>
                </a:tc>
              </a:tr>
              <a:tr h="2266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21" marR="46121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Contrast sensitivity</a:t>
                      </a:r>
                    </a:p>
                  </a:txBody>
                  <a:tcPr marL="46121" marR="46121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en-US" sz="1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,5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%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6121" marR="46121" marT="0" marB="0">
                    <a:noFill/>
                  </a:tcPr>
                </a:tc>
              </a:tr>
              <a:tr h="2179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21" marR="46121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Number of discriminated by Z groups of materials</a:t>
                      </a:r>
                    </a:p>
                  </a:txBody>
                  <a:tcPr marL="46121" marR="46121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21" marR="46121" marT="0" marB="0">
                    <a:noFill/>
                  </a:tcPr>
                </a:tc>
              </a:tr>
              <a:tr h="2261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21" marR="46121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Mass thickness of effective material discrimination</a:t>
                      </a:r>
                    </a:p>
                  </a:txBody>
                  <a:tcPr marL="46121" marR="46121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from</a:t>
                      </a: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5 </a:t>
                      </a:r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</a:t>
                      </a: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cm</a:t>
                      </a:r>
                      <a:r>
                        <a:rPr lang="ru-RU" sz="1000" b="1" kern="1200" baseline="30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</a:t>
                      </a: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80 </a:t>
                      </a:r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</a:t>
                      </a: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cm</a:t>
                      </a:r>
                      <a:r>
                        <a:rPr lang="ru-RU" sz="1000" b="1" kern="1200" baseline="30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21" marR="46121" marT="0" marB="0">
                    <a:noFill/>
                  </a:tcPr>
                </a:tc>
              </a:tr>
              <a:tr h="2266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21" marR="46121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Throughput</a:t>
                      </a:r>
                    </a:p>
                  </a:txBody>
                  <a:tcPr marL="46121" marR="46121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up to </a:t>
                      </a:r>
                      <a:r>
                        <a:rPr lang="ru-RU" sz="10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 </a:t>
                      </a:r>
                      <a:r>
                        <a:rPr lang="en-US" sz="1000" b="1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veh</a:t>
                      </a:r>
                      <a:r>
                        <a:rPr lang="ru-RU" sz="10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./</a:t>
                      </a:r>
                      <a:r>
                        <a:rPr lang="en-US" sz="10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hour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21" marR="46121" marT="0" marB="0">
                    <a:noFill/>
                  </a:tcPr>
                </a:tc>
              </a:tr>
              <a:tr h="2266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21" marR="46121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Maximal dimensions of vehicle</a:t>
                      </a:r>
                    </a:p>
                  </a:txBody>
                  <a:tcPr marL="46121" marR="46121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20×3×4,5  (</a:t>
                      </a:r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</a:t>
                      </a: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х </a:t>
                      </a:r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</a:t>
                      </a: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х </a:t>
                      </a:r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</a:t>
                      </a: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21" marR="46121" marT="0" marB="0">
                    <a:noFill/>
                  </a:tcPr>
                </a:tc>
              </a:tr>
              <a:tr h="2266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21" marR="46121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Annual dose for operators and population</a:t>
                      </a:r>
                    </a:p>
                  </a:txBody>
                  <a:tcPr marL="46121" marR="46121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lesser 1,0 </a:t>
                      </a:r>
                      <a:r>
                        <a:rPr lang="en-US" sz="10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mSv</a:t>
                      </a:r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/year</a:t>
                      </a:r>
                    </a:p>
                  </a:txBody>
                  <a:tcPr marL="46121" marR="46121" marT="0" marB="0">
                    <a:noFill/>
                  </a:tcPr>
                </a:tc>
              </a:tr>
              <a:tr h="3790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r>
                        <a:rPr lang="en-US" sz="1000" dirty="0" smtClean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21" marR="46121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Dimensions of safety zone</a:t>
                      </a:r>
                      <a:endParaRPr lang="en-US" sz="10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121" marR="46121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50x30 m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21" marR="46121" marT="0" marB="0">
                    <a:noFill/>
                  </a:tcPr>
                </a:tc>
              </a:tr>
              <a:tr h="3145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21" marR="46121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Climatic conditions</a:t>
                      </a:r>
                      <a:endParaRPr lang="en-US" sz="10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121" marR="46121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from -40°</a:t>
                      </a:r>
                      <a:r>
                        <a:rPr lang="ru-RU" sz="10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 </a:t>
                      </a:r>
                      <a:r>
                        <a:rPr lang="en-US" sz="10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to +45°</a:t>
                      </a:r>
                      <a:r>
                        <a:rPr lang="ru-RU" sz="10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21" marR="46121" marT="0" marB="0">
                    <a:noFill/>
                  </a:tcPr>
                </a:tc>
              </a:tr>
              <a:tr h="3145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en-US" sz="1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6121" marR="46121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Operation time</a:t>
                      </a:r>
                      <a:endParaRPr lang="en-US" sz="10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6121" marR="46121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24/24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6121" marR="46121" marT="0" marB="0">
                    <a:noFill/>
                  </a:tcPr>
                </a:tc>
              </a:tr>
              <a:tr h="2266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21" marR="46121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21" marR="46121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21" marR="46121" marT="0" marB="0">
                    <a:noFill/>
                  </a:tcPr>
                </a:tc>
              </a:tr>
            </a:tbl>
          </a:graphicData>
        </a:graphic>
      </p:graphicFrame>
      <p:sp>
        <p:nvSpPr>
          <p:cNvPr id="15" name="Заголовок 6"/>
          <p:cNvSpPr txBox="1">
            <a:spLocks/>
          </p:cNvSpPr>
          <p:nvPr/>
        </p:nvSpPr>
        <p:spPr>
          <a:xfrm>
            <a:off x="240028" y="164629"/>
            <a:ext cx="8724460" cy="794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prstClr val="black"/>
                </a:solidFill>
              </a:rPr>
              <a:t/>
            </a:r>
            <a:br>
              <a:rPr lang="en-US" dirty="0" smtClean="0">
                <a:solidFill>
                  <a:prstClr val="black"/>
                </a:solidFill>
              </a:rPr>
            </a:br>
            <a:r>
              <a:rPr lang="en-US" sz="9600" b="1" dirty="0" smtClean="0">
                <a:solidFill>
                  <a:srgbClr val="C00000"/>
                </a:solidFill>
              </a:rPr>
              <a:t>Basic specifications of IS ST</a:t>
            </a:r>
            <a:r>
              <a:rPr lang="ru-RU" sz="9600" b="1" dirty="0" smtClean="0">
                <a:solidFill>
                  <a:srgbClr val="C00000"/>
                </a:solidFill>
              </a:rPr>
              <a:t>-2630</a:t>
            </a:r>
            <a:r>
              <a:rPr lang="en-US" sz="9600" b="1" dirty="0" smtClean="0">
                <a:solidFill>
                  <a:srgbClr val="C00000"/>
                </a:solidFill>
              </a:rPr>
              <a:t> M</a:t>
            </a:r>
            <a:r>
              <a:rPr lang="ru-RU" sz="9600" b="1" dirty="0" smtClean="0">
                <a:solidFill>
                  <a:srgbClr val="C00000"/>
                </a:solidFill>
              </a:rPr>
              <a:t> </a:t>
            </a:r>
            <a:br>
              <a:rPr lang="ru-RU" sz="9600" b="1" dirty="0" smtClean="0">
                <a:solidFill>
                  <a:srgbClr val="C00000"/>
                </a:solidFill>
              </a:rPr>
            </a:br>
            <a:endParaRPr lang="ru-RU" sz="9600" b="1" dirty="0">
              <a:solidFill>
                <a:srgbClr val="C00000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140968"/>
            <a:ext cx="3730126" cy="2232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155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6"/>
          <p:cNvSpPr txBox="1">
            <a:spLocks/>
          </p:cNvSpPr>
          <p:nvPr/>
        </p:nvSpPr>
        <p:spPr>
          <a:xfrm>
            <a:off x="246235" y="116633"/>
            <a:ext cx="8790261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400" b="1" dirty="0" smtClean="0">
              <a:solidFill>
                <a:srgbClr val="FF0000"/>
              </a:solidFill>
            </a:endParaRPr>
          </a:p>
          <a:p>
            <a:endParaRPr lang="ru-RU" sz="1400" b="1" dirty="0" smtClean="0">
              <a:solidFill>
                <a:srgbClr val="FF0000"/>
              </a:solidFill>
            </a:endParaRPr>
          </a:p>
          <a:p>
            <a:r>
              <a:rPr lang="en-US" sz="1800" b="1" dirty="0" smtClean="0">
                <a:solidFill>
                  <a:srgbClr val="C00000"/>
                </a:solidFill>
              </a:rPr>
              <a:t>Comparative analysis of systems for vehicle inspection</a:t>
            </a:r>
            <a:endParaRPr lang="ru-RU" sz="1800" dirty="0" smtClean="0">
              <a:solidFill>
                <a:srgbClr val="C00000"/>
              </a:solidFill>
            </a:endParaRPr>
          </a:p>
          <a:p>
            <a:endParaRPr lang="ru-RU" sz="1600" dirty="0" smtClean="0">
              <a:solidFill>
                <a:srgbClr val="C00000"/>
              </a:solidFill>
            </a:endParaRPr>
          </a:p>
          <a:p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3563888" y="6376243"/>
            <a:ext cx="2133600" cy="365125"/>
          </a:xfrm>
        </p:spPr>
        <p:txBody>
          <a:bodyPr/>
          <a:lstStyle/>
          <a:p>
            <a:pPr algn="ctr"/>
            <a:fld id="{9ACF5DDB-48FC-4EEB-816C-E9738BB613BC}" type="slidenum">
              <a:rPr lang="en-GB" smtClean="0">
                <a:solidFill>
                  <a:srgbClr val="C00000"/>
                </a:solidFill>
              </a:rPr>
              <a:pPr algn="ctr"/>
              <a:t>15</a:t>
            </a:fld>
            <a:endParaRPr lang="en-GB" dirty="0">
              <a:solidFill>
                <a:srgbClr val="C0000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8757969"/>
              </p:ext>
            </p:extLst>
          </p:nvPr>
        </p:nvGraphicFramePr>
        <p:xfrm>
          <a:off x="683568" y="548681"/>
          <a:ext cx="8004397" cy="56236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33202"/>
                <a:gridCol w="943062"/>
                <a:gridCol w="504015"/>
                <a:gridCol w="753813"/>
                <a:gridCol w="1054700"/>
                <a:gridCol w="1130186"/>
                <a:gridCol w="829300"/>
                <a:gridCol w="1356119"/>
              </a:tblGrid>
              <a:tr h="5232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 dirty="0" smtClean="0">
                          <a:effectLst/>
                        </a:rPr>
                        <a:t>Producer</a:t>
                      </a:r>
                      <a:endParaRPr lang="en-US" sz="8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6" marR="3806" marT="618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 dirty="0" smtClean="0">
                          <a:effectLst/>
                        </a:rPr>
                        <a:t>IS model</a:t>
                      </a:r>
                      <a:endParaRPr lang="ru-RU" sz="800" baseline="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6" marR="3806" marT="618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 dirty="0" smtClean="0">
                          <a:effectLst/>
                        </a:rPr>
                        <a:t>Radiation energy</a:t>
                      </a:r>
                      <a:r>
                        <a:rPr lang="ru-RU" sz="800" dirty="0" smtClean="0">
                          <a:effectLst/>
                        </a:rPr>
                        <a:t>, </a:t>
                      </a:r>
                      <a:r>
                        <a:rPr lang="en-US" sz="800" dirty="0" smtClean="0">
                          <a:effectLst/>
                        </a:rPr>
                        <a:t>MeV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6" marR="3806" marT="618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 dirty="0" smtClean="0">
                          <a:effectLst/>
                        </a:rPr>
                        <a:t>Penetration in steel</a:t>
                      </a:r>
                      <a:r>
                        <a:rPr lang="ru-RU" sz="800" dirty="0" smtClean="0">
                          <a:effectLst/>
                        </a:rPr>
                        <a:t>, </a:t>
                      </a:r>
                      <a:r>
                        <a:rPr lang="en-US" sz="800" dirty="0" smtClean="0">
                          <a:effectLst/>
                        </a:rPr>
                        <a:t>mm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6" marR="3806" marT="618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 dirty="0" smtClean="0">
                          <a:effectLst/>
                        </a:rPr>
                        <a:t>Steel wire detection</a:t>
                      </a:r>
                      <a:r>
                        <a:rPr lang="ru-RU" sz="800" dirty="0" smtClean="0">
                          <a:effectLst/>
                        </a:rPr>
                        <a:t> 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6" marR="3806" marT="618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 dirty="0" smtClean="0">
                          <a:effectLst/>
                        </a:rPr>
                        <a:t>Throughput</a:t>
                      </a:r>
                      <a:r>
                        <a:rPr lang="ru-RU" sz="800" dirty="0" smtClean="0">
                          <a:effectLst/>
                        </a:rPr>
                        <a:t>, </a:t>
                      </a:r>
                      <a:r>
                        <a:rPr lang="en-US" sz="800" dirty="0" smtClean="0">
                          <a:effectLst/>
                        </a:rPr>
                        <a:t>vehicles</a:t>
                      </a:r>
                      <a:r>
                        <a:rPr lang="ru-RU" sz="800" dirty="0" smtClean="0">
                          <a:effectLst/>
                        </a:rPr>
                        <a:t>/</a:t>
                      </a:r>
                      <a:r>
                        <a:rPr lang="en-US" sz="800" dirty="0" smtClean="0">
                          <a:effectLst/>
                        </a:rPr>
                        <a:t>hour</a:t>
                      </a:r>
                      <a:r>
                        <a:rPr lang="ru-RU" sz="800" dirty="0" smtClean="0">
                          <a:effectLst/>
                        </a:rPr>
                        <a:t> 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6" marR="3806" marT="618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 dirty="0" smtClean="0">
                          <a:effectLst/>
                        </a:rPr>
                        <a:t>Scanning speed</a:t>
                      </a:r>
                      <a:r>
                        <a:rPr lang="ru-RU" sz="800" dirty="0" smtClean="0">
                          <a:effectLst/>
                        </a:rPr>
                        <a:t>, </a:t>
                      </a:r>
                      <a:r>
                        <a:rPr lang="en-US" sz="800" dirty="0" smtClean="0">
                          <a:effectLst/>
                        </a:rPr>
                        <a:t>m</a:t>
                      </a:r>
                      <a:r>
                        <a:rPr lang="ru-RU" sz="800" dirty="0" smtClean="0">
                          <a:effectLst/>
                        </a:rPr>
                        <a:t>/</a:t>
                      </a:r>
                      <a:r>
                        <a:rPr lang="en-US" sz="800" dirty="0" smtClean="0">
                          <a:effectLst/>
                        </a:rPr>
                        <a:t>min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6" marR="3806" marT="618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 dirty="0" smtClean="0">
                          <a:effectLst/>
                        </a:rPr>
                        <a:t>Distinctive </a:t>
                      </a:r>
                      <a:r>
                        <a:rPr lang="en-US" sz="800" dirty="0" err="1" smtClean="0">
                          <a:effectLst/>
                        </a:rPr>
                        <a:t>fetures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6" marR="3806" marT="6185" marB="0"/>
                </a:tc>
              </a:tr>
              <a:tr h="116534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Scantronic systems</a:t>
                      </a:r>
                      <a:r>
                        <a:rPr lang="ru-RU" sz="1000" dirty="0" smtClean="0">
                          <a:effectLst/>
                        </a:rPr>
                        <a:t> (</a:t>
                      </a:r>
                      <a:r>
                        <a:rPr lang="en-US" sz="1000" baseline="0" dirty="0" smtClean="0">
                          <a:effectLst/>
                        </a:rPr>
                        <a:t>Russia</a:t>
                      </a:r>
                      <a:r>
                        <a:rPr lang="ru-RU" sz="1000" baseline="0" dirty="0" smtClean="0">
                          <a:effectLst/>
                        </a:rPr>
                        <a:t>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800" baseline="0" dirty="0" smtClean="0">
                          <a:effectLst/>
                        </a:rPr>
                        <a:t>www</a:t>
                      </a:r>
                      <a:r>
                        <a:rPr lang="ru-RU" sz="800" baseline="0" dirty="0">
                          <a:effectLst/>
                        </a:rPr>
                        <a:t>.</a:t>
                      </a:r>
                      <a:r>
                        <a:rPr lang="en-US" sz="800" baseline="0" dirty="0" err="1">
                          <a:effectLst/>
                        </a:rPr>
                        <a:t>scantronicsystems</a:t>
                      </a:r>
                      <a:r>
                        <a:rPr lang="ru-RU" sz="800" baseline="0" dirty="0">
                          <a:effectLst/>
                        </a:rPr>
                        <a:t>.</a:t>
                      </a:r>
                      <a:r>
                        <a:rPr lang="en-US" sz="800" baseline="0" dirty="0">
                          <a:effectLst/>
                        </a:rPr>
                        <a:t>com </a:t>
                      </a:r>
                      <a:endParaRPr lang="ru-RU" sz="800" baseline="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800" baseline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800" baseline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8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6" marR="3806" marT="618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ST</a:t>
                      </a:r>
                      <a:r>
                        <a:rPr lang="ru-RU" sz="1000" dirty="0" smtClean="0">
                          <a:effectLst/>
                        </a:rPr>
                        <a:t>-6035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6" marR="3806" marT="618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6/3.5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6" marR="3806" marT="618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400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6" marR="3806" marT="6185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0,5 </a:t>
                      </a:r>
                      <a:r>
                        <a:rPr lang="en-US" sz="1000" dirty="0" smtClean="0">
                          <a:effectLst/>
                        </a:rPr>
                        <a:t>mm without</a:t>
                      </a:r>
                      <a:r>
                        <a:rPr lang="en-US" sz="1000" baseline="0" dirty="0" smtClean="0">
                          <a:effectLst/>
                        </a:rPr>
                        <a:t> barrier</a:t>
                      </a:r>
                      <a:r>
                        <a:rPr lang="ru-RU" sz="1000" dirty="0" smtClean="0">
                          <a:effectLst/>
                        </a:rPr>
                        <a:t>;</a:t>
                      </a:r>
                      <a:endParaRPr lang="en-US" sz="10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0,8 </a:t>
                      </a:r>
                      <a:r>
                        <a:rPr lang="en-US" sz="1000" dirty="0" smtClean="0">
                          <a:effectLst/>
                        </a:rPr>
                        <a:t>mm with</a:t>
                      </a:r>
                      <a:r>
                        <a:rPr lang="ru-RU" sz="1000" dirty="0" smtClean="0">
                          <a:effectLst/>
                        </a:rPr>
                        <a:t> </a:t>
                      </a:r>
                      <a:r>
                        <a:rPr lang="ru-RU" sz="1000" dirty="0">
                          <a:effectLst/>
                        </a:rPr>
                        <a:t>100 </a:t>
                      </a:r>
                      <a:r>
                        <a:rPr lang="en-US" sz="1000" dirty="0" smtClean="0">
                          <a:effectLst/>
                        </a:rPr>
                        <a:t>mm steel barrier</a:t>
                      </a:r>
                      <a:r>
                        <a:rPr lang="ru-RU" sz="1000" dirty="0" smtClean="0">
                          <a:effectLst/>
                        </a:rPr>
                        <a:t>;</a:t>
                      </a:r>
                      <a:endParaRPr lang="en-US" sz="10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6 </a:t>
                      </a:r>
                      <a:r>
                        <a:rPr lang="en-US" sz="1000" dirty="0" smtClean="0">
                          <a:effectLst/>
                        </a:rPr>
                        <a:t>mm with </a:t>
                      </a:r>
                      <a:r>
                        <a:rPr lang="ru-RU" sz="1000" dirty="0" smtClean="0">
                          <a:effectLst/>
                        </a:rPr>
                        <a:t>250 </a:t>
                      </a:r>
                      <a:r>
                        <a:rPr lang="en-US" sz="1000" dirty="0" smtClean="0">
                          <a:effectLst/>
                        </a:rPr>
                        <a:t>mm steel barrier</a:t>
                      </a:r>
                      <a:r>
                        <a:rPr lang="ru-RU" sz="1000" dirty="0" smtClean="0">
                          <a:effectLst/>
                        </a:rPr>
                        <a:t> 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6" marR="3806" marT="618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25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6" marR="3806" marT="618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36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6" marR="3806" marT="6185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</a:t>
                      </a:r>
                      <a:r>
                        <a:rPr lang="ru-RU" sz="1000" dirty="0" smtClean="0">
                          <a:effectLst/>
                        </a:rPr>
                        <a:t>. </a:t>
                      </a:r>
                      <a:r>
                        <a:rPr lang="en-US" sz="1000" dirty="0" smtClean="0">
                          <a:effectLst/>
                        </a:rPr>
                        <a:t>High reliable discrimination of 4 groups of materials by effective atomic number</a:t>
                      </a:r>
                      <a:r>
                        <a:rPr lang="ru-RU" sz="1000" dirty="0" smtClean="0">
                          <a:effectLst/>
                        </a:rPr>
                        <a:t> (</a:t>
                      </a:r>
                      <a:r>
                        <a:rPr lang="en-US" sz="1000" dirty="0" smtClean="0">
                          <a:effectLst/>
                        </a:rPr>
                        <a:t>with accuracy up to</a:t>
                      </a:r>
                      <a:r>
                        <a:rPr lang="ru-RU" sz="1000" dirty="0" smtClean="0">
                          <a:effectLst/>
                        </a:rPr>
                        <a:t> ±1).</a:t>
                      </a:r>
                      <a:endParaRPr lang="en-US" sz="10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2. </a:t>
                      </a:r>
                      <a:r>
                        <a:rPr lang="en-US" sz="1000" dirty="0" smtClean="0">
                          <a:effectLst/>
                        </a:rPr>
                        <a:t>Mass evaluation of cargo and its separate  parts</a:t>
                      </a:r>
                      <a:r>
                        <a:rPr lang="ru-RU" sz="1000" dirty="0" smtClean="0">
                          <a:effectLst/>
                        </a:rPr>
                        <a:t>.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6" marR="3806" marT="6185" marB="0"/>
                </a:tc>
              </a:tr>
              <a:tr h="116534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>
                          <a:effectLst/>
                        </a:rPr>
                        <a:t>NUCTECH </a:t>
                      </a:r>
                      <a:r>
                        <a:rPr lang="en-US" sz="1000" dirty="0" smtClean="0">
                          <a:effectLst/>
                        </a:rPr>
                        <a:t>(China)</a:t>
                      </a:r>
                      <a:endParaRPr lang="en-US" sz="1000" dirty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800" dirty="0">
                          <a:effectLst/>
                        </a:rPr>
                        <a:t>www.nuctech.com </a:t>
                      </a:r>
                      <a:r>
                        <a:rPr lang="en-US" sz="1000" dirty="0">
                          <a:effectLst/>
                        </a:rPr>
                        <a:t> 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6" marR="3806" marT="618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THSCAN MB1215</a:t>
                      </a:r>
                      <a:r>
                        <a:rPr lang="en-US" sz="1000" dirty="0">
                          <a:effectLst/>
                        </a:rPr>
                        <a:t>HL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6" marR="3806" marT="618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>
                          <a:effectLst/>
                        </a:rPr>
                        <a:t>6</a:t>
                      </a:r>
                      <a:r>
                        <a:rPr lang="ru-RU" sz="1000" dirty="0">
                          <a:effectLst/>
                        </a:rPr>
                        <a:t>/3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6" marR="3806" marT="618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340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6" marR="3806" marT="6185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0,8 mm without barrier;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2 mm with 100 mm steel barrier;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8 mm with 250 mm steel barrier </a:t>
                      </a:r>
                      <a:endParaRPr lang="en-US" sz="1000" dirty="0">
                        <a:effectLst/>
                      </a:endParaRPr>
                    </a:p>
                  </a:txBody>
                  <a:tcPr marL="3806" marR="3806" marT="618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2</a:t>
                      </a:r>
                      <a:r>
                        <a:rPr lang="en-US" sz="1000">
                          <a:effectLst/>
                        </a:rPr>
                        <a:t>5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6" marR="3806" marT="618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24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6" marR="3806" marT="6185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</a:t>
                      </a:r>
                      <a:r>
                        <a:rPr lang="ru-RU" sz="1000" dirty="0" smtClean="0">
                          <a:effectLst/>
                        </a:rPr>
                        <a:t>. </a:t>
                      </a:r>
                      <a:r>
                        <a:rPr lang="en-US" sz="1000" dirty="0" smtClean="0">
                          <a:effectLst/>
                        </a:rPr>
                        <a:t>Separation according to the criteria </a:t>
                      </a:r>
                      <a:r>
                        <a:rPr lang="ru-RU" sz="1000" dirty="0" smtClean="0">
                          <a:effectLst/>
                        </a:rPr>
                        <a:t>«</a:t>
                      </a:r>
                      <a:r>
                        <a:rPr lang="en-US" sz="1000" dirty="0" smtClean="0">
                          <a:effectLst/>
                        </a:rPr>
                        <a:t>organic-inorganic</a:t>
                      </a:r>
                      <a:r>
                        <a:rPr lang="ru-RU" sz="1000" dirty="0" smtClean="0">
                          <a:effectLst/>
                        </a:rPr>
                        <a:t>» (</a:t>
                      </a:r>
                      <a:r>
                        <a:rPr lang="en-US" sz="1000" dirty="0" smtClean="0">
                          <a:effectLst/>
                        </a:rPr>
                        <a:t>discrimination of </a:t>
                      </a:r>
                      <a:r>
                        <a:rPr lang="ru-RU" sz="1000" dirty="0" smtClean="0">
                          <a:effectLst/>
                        </a:rPr>
                        <a:t>2</a:t>
                      </a:r>
                      <a:r>
                        <a:rPr lang="en-US" sz="1000" dirty="0" smtClean="0">
                          <a:effectLst/>
                        </a:rPr>
                        <a:t> groups of materials</a:t>
                      </a:r>
                      <a:r>
                        <a:rPr lang="ru-RU" sz="1000" dirty="0" smtClean="0">
                          <a:effectLst/>
                        </a:rPr>
                        <a:t>).</a:t>
                      </a:r>
                      <a:endParaRPr lang="en-US" sz="10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</a:t>
                      </a:r>
                      <a:r>
                        <a:rPr lang="ru-RU" sz="1000" dirty="0" smtClean="0">
                          <a:effectLst/>
                        </a:rPr>
                        <a:t>. </a:t>
                      </a:r>
                      <a:r>
                        <a:rPr lang="en-US" sz="1000" dirty="0" smtClean="0">
                          <a:effectLst/>
                        </a:rPr>
                        <a:t> Mass evaluation </a:t>
                      </a:r>
                      <a:r>
                        <a:rPr lang="ru-RU" sz="1000" dirty="0" smtClean="0">
                          <a:effectLst/>
                        </a:rPr>
                        <a:t> </a:t>
                      </a:r>
                      <a:r>
                        <a:rPr lang="en-US" sz="1000" dirty="0" smtClean="0">
                          <a:effectLst/>
                        </a:rPr>
                        <a:t>is absent</a:t>
                      </a:r>
                      <a:r>
                        <a:rPr lang="ru-RU" sz="1000" dirty="0" smtClean="0">
                          <a:effectLst/>
                        </a:rPr>
                        <a:t>.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6" marR="3806" marT="6185" marB="0"/>
                </a:tc>
              </a:tr>
              <a:tr h="116534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 err="1">
                          <a:effectLst/>
                        </a:rPr>
                        <a:t>Rapiscan</a:t>
                      </a:r>
                      <a:r>
                        <a:rPr lang="en-US" sz="1000" dirty="0">
                          <a:effectLst/>
                        </a:rPr>
                        <a:t> Systems </a:t>
                      </a:r>
                      <a:r>
                        <a:rPr lang="en-US" sz="1000" dirty="0" smtClean="0">
                          <a:effectLst/>
                        </a:rPr>
                        <a:t>(USA)</a:t>
                      </a:r>
                      <a:endParaRPr lang="en-US" sz="1000" dirty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800" dirty="0">
                          <a:effectLst/>
                        </a:rPr>
                        <a:t>www.rapiscansystems.com 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6" marR="3806" marT="618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 err="1">
                          <a:effectLst/>
                        </a:rPr>
                        <a:t>Rapiscan</a:t>
                      </a:r>
                      <a:endParaRPr lang="en-US" sz="10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 err="1">
                          <a:effectLst/>
                        </a:rPr>
                        <a:t>Eagle</a:t>
                      </a:r>
                      <a:r>
                        <a:rPr lang="ru-RU" sz="1000" dirty="0">
                          <a:effectLst/>
                        </a:rPr>
                        <a:t> G60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6" marR="3806" marT="618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6</a:t>
                      </a:r>
                      <a:r>
                        <a:rPr lang="en-US" sz="1000">
                          <a:effectLst/>
                        </a:rPr>
                        <a:t>/</a:t>
                      </a:r>
                      <a:r>
                        <a:rPr lang="ru-RU" sz="1000">
                          <a:effectLst/>
                        </a:rPr>
                        <a:t>3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6" marR="3806" marT="618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370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6" marR="3806" marT="6185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0,8 mm without barrier;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2 mm with 100 mm steel barrier;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8 mm with 250 mm steel barrier </a:t>
                      </a:r>
                      <a:endParaRPr lang="en-US" sz="1000" dirty="0">
                        <a:effectLst/>
                      </a:endParaRPr>
                    </a:p>
                  </a:txBody>
                  <a:tcPr marL="3806" marR="3806" marT="618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25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6" marR="3806" marT="618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24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6" marR="3806" marT="6185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1. Separation according to the criteria «organic-inorganic» (discrimination of 2 groups of materials).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2.  Mass evaluation  is absent.</a:t>
                      </a:r>
                      <a:endParaRPr lang="en-US" sz="1000" dirty="0">
                        <a:effectLst/>
                      </a:endParaRPr>
                    </a:p>
                  </a:txBody>
                  <a:tcPr marL="3806" marR="3806" marT="6185" marB="0"/>
                </a:tc>
              </a:tr>
              <a:tr h="116534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>
                          <a:effectLst/>
                        </a:rPr>
                        <a:t>Smiths</a:t>
                      </a:r>
                      <a:r>
                        <a:rPr lang="ru-RU" sz="1000" dirty="0">
                          <a:effectLst/>
                        </a:rPr>
                        <a:t>-</a:t>
                      </a:r>
                      <a:r>
                        <a:rPr lang="en-US" sz="1000" dirty="0" err="1">
                          <a:effectLst/>
                        </a:rPr>
                        <a:t>Heimann</a:t>
                      </a:r>
                      <a:r>
                        <a:rPr lang="en-US" sz="1000" dirty="0">
                          <a:effectLst/>
                        </a:rPr>
                        <a:t> </a:t>
                      </a:r>
                      <a:r>
                        <a:rPr lang="ru-RU" sz="1000" dirty="0" smtClean="0">
                          <a:effectLst/>
                        </a:rPr>
                        <a:t>(</a:t>
                      </a:r>
                      <a:r>
                        <a:rPr lang="en-US" sz="1000" dirty="0" smtClean="0">
                          <a:effectLst/>
                        </a:rPr>
                        <a:t>Great </a:t>
                      </a:r>
                      <a:r>
                        <a:rPr lang="en-US" sz="1000" dirty="0" err="1" smtClean="0">
                          <a:effectLst/>
                        </a:rPr>
                        <a:t>Britan</a:t>
                      </a:r>
                      <a:r>
                        <a:rPr lang="ru-RU" sz="1000" dirty="0" smtClean="0">
                          <a:effectLst/>
                        </a:rPr>
                        <a:t>) </a:t>
                      </a:r>
                      <a:endParaRPr lang="en-US" sz="1000" dirty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800" dirty="0">
                          <a:effectLst/>
                        </a:rPr>
                        <a:t>www</a:t>
                      </a:r>
                      <a:r>
                        <a:rPr lang="ru-RU" sz="800" dirty="0">
                          <a:effectLst/>
                        </a:rPr>
                        <a:t>.</a:t>
                      </a:r>
                      <a:r>
                        <a:rPr lang="en-US" sz="800" dirty="0" err="1">
                          <a:effectLst/>
                        </a:rPr>
                        <a:t>smithsdetection</a:t>
                      </a:r>
                      <a:r>
                        <a:rPr lang="ru-RU" sz="800" dirty="0">
                          <a:effectLst/>
                        </a:rPr>
                        <a:t>.</a:t>
                      </a:r>
                      <a:r>
                        <a:rPr lang="en-US" sz="800" dirty="0">
                          <a:effectLst/>
                        </a:rPr>
                        <a:t>com </a:t>
                      </a:r>
                      <a:endParaRPr lang="ru-RU" sz="8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6" marR="3806" marT="618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>
                          <a:effectLst/>
                        </a:rPr>
                        <a:t>HCVG </a:t>
                      </a:r>
                      <a:r>
                        <a:rPr lang="ru-RU" sz="1000" dirty="0">
                          <a:effectLst/>
                        </a:rPr>
                        <a:t>6</a:t>
                      </a:r>
                      <a:r>
                        <a:rPr lang="en-US" sz="1000" dirty="0">
                          <a:effectLst/>
                        </a:rPr>
                        <a:t>0</a:t>
                      </a:r>
                      <a:r>
                        <a:rPr lang="ru-RU" sz="1000" dirty="0">
                          <a:effectLst/>
                        </a:rPr>
                        <a:t>40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6" marR="3806" marT="618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6/3,5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6" marR="3806" marT="618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40</a:t>
                      </a:r>
                      <a:r>
                        <a:rPr lang="en-US" sz="1000" dirty="0">
                          <a:effectLst/>
                        </a:rPr>
                        <a:t>0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6" marR="3806" marT="6185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0,8 mm without barrier;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2 mm with 100 mm steel barrier;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8 mm with 250 mm steel barrier </a:t>
                      </a:r>
                      <a:endParaRPr lang="en-US" sz="1000" dirty="0">
                        <a:effectLst/>
                      </a:endParaRPr>
                    </a:p>
                  </a:txBody>
                  <a:tcPr marL="3806" marR="3806" marT="618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25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6" marR="3806" marT="618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24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6" marR="3806" marT="6185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1. Separation according to the criteria «organic-inorganic» (discrimination of 2 groups of materials).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2.  Mass evaluation  is absent.</a:t>
                      </a:r>
                      <a:endParaRPr lang="en-US" sz="1000" dirty="0">
                        <a:effectLst/>
                      </a:endParaRPr>
                    </a:p>
                  </a:txBody>
                  <a:tcPr marL="3806" marR="3806" marT="6185" marB="0"/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721" y="1772816"/>
            <a:ext cx="939881" cy="626588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946" y="2924944"/>
            <a:ext cx="939600" cy="650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855" y="4077072"/>
            <a:ext cx="939600" cy="7047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855" y="5377755"/>
            <a:ext cx="939600" cy="704701"/>
          </a:xfrm>
          <a:prstGeom prst="rect">
            <a:avLst/>
          </a:prstGeom>
        </p:spPr>
      </p:pic>
      <p:pic>
        <p:nvPicPr>
          <p:cNvPr id="10" name="Рисунок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6335794"/>
            <a:ext cx="1226208" cy="279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2197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8"/>
          <p:cNvSpPr txBox="1">
            <a:spLocks/>
          </p:cNvSpPr>
          <p:nvPr/>
        </p:nvSpPr>
        <p:spPr>
          <a:xfrm>
            <a:off x="1979712" y="2708920"/>
            <a:ext cx="5328592" cy="4049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rgbClr val="C00000"/>
                </a:solidFill>
              </a:rPr>
              <a:t>Thank you for attention</a:t>
            </a:r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3563888" y="6376243"/>
            <a:ext cx="2133600" cy="365125"/>
          </a:xfrm>
        </p:spPr>
        <p:txBody>
          <a:bodyPr/>
          <a:lstStyle/>
          <a:p>
            <a:pPr algn="ctr"/>
            <a:fld id="{9ACF5DDB-48FC-4EEB-816C-E9738BB613BC}" type="slidenum">
              <a:rPr lang="en-GB" smtClean="0">
                <a:solidFill>
                  <a:srgbClr val="C00000"/>
                </a:solidFill>
              </a:rPr>
              <a:pPr algn="ctr"/>
              <a:t>16</a:t>
            </a:fld>
            <a:endParaRPr lang="en-GB" dirty="0">
              <a:solidFill>
                <a:srgbClr val="C00000"/>
              </a:solidFill>
            </a:endParaRPr>
          </a:p>
        </p:txBody>
      </p:sp>
      <p:pic>
        <p:nvPicPr>
          <p:cNvPr id="5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6335794"/>
            <a:ext cx="1226208" cy="27950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555776" y="393305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/>
              <a:t>LLC </a:t>
            </a:r>
            <a:r>
              <a:rPr lang="en-US" b="1" dirty="0" err="1" smtClean="0"/>
              <a:t>Scantronic</a:t>
            </a:r>
            <a:r>
              <a:rPr lang="en-US" b="1" dirty="0" smtClean="0"/>
              <a:t> Systems </a:t>
            </a:r>
            <a:r>
              <a:rPr lang="en-US" dirty="0" smtClean="0"/>
              <a:t>headquarters </a:t>
            </a:r>
            <a:br>
              <a:rPr lang="en-US" dirty="0" smtClean="0"/>
            </a:br>
            <a:r>
              <a:rPr lang="en-US" dirty="0" smtClean="0"/>
              <a:t>E-mail.: </a:t>
            </a:r>
            <a:r>
              <a:rPr lang="en-US" dirty="0" smtClean="0">
                <a:hlinkClick r:id="rId3"/>
              </a:rPr>
              <a:t>info@scantronicsystems.com</a:t>
            </a:r>
            <a:endParaRPr lang="en-US" dirty="0" smtClean="0"/>
          </a:p>
          <a:p>
            <a:r>
              <a:rPr lang="en-US" dirty="0" err="1" smtClean="0"/>
              <a:t>Roshinsky</a:t>
            </a:r>
            <a:r>
              <a:rPr lang="en-US" dirty="0" smtClean="0"/>
              <a:t> </a:t>
            </a:r>
            <a:r>
              <a:rPr lang="en-US" dirty="0" err="1" smtClean="0"/>
              <a:t>proyezd</a:t>
            </a:r>
            <a:r>
              <a:rPr lang="en-US" dirty="0" smtClean="0"/>
              <a:t>, b. 19, Moscow, 115191, Russia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36" y="5511186"/>
            <a:ext cx="761905" cy="10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7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6"/>
          <p:cNvSpPr txBox="1">
            <a:spLocks/>
          </p:cNvSpPr>
          <p:nvPr/>
        </p:nvSpPr>
        <p:spPr>
          <a:xfrm>
            <a:off x="243978" y="367407"/>
            <a:ext cx="8790261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600" b="1" dirty="0" smtClean="0">
              <a:solidFill>
                <a:srgbClr val="FF0000"/>
              </a:solidFill>
            </a:endParaRPr>
          </a:p>
          <a:p>
            <a:endParaRPr lang="ru-RU" sz="1600" b="1" dirty="0" smtClean="0">
              <a:solidFill>
                <a:srgbClr val="FF0000"/>
              </a:solidFill>
            </a:endParaRPr>
          </a:p>
          <a:p>
            <a:endParaRPr lang="ru-RU" sz="1800" b="1" dirty="0" smtClean="0">
              <a:solidFill>
                <a:srgbClr val="FF0000"/>
              </a:solidFill>
            </a:endParaRPr>
          </a:p>
          <a:p>
            <a:r>
              <a:rPr lang="en-US" sz="2000" b="1" dirty="0" smtClean="0">
                <a:solidFill>
                  <a:srgbClr val="C00000"/>
                </a:solidFill>
              </a:rPr>
              <a:t>PRODUCT LINE OF </a:t>
            </a:r>
            <a:r>
              <a:rPr lang="ru-RU" sz="2000" b="1" dirty="0" smtClean="0">
                <a:solidFill>
                  <a:srgbClr val="C00000"/>
                </a:solidFill>
              </a:rPr>
              <a:t>«</a:t>
            </a:r>
            <a:r>
              <a:rPr lang="en-US" sz="2000" b="1" dirty="0" smtClean="0">
                <a:solidFill>
                  <a:srgbClr val="C00000"/>
                </a:solidFill>
              </a:rPr>
              <a:t>SCANTRONIC SYSTEMS</a:t>
            </a:r>
            <a:r>
              <a:rPr lang="ru-RU" sz="2000" b="1" dirty="0" smtClean="0">
                <a:solidFill>
                  <a:srgbClr val="C00000"/>
                </a:solidFill>
              </a:rPr>
              <a:t>»</a:t>
            </a:r>
          </a:p>
          <a:p>
            <a:endParaRPr lang="ru-RU" sz="1600" dirty="0" smtClean="0">
              <a:solidFill>
                <a:srgbClr val="FF0000"/>
              </a:solidFill>
            </a:endParaRPr>
          </a:p>
          <a:p>
            <a:endParaRPr lang="ru-RU" sz="1800" dirty="0" smtClean="0">
              <a:solidFill>
                <a:srgbClr val="FF0000"/>
              </a:solidFill>
            </a:endParaRPr>
          </a:p>
          <a:p>
            <a:endParaRPr lang="ru-RU" sz="1800" dirty="0">
              <a:solidFill>
                <a:srgbClr val="FF0000"/>
              </a:solidFill>
            </a:endParaRPr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3563888" y="6376243"/>
            <a:ext cx="2133600" cy="365125"/>
          </a:xfrm>
        </p:spPr>
        <p:txBody>
          <a:bodyPr/>
          <a:lstStyle/>
          <a:p>
            <a:pPr algn="ctr"/>
            <a:fld id="{9ACF5DDB-48FC-4EEB-816C-E9738BB613BC}" type="slidenum">
              <a:rPr lang="en-GB" smtClean="0">
                <a:solidFill>
                  <a:srgbClr val="C00000"/>
                </a:solidFill>
              </a:rPr>
              <a:pPr algn="ctr"/>
              <a:t>2</a:t>
            </a:fld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0" y="799455"/>
            <a:ext cx="87129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5489346"/>
              </p:ext>
            </p:extLst>
          </p:nvPr>
        </p:nvGraphicFramePr>
        <p:xfrm>
          <a:off x="395536" y="980728"/>
          <a:ext cx="8557482" cy="52792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9380"/>
                <a:gridCol w="1514811"/>
                <a:gridCol w="1803049"/>
                <a:gridCol w="3760242"/>
              </a:tblGrid>
              <a:tr h="294401">
                <a:tc gridSpan="4"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INSPECTION</a:t>
                      </a:r>
                      <a:r>
                        <a:rPr lang="en-US" sz="1000" baseline="0" dirty="0" smtClean="0"/>
                        <a:t> SYSTEMS</a:t>
                      </a:r>
                      <a:endParaRPr lang="en-US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  <a:tr h="418485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Name</a:t>
                      </a:r>
                      <a:endParaRPr 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Purpose</a:t>
                      </a:r>
                      <a:endParaRPr 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Application field</a:t>
                      </a:r>
                    </a:p>
                    <a:p>
                      <a:pPr algn="ctr"/>
                      <a:endParaRPr 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Distinctive features</a:t>
                      </a:r>
                      <a:endParaRPr lang="en-US" sz="1000" b="1" dirty="0"/>
                    </a:p>
                  </a:txBody>
                  <a:tcPr/>
                </a:tc>
              </a:tr>
              <a:tr h="149165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dirty="0" smtClean="0"/>
                        <a:t>ST</a:t>
                      </a:r>
                      <a:r>
                        <a:rPr lang="ru-RU" sz="800" b="1" dirty="0" smtClean="0"/>
                        <a:t>-6035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 smtClean="0"/>
                        <a:t>(ТУ 4276-001-68883689-2011)</a:t>
                      </a:r>
                      <a:endParaRPr lang="en-US" sz="800" b="1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1" dirty="0" smtClean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smtClean="0"/>
                        <a:t>For vehicle inspection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Inspection of loaded trucks and other vehicles and containers in ports, airports and state border check-points</a:t>
                      </a:r>
                      <a:endParaRPr lang="ru-RU" sz="800" baseline="0" dirty="0" smtClean="0"/>
                    </a:p>
                    <a:p>
                      <a:endParaRPr lang="ru-RU" sz="800" baseline="0" dirty="0" smtClean="0"/>
                    </a:p>
                    <a:p>
                      <a:endParaRPr lang="ru-RU" sz="800" dirty="0" smtClean="0"/>
                    </a:p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800" kern="1200" noProof="0" dirty="0" smtClean="0"/>
                        <a:t>Electron beam energy </a:t>
                      </a:r>
                      <a:r>
                        <a:rPr lang="ru-RU" sz="800" kern="1200" baseline="0" noProof="0" dirty="0" smtClean="0"/>
                        <a:t>- 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  <a:effectLst/>
                        </a:rPr>
                        <a:t>6/3.5 </a:t>
                      </a:r>
                      <a:r>
                        <a:rPr lang="en-US" sz="800" dirty="0" smtClean="0">
                          <a:solidFill>
                            <a:schemeClr val="tx1"/>
                          </a:solidFill>
                          <a:effectLst/>
                        </a:rPr>
                        <a:t>MeV</a:t>
                      </a:r>
                      <a:endParaRPr lang="ru-RU" sz="800" dirty="0" smtClean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800" kern="1200" noProof="0" dirty="0" smtClean="0"/>
                        <a:t>Penetration in steel</a:t>
                      </a:r>
                      <a:r>
                        <a:rPr lang="ru-RU" sz="800" kern="1200" noProof="0" dirty="0" smtClean="0"/>
                        <a:t>– 400 </a:t>
                      </a:r>
                      <a:r>
                        <a:rPr lang="en-US" sz="800" kern="1200" noProof="0" dirty="0" smtClean="0"/>
                        <a:t>mm</a:t>
                      </a: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800" kern="1200" noProof="0" dirty="0" smtClean="0"/>
                        <a:t>Determination of effective atomic number with accuracy  </a:t>
                      </a:r>
                      <a:r>
                        <a:rPr lang="ru-RU" sz="800" kern="1200" noProof="0" dirty="0" smtClean="0"/>
                        <a:t>±1</a:t>
                      </a:r>
                      <a:r>
                        <a:rPr lang="en-US" sz="800" kern="1200" noProof="0" dirty="0" smtClean="0"/>
                        <a:t> for </a:t>
                      </a:r>
                      <a:r>
                        <a:rPr lang="en-US" sz="800" kern="1200" noProof="0" dirty="0" err="1" smtClean="0"/>
                        <a:t>Zeff</a:t>
                      </a:r>
                      <a:r>
                        <a:rPr lang="en-US" sz="800" kern="1200" noProof="0" dirty="0" smtClean="0"/>
                        <a:t> &lt; </a:t>
                      </a:r>
                      <a:r>
                        <a:rPr lang="ru-RU" sz="800" kern="1200" noProof="0" dirty="0" smtClean="0"/>
                        <a:t>3</a:t>
                      </a:r>
                      <a:r>
                        <a:rPr lang="en-US" sz="800" kern="1200" noProof="0" dirty="0" smtClean="0"/>
                        <a:t>0</a:t>
                      </a:r>
                      <a:endParaRPr lang="ru-RU" sz="800" kern="1200" noProof="0" dirty="0" smtClean="0"/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800" kern="1200" noProof="0" dirty="0" smtClean="0"/>
                        <a:t>Discrimination of </a:t>
                      </a:r>
                      <a:r>
                        <a:rPr lang="ru-RU" sz="800" kern="1200" noProof="0" dirty="0" smtClean="0"/>
                        <a:t>4</a:t>
                      </a:r>
                      <a:r>
                        <a:rPr lang="en-US" sz="800" kern="1200" noProof="0" dirty="0" smtClean="0"/>
                        <a:t> groups of materials</a:t>
                      </a:r>
                      <a:endParaRPr lang="ru-RU" sz="800" kern="1200" baseline="0" noProof="0" dirty="0" smtClean="0"/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800" kern="1200" noProof="0" dirty="0" smtClean="0"/>
                        <a:t>Evaluation of cargo weight</a:t>
                      </a:r>
                      <a:r>
                        <a:rPr lang="en-US" sz="800" kern="1200" baseline="0" noProof="0" dirty="0" smtClean="0"/>
                        <a:t> in whole and its component parts with accuracy no worse </a:t>
                      </a:r>
                      <a:r>
                        <a:rPr lang="ru-RU" sz="800" kern="1200" noProof="0" dirty="0" smtClean="0"/>
                        <a:t>10%</a:t>
                      </a:r>
                    </a:p>
                  </a:txBody>
                  <a:tcPr/>
                </a:tc>
              </a:tr>
              <a:tr h="9638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</a:t>
                      </a:r>
                      <a:r>
                        <a:rPr lang="ru-RU" sz="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-2630 Т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(ТУ 4276-002-68883689-2012)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For freight</a:t>
                      </a:r>
                      <a:r>
                        <a:rPr lang="en-US" sz="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train car inspection</a:t>
                      </a:r>
                      <a:endParaRPr lang="ru-RU" sz="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Inspection of loaded freight train cars at  train speed up to  </a:t>
                      </a:r>
                      <a:r>
                        <a:rPr lang="ru-RU" sz="800" baseline="0" dirty="0" smtClean="0"/>
                        <a:t>70 </a:t>
                      </a:r>
                      <a:r>
                        <a:rPr lang="en-US" sz="800" baseline="0" dirty="0" smtClean="0"/>
                        <a:t>km</a:t>
                      </a:r>
                      <a:r>
                        <a:rPr lang="en-GB" sz="800" baseline="0" dirty="0" smtClean="0"/>
                        <a:t>/</a:t>
                      </a:r>
                      <a:r>
                        <a:rPr lang="en-US" sz="800" baseline="0" dirty="0" smtClean="0"/>
                        <a:t>h</a:t>
                      </a:r>
                      <a:endParaRPr lang="ru-RU" sz="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Electron beam energy </a:t>
                      </a:r>
                      <a:r>
                        <a:rPr lang="ru-RU" sz="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- 6/3.5 </a:t>
                      </a:r>
                      <a:r>
                        <a:rPr lang="en-US" sz="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MeV</a:t>
                      </a:r>
                      <a:r>
                        <a:rPr lang="ru-RU" sz="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Penetration in steel at  train speed up to</a:t>
                      </a:r>
                      <a:r>
                        <a:rPr lang="ru-RU" sz="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70</a:t>
                      </a:r>
                      <a:r>
                        <a:rPr lang="ru-RU" sz="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km/h</a:t>
                      </a:r>
                      <a:r>
                        <a:rPr lang="ru-RU" sz="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- </a:t>
                      </a:r>
                      <a:r>
                        <a:rPr lang="en-US" sz="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 worse</a:t>
                      </a:r>
                      <a:r>
                        <a:rPr lang="ru-RU" sz="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–  320 </a:t>
                      </a:r>
                      <a:r>
                        <a:rPr lang="en-US" sz="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mm</a:t>
                      </a:r>
                      <a:endParaRPr lang="ru-RU" sz="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Penetration in steel at  train speed up to 35 km/h  - no worse </a:t>
                      </a:r>
                      <a:r>
                        <a:rPr lang="ru-RU" sz="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–  350 мм</a:t>
                      </a: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Discrimination of 4 groups of materials</a:t>
                      </a: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Evaluation of cargo weight in whole and its component parts with accuracy no worse 10%</a:t>
                      </a:r>
                    </a:p>
                  </a:txBody>
                  <a:tcPr/>
                </a:tc>
              </a:tr>
              <a:tr h="1055438">
                <a:tc>
                  <a:txBody>
                    <a:bodyPr/>
                    <a:lstStyle/>
                    <a:p>
                      <a:r>
                        <a:rPr lang="en-US" sz="800" b="1" dirty="0" smtClean="0"/>
                        <a:t>ST</a:t>
                      </a:r>
                      <a:r>
                        <a:rPr lang="ru-RU" sz="800" b="1" dirty="0" smtClean="0"/>
                        <a:t>-2630</a:t>
                      </a:r>
                      <a:br>
                        <a:rPr lang="ru-RU" sz="800" b="1" dirty="0" smtClean="0"/>
                      </a:br>
                      <a:r>
                        <a:rPr lang="ru-RU" sz="800" b="1" dirty="0" smtClean="0"/>
                        <a:t>(</a:t>
                      </a:r>
                      <a:r>
                        <a:rPr lang="ru-RU" sz="800" b="1" dirty="0" smtClean="0">
                          <a:solidFill>
                            <a:schemeClr val="tx1"/>
                          </a:solidFill>
                        </a:rPr>
                        <a:t>ТУ 4276-008-68883689-2014</a:t>
                      </a:r>
                      <a:r>
                        <a:rPr lang="ru-RU" sz="800" b="1" dirty="0" smtClean="0"/>
                        <a:t>)</a:t>
                      </a:r>
                    </a:p>
                    <a:p>
                      <a:endParaRPr lang="ru-RU" sz="800" b="1" dirty="0" smtClean="0"/>
                    </a:p>
                    <a:p>
                      <a:endParaRPr lang="ru-RU" sz="800" b="1" dirty="0" smtClean="0"/>
                    </a:p>
                    <a:p>
                      <a:endParaRPr lang="ru-RU" sz="800" b="1" dirty="0" smtClean="0"/>
                    </a:p>
                    <a:p>
                      <a:endParaRPr lang="ru-RU" sz="8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smtClean="0"/>
                        <a:t>Lightweight system for vehicle</a:t>
                      </a:r>
                      <a:r>
                        <a:rPr lang="en-US" sz="800" baseline="0" dirty="0" smtClean="0"/>
                        <a:t> inspection</a:t>
                      </a:r>
                      <a:endParaRPr lang="en-US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Inspection of loaded trucks and other vehicles and containers in ports, airports</a:t>
                      </a:r>
                    </a:p>
                    <a:p>
                      <a:endParaRPr lang="en-US" sz="800" dirty="0" smtClean="0"/>
                    </a:p>
                    <a:p>
                      <a:endParaRPr lang="en-US" sz="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800" kern="1200" noProof="0" dirty="0" smtClean="0"/>
                        <a:t>Electron beam energy </a:t>
                      </a:r>
                      <a:r>
                        <a:rPr lang="ru-RU" sz="800" kern="1200" baseline="0" noProof="0" dirty="0" smtClean="0"/>
                        <a:t>- </a:t>
                      </a:r>
                      <a:r>
                        <a:rPr lang="ru-RU" sz="800" kern="1200" baseline="0" noProof="0" dirty="0" smtClean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  <a:effectLst/>
                        </a:rPr>
                        <a:t>.0/3.5  </a:t>
                      </a:r>
                      <a:r>
                        <a:rPr lang="en-US" sz="800" dirty="0" smtClean="0">
                          <a:solidFill>
                            <a:schemeClr val="tx1"/>
                          </a:solidFill>
                          <a:effectLst/>
                        </a:rPr>
                        <a:t>MeV</a:t>
                      </a: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800" kern="1200" noProof="0" dirty="0" smtClean="0"/>
                        <a:t>Penetration in steel</a:t>
                      </a:r>
                      <a:r>
                        <a:rPr lang="ru-RU" sz="800" kern="1200" noProof="0" dirty="0" smtClean="0"/>
                        <a:t>– </a:t>
                      </a:r>
                      <a:r>
                        <a:rPr lang="en-US" sz="800" kern="1200" noProof="0" dirty="0" smtClean="0"/>
                        <a:t>3</a:t>
                      </a:r>
                      <a:r>
                        <a:rPr lang="ru-RU" sz="800" kern="1200" noProof="0" dirty="0" smtClean="0"/>
                        <a:t>00 </a:t>
                      </a:r>
                      <a:r>
                        <a:rPr lang="en-US" sz="800" kern="1200" noProof="0" dirty="0" smtClean="0"/>
                        <a:t>mm</a:t>
                      </a: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800" kern="1200" noProof="0" dirty="0" smtClean="0"/>
                        <a:t>Discrimination of </a:t>
                      </a:r>
                      <a:r>
                        <a:rPr lang="ru-RU" sz="800" kern="1200" noProof="0" dirty="0" smtClean="0"/>
                        <a:t>4</a:t>
                      </a:r>
                      <a:r>
                        <a:rPr lang="en-US" sz="800" kern="1200" noProof="0" dirty="0" smtClean="0"/>
                        <a:t> groups of materials</a:t>
                      </a: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800" kern="1200" noProof="0" dirty="0" smtClean="0"/>
                        <a:t>Evaluation of cargo weight in whole and its component parts with accuracy no worse 10%</a:t>
                      </a: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800" kern="1200" noProof="0" dirty="0" smtClean="0"/>
                        <a:t>Throughput </a:t>
                      </a:r>
                      <a:r>
                        <a:rPr lang="ru-RU" sz="800" kern="1200" baseline="0" noProof="0" dirty="0" smtClean="0"/>
                        <a:t>- </a:t>
                      </a:r>
                      <a:r>
                        <a:rPr lang="en-US" sz="800" kern="1200" baseline="0" noProof="0" dirty="0" smtClean="0"/>
                        <a:t>up to 25 vehicles in hour</a:t>
                      </a:r>
                      <a:endParaRPr lang="ru-RU" sz="800" kern="1200" baseline="0" noProof="0" dirty="0" smtClean="0"/>
                    </a:p>
                  </a:txBody>
                  <a:tcPr/>
                </a:tc>
              </a:tr>
              <a:tr h="1055438">
                <a:tc>
                  <a:txBody>
                    <a:bodyPr/>
                    <a:lstStyle/>
                    <a:p>
                      <a:r>
                        <a:rPr lang="en-US" sz="800" b="1" dirty="0" smtClean="0"/>
                        <a:t>ST-2630M</a:t>
                      </a:r>
                      <a:endParaRPr lang="ru-RU" sz="8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Mobile inspection system for control of vehicles and sea containers</a:t>
                      </a:r>
                      <a:endParaRPr lang="ru-RU" sz="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smtClean="0"/>
                        <a:t>Inspection of loaded trucks and other vehicles, as well as containers in seaports, airports and state border check-points</a:t>
                      </a:r>
                      <a:endParaRPr lang="ru-RU" sz="800" baseline="0" dirty="0" smtClean="0"/>
                    </a:p>
                    <a:p>
                      <a:endParaRPr lang="en-US" sz="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800" kern="1200" noProof="0" dirty="0" smtClean="0"/>
                        <a:t>Electron beam energy - 6/3.5 </a:t>
                      </a:r>
                      <a:r>
                        <a:rPr lang="en-US" sz="800" kern="1200" noProof="0" dirty="0" err="1" smtClean="0"/>
                        <a:t>MeV</a:t>
                      </a:r>
                      <a:endParaRPr lang="en-US" sz="800" kern="1200" noProof="0" dirty="0" smtClean="0"/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800" kern="1200" noProof="0" dirty="0" smtClean="0"/>
                        <a:t>Penetration in steel– 320 mm</a:t>
                      </a: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800" kern="1200" noProof="0" dirty="0" smtClean="0"/>
                        <a:t>Discrimination of 4 groups of materials</a:t>
                      </a: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800" kern="1200" noProof="0" dirty="0" smtClean="0"/>
                        <a:t>Evaluation of cargo weight in whole and its component parts with accuracy no worse 10%</a:t>
                      </a: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800" kern="1200" noProof="0" dirty="0" smtClean="0"/>
                        <a:t>Throughput - up to 25 vehicles/hour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1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6335794"/>
            <a:ext cx="1226208" cy="279503"/>
          </a:xfrm>
          <a:prstGeom prst="rect">
            <a:avLst/>
          </a:prstGeom>
        </p:spPr>
      </p:pic>
      <p:pic>
        <p:nvPicPr>
          <p:cNvPr id="12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060848"/>
            <a:ext cx="864096" cy="457153"/>
          </a:xfrm>
          <a:prstGeom prst="rect">
            <a:avLst/>
          </a:prstGeom>
        </p:spPr>
      </p:pic>
      <p:pic>
        <p:nvPicPr>
          <p:cNvPr id="13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573016"/>
            <a:ext cx="864096" cy="567036"/>
          </a:xfrm>
          <a:prstGeom prst="rect">
            <a:avLst/>
          </a:prstGeom>
        </p:spPr>
      </p:pic>
      <p:pic>
        <p:nvPicPr>
          <p:cNvPr id="16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564904"/>
            <a:ext cx="864096" cy="52852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5" y="4509120"/>
            <a:ext cx="864096" cy="576064"/>
          </a:xfrm>
          <a:prstGeom prst="rect">
            <a:avLst/>
          </a:prstGeom>
        </p:spPr>
      </p:pic>
      <p:pic>
        <p:nvPicPr>
          <p:cNvPr id="15" name="Picture 2" descr="C:\Users\Симочко\Desktop\st2630M_0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7544" y="5373216"/>
            <a:ext cx="878131" cy="6045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3474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3563888" y="6376243"/>
            <a:ext cx="2133600" cy="365125"/>
          </a:xfrm>
        </p:spPr>
        <p:txBody>
          <a:bodyPr/>
          <a:lstStyle/>
          <a:p>
            <a:pPr algn="ctr"/>
            <a:fld id="{9ACF5DDB-48FC-4EEB-816C-E9738BB613BC}" type="slidenum">
              <a:rPr lang="en-GB" smtClean="0">
                <a:solidFill>
                  <a:srgbClr val="C00000"/>
                </a:solidFill>
              </a:rPr>
              <a:pPr algn="ctr"/>
              <a:t>3</a:t>
            </a:fld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6238" y="985590"/>
            <a:ext cx="446656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dirty="0"/>
              <a:t>LLC Scantronic Systems </a:t>
            </a:r>
            <a:r>
              <a:rPr lang="en-US" sz="1400" dirty="0" smtClean="0"/>
              <a:t>created the x-ray </a:t>
            </a:r>
            <a:r>
              <a:rPr lang="en-US" sz="1400" dirty="0"/>
              <a:t>inspection system for vehicles and sea containers </a:t>
            </a:r>
            <a:r>
              <a:rPr lang="en-US" sz="1400" dirty="0" smtClean="0"/>
              <a:t>ST-6035 that is deployed </a:t>
            </a:r>
            <a:r>
              <a:rPr lang="en-US" sz="1400" dirty="0"/>
              <a:t>at the Russian </a:t>
            </a:r>
            <a:r>
              <a:rPr lang="en-US" sz="1400" dirty="0" smtClean="0"/>
              <a:t>State Border </a:t>
            </a:r>
            <a:r>
              <a:rPr lang="en-US" sz="1400" dirty="0"/>
              <a:t>check-point </a:t>
            </a:r>
            <a:r>
              <a:rPr lang="en-US" sz="1400" dirty="0" err="1"/>
              <a:t>Pogranichniy</a:t>
            </a:r>
            <a:r>
              <a:rPr lang="en-US" sz="1400" dirty="0"/>
              <a:t>, </a:t>
            </a:r>
            <a:r>
              <a:rPr lang="en-US" sz="1400" dirty="0" err="1"/>
              <a:t>Primorsky</a:t>
            </a:r>
            <a:r>
              <a:rPr lang="en-US" sz="1400" dirty="0"/>
              <a:t> </a:t>
            </a:r>
            <a:r>
              <a:rPr lang="en-US" sz="1400" dirty="0" smtClean="0"/>
              <a:t> </a:t>
            </a:r>
            <a:r>
              <a:rPr lang="en-US" sz="1400" dirty="0" err="1" smtClean="0"/>
              <a:t>Krai</a:t>
            </a:r>
            <a:r>
              <a:rPr lang="en-US" sz="1400" dirty="0"/>
              <a:t>.</a:t>
            </a:r>
            <a:endParaRPr lang="en-US" sz="1400" dirty="0" smtClean="0"/>
          </a:p>
          <a:p>
            <a:pPr algn="just"/>
            <a:endParaRPr lang="ru-RU" sz="1400" dirty="0"/>
          </a:p>
          <a:p>
            <a:pPr algn="just"/>
            <a:r>
              <a:rPr lang="en-US" sz="1400" dirty="0"/>
              <a:t>The Customer is “Federal Agency for the Development of the State Border Facilities of the Russian Federation (</a:t>
            </a:r>
            <a:r>
              <a:rPr lang="en-US" sz="1400" dirty="0" err="1"/>
              <a:t>Rosgranitsa</a:t>
            </a:r>
            <a:r>
              <a:rPr lang="en-US" sz="1400" dirty="0" smtClean="0"/>
              <a:t>)”.</a:t>
            </a:r>
            <a:endParaRPr lang="ru-RU" sz="1400" dirty="0" smtClean="0"/>
          </a:p>
          <a:p>
            <a:pPr algn="just"/>
            <a:endParaRPr lang="ru-RU" sz="1400" dirty="0"/>
          </a:p>
          <a:p>
            <a:pPr algn="just"/>
            <a:r>
              <a:rPr lang="en-US" sz="1400" dirty="0" smtClean="0"/>
              <a:t>Due to its unique technical specifications the IS ST</a:t>
            </a:r>
            <a:r>
              <a:rPr lang="ru-RU" sz="1400" dirty="0" smtClean="0"/>
              <a:t>-6035 </a:t>
            </a:r>
            <a:r>
              <a:rPr lang="en-US" sz="1400" dirty="0" smtClean="0"/>
              <a:t>provides information about transported cargo without container opening and its manual inspection</a:t>
            </a:r>
            <a:r>
              <a:rPr lang="ru-RU" sz="1400" dirty="0" smtClean="0"/>
              <a:t>.</a:t>
            </a:r>
          </a:p>
          <a:p>
            <a:pPr algn="just"/>
            <a:endParaRPr lang="ru-RU" sz="1400" dirty="0" smtClean="0"/>
          </a:p>
          <a:p>
            <a:pPr algn="just"/>
            <a:endParaRPr lang="ru-RU" sz="1400" dirty="0" smtClean="0"/>
          </a:p>
          <a:p>
            <a:pPr algn="just"/>
            <a:endParaRPr lang="ru-RU" sz="1400" dirty="0" smtClean="0"/>
          </a:p>
        </p:txBody>
      </p:sp>
      <p:sp>
        <p:nvSpPr>
          <p:cNvPr id="6" name="Заголовок 5"/>
          <p:cNvSpPr txBox="1">
            <a:spLocks/>
          </p:cNvSpPr>
          <p:nvPr/>
        </p:nvSpPr>
        <p:spPr>
          <a:xfrm>
            <a:off x="438710" y="164629"/>
            <a:ext cx="8229600" cy="7249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rgbClr val="C00000"/>
                </a:solidFill>
              </a:rPr>
              <a:t>Inspection system S</a:t>
            </a:r>
            <a:r>
              <a:rPr lang="ru-RU" sz="2400" b="1" dirty="0" smtClean="0">
                <a:solidFill>
                  <a:srgbClr val="C00000"/>
                </a:solidFill>
              </a:rPr>
              <a:t>Т-6035</a:t>
            </a:r>
          </a:p>
          <a:p>
            <a:r>
              <a:rPr lang="ru-RU" sz="2400" b="1" dirty="0">
                <a:solidFill>
                  <a:srgbClr val="C00000"/>
                </a:solidFill>
              </a:rPr>
              <a:t>(ТУ 4276-001-68883689-2011)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04" y="985590"/>
            <a:ext cx="3583331" cy="238965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04" y="3454652"/>
            <a:ext cx="3583331" cy="2390082"/>
          </a:xfrm>
          <a:prstGeom prst="rect">
            <a:avLst/>
          </a:prstGeom>
        </p:spPr>
      </p:pic>
      <p:pic>
        <p:nvPicPr>
          <p:cNvPr id="9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6335794"/>
            <a:ext cx="1226208" cy="279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551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3563888" y="6376243"/>
            <a:ext cx="2133600" cy="365125"/>
          </a:xfrm>
        </p:spPr>
        <p:txBody>
          <a:bodyPr/>
          <a:lstStyle/>
          <a:p>
            <a:pPr algn="ctr"/>
            <a:fld id="{9ACF5DDB-48FC-4EEB-816C-E9738BB613BC}" type="slidenum">
              <a:rPr lang="en-GB" smtClean="0">
                <a:solidFill>
                  <a:srgbClr val="C00000"/>
                </a:solidFill>
              </a:rPr>
              <a:pPr algn="ctr"/>
              <a:t>4</a:t>
            </a:fld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860032" y="839317"/>
            <a:ext cx="3821736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dirty="0" smtClean="0"/>
              <a:t>The distinctive features of developed and deployed technological equipment are its principally new functional abilities </a:t>
            </a:r>
            <a:r>
              <a:rPr lang="en-US" sz="1400" dirty="0"/>
              <a:t>in determination of physical structure of inspected cargo, which greatly facilitate work of operators and considerably raise effectiveness of </a:t>
            </a:r>
            <a:r>
              <a:rPr lang="en-US" sz="1400" dirty="0" smtClean="0"/>
              <a:t>inspection</a:t>
            </a:r>
            <a:r>
              <a:rPr lang="ru-RU" sz="1400" dirty="0" smtClean="0"/>
              <a:t>.</a:t>
            </a:r>
          </a:p>
          <a:p>
            <a:pPr algn="just"/>
            <a:endParaRPr lang="ru-RU" sz="1400" dirty="0"/>
          </a:p>
          <a:p>
            <a:pPr algn="just"/>
            <a:r>
              <a:rPr lang="en-US" sz="1400" dirty="0" smtClean="0"/>
              <a:t>Basic components of the system</a:t>
            </a:r>
            <a:r>
              <a:rPr lang="ru-RU" sz="1400" dirty="0" smtClean="0"/>
              <a:t>: </a:t>
            </a:r>
            <a:r>
              <a:rPr lang="en-US" sz="1400" dirty="0" smtClean="0"/>
              <a:t>accelerator and detection system are developed on the base of production of Russian enterprises</a:t>
            </a:r>
            <a:r>
              <a:rPr lang="ru-RU" sz="1400" dirty="0" smtClean="0"/>
              <a:t>.</a:t>
            </a:r>
            <a:endParaRPr lang="ru-RU" sz="1400" dirty="0"/>
          </a:p>
          <a:p>
            <a:endParaRPr lang="ru-RU" sz="1600" dirty="0" smtClean="0"/>
          </a:p>
          <a:p>
            <a:pPr algn="just"/>
            <a:r>
              <a:rPr lang="en-US" sz="1400" dirty="0"/>
              <a:t>Using the IS ST-6035, a Customer gets a possibility to construct a distributed system of control and security, controlled from a common center, regardless of the remoteness of inspection points from each other. Obtained data is saved in a common database and can be used in the analytical work and for further training of </a:t>
            </a:r>
            <a:r>
              <a:rPr lang="en-US" sz="1400" dirty="0" smtClean="0"/>
              <a:t>operators</a:t>
            </a:r>
            <a:r>
              <a:rPr lang="ru-RU" sz="1400" dirty="0" smtClean="0"/>
              <a:t>. </a:t>
            </a:r>
          </a:p>
          <a:p>
            <a:pPr algn="just"/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8" name="Заголовок 5"/>
          <p:cNvSpPr txBox="1">
            <a:spLocks/>
          </p:cNvSpPr>
          <p:nvPr/>
        </p:nvSpPr>
        <p:spPr>
          <a:xfrm>
            <a:off x="452168" y="188640"/>
            <a:ext cx="8229600" cy="5809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>
                <a:solidFill>
                  <a:srgbClr val="C00000"/>
                </a:solidFill>
              </a:rPr>
              <a:t>Inspection system ST</a:t>
            </a:r>
            <a:r>
              <a:rPr lang="ru-RU" sz="2400" b="1" dirty="0" smtClean="0">
                <a:solidFill>
                  <a:srgbClr val="C00000"/>
                </a:solidFill>
              </a:rPr>
              <a:t>-6035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10" y="908720"/>
            <a:ext cx="2693130" cy="201984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059" y="908722"/>
            <a:ext cx="1346227" cy="201984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927" y="4509120"/>
            <a:ext cx="2097359" cy="139824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6265" y="3002520"/>
            <a:ext cx="2097359" cy="139823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167" y="3002520"/>
            <a:ext cx="1936561" cy="2904840"/>
          </a:xfrm>
          <a:prstGeom prst="rect">
            <a:avLst/>
          </a:prstGeom>
        </p:spPr>
      </p:pic>
      <p:pic>
        <p:nvPicPr>
          <p:cNvPr id="11" name="Рисунок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6335794"/>
            <a:ext cx="1226208" cy="279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669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3563888" y="6376243"/>
            <a:ext cx="2133600" cy="365125"/>
          </a:xfrm>
        </p:spPr>
        <p:txBody>
          <a:bodyPr/>
          <a:lstStyle/>
          <a:p>
            <a:pPr algn="ctr"/>
            <a:fld id="{9ACF5DDB-48FC-4EEB-816C-E9738BB613BC}" type="slidenum">
              <a:rPr lang="en-GB" smtClean="0">
                <a:solidFill>
                  <a:srgbClr val="C00000"/>
                </a:solidFill>
              </a:rPr>
              <a:pPr algn="ctr"/>
              <a:t>5</a:t>
            </a:fld>
            <a:endParaRPr lang="en-GB" dirty="0">
              <a:solidFill>
                <a:srgbClr val="C00000"/>
              </a:solidFill>
            </a:endParaRPr>
          </a:p>
        </p:txBody>
      </p:sp>
      <p:grpSp>
        <p:nvGrpSpPr>
          <p:cNvPr id="9" name="Группа 8"/>
          <p:cNvGrpSpPr>
            <a:grpSpLocks noChangeAspect="1"/>
          </p:cNvGrpSpPr>
          <p:nvPr/>
        </p:nvGrpSpPr>
        <p:grpSpPr>
          <a:xfrm>
            <a:off x="5500119" y="1099885"/>
            <a:ext cx="2960313" cy="916861"/>
            <a:chOff x="3096990" y="3749871"/>
            <a:chExt cx="3170669" cy="1189339"/>
          </a:xfrm>
        </p:grpSpPr>
        <p:sp>
          <p:nvSpPr>
            <p:cNvPr id="10" name="Oval 6"/>
            <p:cNvSpPr>
              <a:spLocks noChangeArrowheads="1"/>
            </p:cNvSpPr>
            <p:nvPr/>
          </p:nvSpPr>
          <p:spPr bwMode="auto">
            <a:xfrm>
              <a:off x="3099308" y="3749871"/>
              <a:ext cx="252000" cy="252000"/>
            </a:xfrm>
            <a:prstGeom prst="ellipse">
              <a:avLst/>
            </a:prstGeom>
            <a:solidFill>
              <a:schemeClr val="accent6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/>
          </p:spPr>
          <p:txBody>
            <a:bodyPr wrap="none" anchor="ctr"/>
            <a:lstStyle/>
            <a:p>
              <a:endParaRPr lang="ru-RU" sz="2800"/>
            </a:p>
          </p:txBody>
        </p:sp>
        <p:sp>
          <p:nvSpPr>
            <p:cNvPr id="11" name="Oval 10"/>
            <p:cNvSpPr>
              <a:spLocks noChangeArrowheads="1"/>
            </p:cNvSpPr>
            <p:nvPr/>
          </p:nvSpPr>
          <p:spPr bwMode="auto">
            <a:xfrm>
              <a:off x="3099309" y="4042036"/>
              <a:ext cx="252000" cy="252000"/>
            </a:xfrm>
            <a:prstGeom prst="ellipse">
              <a:avLst/>
            </a:prstGeom>
            <a:solidFill>
              <a:srgbClr val="339933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/>
          </p:spPr>
          <p:txBody>
            <a:bodyPr wrap="none" anchor="ctr"/>
            <a:lstStyle/>
            <a:p>
              <a:endParaRPr lang="ru-RU" sz="2800"/>
            </a:p>
          </p:txBody>
        </p:sp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3099309" y="4321803"/>
              <a:ext cx="252000" cy="252000"/>
            </a:xfrm>
            <a:prstGeom prst="ellipse">
              <a:avLst/>
            </a:prstGeom>
            <a:solidFill>
              <a:srgbClr val="0070C0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/>
          </p:spPr>
          <p:txBody>
            <a:bodyPr wrap="none" anchor="ctr"/>
            <a:lstStyle/>
            <a:p>
              <a:endParaRPr lang="ru-RU" sz="2800"/>
            </a:p>
          </p:txBody>
        </p:sp>
        <p:sp>
          <p:nvSpPr>
            <p:cNvPr id="13" name="Oval 12"/>
            <p:cNvSpPr>
              <a:spLocks noChangeArrowheads="1"/>
            </p:cNvSpPr>
            <p:nvPr/>
          </p:nvSpPr>
          <p:spPr bwMode="auto">
            <a:xfrm>
              <a:off x="3096990" y="4609835"/>
              <a:ext cx="252000" cy="252000"/>
            </a:xfrm>
            <a:prstGeom prst="ellipse">
              <a:avLst/>
            </a:prstGeom>
            <a:solidFill>
              <a:srgbClr val="CC00FF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/>
          </p:spPr>
          <p:txBody>
            <a:bodyPr wrap="none" anchor="ctr"/>
            <a:lstStyle/>
            <a:p>
              <a:endParaRPr lang="ru-RU" sz="2800"/>
            </a:p>
          </p:txBody>
        </p:sp>
        <p:sp>
          <p:nvSpPr>
            <p:cNvPr id="14" name="Text Box 14"/>
            <p:cNvSpPr txBox="1">
              <a:spLocks noChangeArrowheads="1"/>
            </p:cNvSpPr>
            <p:nvPr/>
          </p:nvSpPr>
          <p:spPr bwMode="auto">
            <a:xfrm>
              <a:off x="3641285" y="3754004"/>
              <a:ext cx="2492060" cy="3293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050" b="1" dirty="0" smtClean="0">
                  <a:cs typeface="Times New Roman" pitchFamily="18" charset="0"/>
                </a:rPr>
                <a:t>Organics </a:t>
              </a:r>
              <a:r>
                <a:rPr lang="ru-RU" sz="1050" b="1" dirty="0" smtClean="0">
                  <a:cs typeface="Times New Roman" pitchFamily="18" charset="0"/>
                </a:rPr>
                <a:t>1&lt;</a:t>
              </a:r>
              <a:r>
                <a:rPr lang="en-US" sz="1050" b="1" dirty="0">
                  <a:cs typeface="Times New Roman" pitchFamily="18" charset="0"/>
                </a:rPr>
                <a:t>Z</a:t>
              </a:r>
              <a:r>
                <a:rPr lang="ru-RU" sz="1050" b="1" dirty="0">
                  <a:cs typeface="Times New Roman" pitchFamily="18" charset="0"/>
                </a:rPr>
                <a:t>&lt;10</a:t>
              </a:r>
              <a:r>
                <a:rPr lang="ru-RU" sz="1050" b="1" dirty="0"/>
                <a:t> </a:t>
              </a:r>
            </a:p>
          </p:txBody>
        </p:sp>
        <p:sp>
          <p:nvSpPr>
            <p:cNvPr id="15" name="Text Box 15"/>
            <p:cNvSpPr txBox="1">
              <a:spLocks noChangeArrowheads="1"/>
            </p:cNvSpPr>
            <p:nvPr/>
          </p:nvSpPr>
          <p:spPr bwMode="auto">
            <a:xfrm>
              <a:off x="3641285" y="4042036"/>
              <a:ext cx="2511251" cy="3293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050" b="1" dirty="0" smtClean="0"/>
                <a:t>Light metals/minerals </a:t>
              </a:r>
              <a:r>
                <a:rPr lang="ru-RU" sz="1050" b="1" dirty="0" smtClean="0">
                  <a:cs typeface="Times New Roman" pitchFamily="18" charset="0"/>
                </a:rPr>
                <a:t>1</a:t>
              </a:r>
              <a:r>
                <a:rPr lang="ru-RU" sz="1050" b="1" dirty="0" smtClean="0"/>
                <a:t>0</a:t>
              </a:r>
              <a:r>
                <a:rPr lang="ru-RU" sz="1050" b="1" dirty="0" smtClean="0">
                  <a:cs typeface="Times New Roman" pitchFamily="18" charset="0"/>
                </a:rPr>
                <a:t>&lt;</a:t>
              </a:r>
              <a:r>
                <a:rPr lang="en-US" sz="1050" b="1" dirty="0">
                  <a:cs typeface="Times New Roman" pitchFamily="18" charset="0"/>
                </a:rPr>
                <a:t>Z</a:t>
              </a:r>
              <a:r>
                <a:rPr lang="ru-RU" sz="1050" b="1" dirty="0">
                  <a:cs typeface="Times New Roman" pitchFamily="18" charset="0"/>
                </a:rPr>
                <a:t>&lt;</a:t>
              </a:r>
              <a:r>
                <a:rPr lang="ru-RU" sz="1050" b="1" dirty="0"/>
                <a:t>2</a:t>
              </a:r>
              <a:r>
                <a:rPr lang="ru-RU" sz="1050" b="1" dirty="0">
                  <a:cs typeface="Times New Roman" pitchFamily="18" charset="0"/>
                </a:rPr>
                <a:t>0</a:t>
              </a:r>
              <a:r>
                <a:rPr lang="ru-RU" sz="1050" b="1" dirty="0"/>
                <a:t> </a:t>
              </a:r>
            </a:p>
          </p:txBody>
        </p:sp>
        <p:sp>
          <p:nvSpPr>
            <p:cNvPr id="16" name="Text Box 16"/>
            <p:cNvSpPr txBox="1">
              <a:spLocks noChangeArrowheads="1"/>
            </p:cNvSpPr>
            <p:nvPr/>
          </p:nvSpPr>
          <p:spPr bwMode="auto">
            <a:xfrm>
              <a:off x="3650879" y="4330068"/>
              <a:ext cx="2616780" cy="3293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050" b="1" dirty="0" smtClean="0"/>
                <a:t>Metals</a:t>
              </a:r>
              <a:r>
                <a:rPr lang="en-US" sz="1050" b="1" dirty="0"/>
                <a:t> </a:t>
              </a:r>
              <a:r>
                <a:rPr lang="ru-RU" sz="1050" b="1" dirty="0" smtClean="0"/>
                <a:t> 20</a:t>
              </a:r>
              <a:r>
                <a:rPr lang="ru-RU" sz="1050" b="1" dirty="0" smtClean="0">
                  <a:cs typeface="Times New Roman" pitchFamily="18" charset="0"/>
                </a:rPr>
                <a:t>&lt;</a:t>
              </a:r>
              <a:r>
                <a:rPr lang="en-US" sz="1050" b="1" dirty="0">
                  <a:cs typeface="Times New Roman" pitchFamily="18" charset="0"/>
                </a:rPr>
                <a:t>Z</a:t>
              </a:r>
              <a:r>
                <a:rPr lang="ru-RU" sz="1050" b="1" dirty="0">
                  <a:cs typeface="Times New Roman" pitchFamily="18" charset="0"/>
                </a:rPr>
                <a:t>&lt;</a:t>
              </a:r>
              <a:r>
                <a:rPr lang="ru-RU" sz="1050" b="1" dirty="0"/>
                <a:t>5</a:t>
              </a:r>
              <a:r>
                <a:rPr lang="ru-RU" sz="1050" b="1" dirty="0">
                  <a:cs typeface="Times New Roman" pitchFamily="18" charset="0"/>
                </a:rPr>
                <a:t>0</a:t>
              </a:r>
              <a:r>
                <a:rPr lang="ru-RU" sz="1050" b="1" dirty="0"/>
                <a:t> </a:t>
              </a:r>
            </a:p>
          </p:txBody>
        </p:sp>
        <p:sp>
          <p:nvSpPr>
            <p:cNvPr id="17" name="Text Box 17"/>
            <p:cNvSpPr txBox="1">
              <a:spLocks noChangeArrowheads="1"/>
            </p:cNvSpPr>
            <p:nvPr/>
          </p:nvSpPr>
          <p:spPr bwMode="auto">
            <a:xfrm>
              <a:off x="3660476" y="4609834"/>
              <a:ext cx="2492060" cy="3293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050" b="1" dirty="0" smtClean="0">
                  <a:cs typeface="Times New Roman" pitchFamily="18" charset="0"/>
                </a:rPr>
                <a:t>Heavy metals</a:t>
              </a:r>
              <a:r>
                <a:rPr lang="ru-RU" sz="1050" b="1" dirty="0" smtClean="0">
                  <a:cs typeface="Times New Roman" pitchFamily="18" charset="0"/>
                </a:rPr>
                <a:t> </a:t>
              </a:r>
              <a:r>
                <a:rPr lang="en-US" sz="1050" b="1" dirty="0" smtClean="0">
                  <a:cs typeface="Times New Roman" pitchFamily="18" charset="0"/>
                </a:rPr>
                <a:t>Z</a:t>
              </a:r>
              <a:r>
                <a:rPr lang="ru-RU" sz="1050" b="1" dirty="0">
                  <a:cs typeface="Times New Roman" pitchFamily="18" charset="0"/>
                </a:rPr>
                <a:t>&gt;50</a:t>
              </a:r>
              <a:r>
                <a:rPr lang="ru-RU" sz="1050" b="1" dirty="0"/>
                <a:t> </a:t>
              </a:r>
            </a:p>
          </p:txBody>
        </p:sp>
      </p:grpSp>
      <p:sp>
        <p:nvSpPr>
          <p:cNvPr id="20" name="Заголовок 6"/>
          <p:cNvSpPr txBox="1">
            <a:spLocks/>
          </p:cNvSpPr>
          <p:nvPr/>
        </p:nvSpPr>
        <p:spPr>
          <a:xfrm>
            <a:off x="446534" y="116632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smtClean="0">
                <a:solidFill>
                  <a:srgbClr val="C00000"/>
                </a:solidFill>
              </a:rPr>
              <a:t>Results of ST</a:t>
            </a:r>
            <a:r>
              <a:rPr lang="ru-RU" sz="2000" b="1" dirty="0" smtClean="0">
                <a:solidFill>
                  <a:srgbClr val="C00000"/>
                </a:solidFill>
              </a:rPr>
              <a:t>-6035 </a:t>
            </a:r>
            <a:r>
              <a:rPr lang="en-US" sz="2000" b="1" dirty="0" smtClean="0">
                <a:solidFill>
                  <a:srgbClr val="C00000"/>
                </a:solidFill>
              </a:rPr>
              <a:t>test </a:t>
            </a:r>
            <a:r>
              <a:rPr lang="en-US" sz="2000" b="1" dirty="0">
                <a:solidFill>
                  <a:srgbClr val="C00000"/>
                </a:solidFill>
              </a:rPr>
              <a:t>at State Border vehicle check-point «</a:t>
            </a:r>
            <a:r>
              <a:rPr lang="en-US" sz="2000" b="1" dirty="0" err="1">
                <a:solidFill>
                  <a:srgbClr val="C00000"/>
                </a:solidFill>
              </a:rPr>
              <a:t>Pogranichniy</a:t>
            </a:r>
            <a:r>
              <a:rPr lang="en-US" sz="2000" b="1" dirty="0" smtClean="0">
                <a:solidFill>
                  <a:srgbClr val="C00000"/>
                </a:solidFill>
              </a:rPr>
              <a:t>» with participation of the State Customer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022028" y="2140537"/>
            <a:ext cx="3942457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AutoNum type="arabicPeriod"/>
            </a:pPr>
            <a:r>
              <a:rPr lang="en-US" sz="1400" dirty="0" smtClean="0">
                <a:solidFill>
                  <a:prstClr val="black"/>
                </a:solidFill>
              </a:rPr>
              <a:t>High penetration in steel </a:t>
            </a:r>
            <a:r>
              <a:rPr lang="ru-RU" sz="1400" dirty="0" smtClean="0">
                <a:solidFill>
                  <a:prstClr val="black"/>
                </a:solidFill>
              </a:rPr>
              <a:t> – 400</a:t>
            </a:r>
            <a:r>
              <a:rPr lang="en-US" sz="1400" dirty="0" smtClean="0">
                <a:solidFill>
                  <a:prstClr val="black"/>
                </a:solidFill>
              </a:rPr>
              <a:t> mm</a:t>
            </a:r>
            <a:endParaRPr lang="ru-RU" sz="1400" dirty="0" smtClean="0">
              <a:solidFill>
                <a:prstClr val="black"/>
              </a:solidFill>
            </a:endParaRPr>
          </a:p>
          <a:p>
            <a:pPr marL="342900" indent="-342900">
              <a:buFont typeface="Wingdings" pitchFamily="2" charset="2"/>
              <a:buAutoNum type="arabicPeriod"/>
            </a:pPr>
            <a:endParaRPr lang="ru-RU" sz="1400" dirty="0" smtClean="0">
              <a:solidFill>
                <a:prstClr val="black"/>
              </a:solidFill>
            </a:endParaRPr>
          </a:p>
          <a:p>
            <a:pPr marL="342900" indent="-342900">
              <a:buFont typeface="Wingdings" pitchFamily="2" charset="2"/>
              <a:buAutoNum type="arabicPeriod"/>
            </a:pPr>
            <a:r>
              <a:rPr lang="en-US" sz="1400" dirty="0" smtClean="0">
                <a:solidFill>
                  <a:prstClr val="black"/>
                </a:solidFill>
              </a:rPr>
              <a:t>High contrast sensitivity</a:t>
            </a:r>
            <a:r>
              <a:rPr lang="ru-RU" sz="1400" dirty="0" smtClean="0">
                <a:solidFill>
                  <a:prstClr val="black"/>
                </a:solidFill>
              </a:rPr>
              <a:t> </a:t>
            </a:r>
            <a:r>
              <a:rPr lang="ru-RU" sz="1400" dirty="0">
                <a:solidFill>
                  <a:prstClr val="black"/>
                </a:solidFill>
              </a:rPr>
              <a:t>- 0.5% </a:t>
            </a:r>
            <a:endParaRPr lang="ru-RU" sz="1400" dirty="0" smtClean="0">
              <a:solidFill>
                <a:prstClr val="black"/>
              </a:solidFill>
            </a:endParaRPr>
          </a:p>
          <a:p>
            <a:pPr marL="342900" indent="-342900">
              <a:buFont typeface="Wingdings" pitchFamily="2" charset="2"/>
              <a:buAutoNum type="arabicPeriod"/>
            </a:pPr>
            <a:endParaRPr lang="ru-RU" sz="1400" dirty="0" smtClean="0">
              <a:solidFill>
                <a:prstClr val="black"/>
              </a:solidFill>
            </a:endParaRPr>
          </a:p>
          <a:p>
            <a:pPr marL="342900" indent="-342900">
              <a:buFont typeface="Wingdings" pitchFamily="2" charset="2"/>
              <a:buAutoNum type="arabicPeriod"/>
            </a:pPr>
            <a:r>
              <a:rPr lang="en-US" sz="1400" dirty="0" smtClean="0">
                <a:solidFill>
                  <a:prstClr val="black"/>
                </a:solidFill>
              </a:rPr>
              <a:t>Wire detection</a:t>
            </a:r>
            <a:r>
              <a:rPr lang="ru-RU" sz="1400" dirty="0" smtClean="0">
                <a:solidFill>
                  <a:prstClr val="black"/>
                </a:solidFill>
              </a:rPr>
              <a:t> – 0.5 </a:t>
            </a:r>
            <a:r>
              <a:rPr lang="en-US" sz="1400" dirty="0" smtClean="0">
                <a:solidFill>
                  <a:prstClr val="black"/>
                </a:solidFill>
              </a:rPr>
              <a:t>mm</a:t>
            </a:r>
            <a:endParaRPr lang="ru-RU" sz="1400" dirty="0">
              <a:solidFill>
                <a:prstClr val="black"/>
              </a:solidFill>
            </a:endParaRPr>
          </a:p>
          <a:p>
            <a:pPr marL="342900" indent="-342900">
              <a:buFont typeface="Wingdings" pitchFamily="2" charset="2"/>
              <a:buAutoNum type="arabicPeriod"/>
            </a:pPr>
            <a:endParaRPr lang="en-US" sz="1400" dirty="0">
              <a:solidFill>
                <a:prstClr val="black"/>
              </a:solidFill>
            </a:endParaRPr>
          </a:p>
          <a:p>
            <a:pPr marL="342900" indent="-342900">
              <a:buFont typeface="Wingdings" pitchFamily="2" charset="2"/>
              <a:buAutoNum type="arabicPeriod"/>
            </a:pPr>
            <a:r>
              <a:rPr lang="en-US" sz="1400" dirty="0" smtClean="0">
                <a:solidFill>
                  <a:prstClr val="black"/>
                </a:solidFill>
              </a:rPr>
              <a:t>Precise discrimination of  groups  of materials by their effective atomic number</a:t>
            </a:r>
            <a:r>
              <a:rPr lang="ru-RU" sz="1400" dirty="0" smtClean="0">
                <a:solidFill>
                  <a:prstClr val="black"/>
                </a:solidFill>
              </a:rPr>
              <a:t> (±1 </a:t>
            </a:r>
            <a:r>
              <a:rPr lang="en-US" sz="1400" dirty="0" smtClean="0">
                <a:solidFill>
                  <a:prstClr val="black"/>
                </a:solidFill>
              </a:rPr>
              <a:t>for </a:t>
            </a:r>
            <a:r>
              <a:rPr lang="en-US" sz="1400" dirty="0" err="1" smtClean="0">
                <a:solidFill>
                  <a:prstClr val="black"/>
                </a:solidFill>
              </a:rPr>
              <a:t>Z</a:t>
            </a:r>
            <a:r>
              <a:rPr lang="en-US" sz="1400" baseline="-25000" dirty="0" err="1" smtClean="0">
                <a:solidFill>
                  <a:prstClr val="black"/>
                </a:solidFill>
              </a:rPr>
              <a:t>eff</a:t>
            </a:r>
            <a:r>
              <a:rPr lang="ru-RU" sz="1400" dirty="0" smtClean="0">
                <a:solidFill>
                  <a:prstClr val="black"/>
                </a:solidFill>
              </a:rPr>
              <a:t>)</a:t>
            </a:r>
          </a:p>
          <a:p>
            <a:pPr marL="342900" indent="-342900">
              <a:buFont typeface="Wingdings" pitchFamily="2" charset="2"/>
              <a:buAutoNum type="arabicPeriod"/>
            </a:pPr>
            <a:endParaRPr lang="ru-RU" sz="1400" dirty="0" smtClean="0">
              <a:solidFill>
                <a:prstClr val="black"/>
              </a:solidFill>
            </a:endParaRPr>
          </a:p>
          <a:p>
            <a:pPr marL="342900" indent="-342900">
              <a:buFontTx/>
              <a:buAutoNum type="arabicPeriod"/>
            </a:pPr>
            <a:r>
              <a:rPr lang="en-US" sz="1400" dirty="0" smtClean="0">
                <a:solidFill>
                  <a:prstClr val="black"/>
                </a:solidFill>
              </a:rPr>
              <a:t>Identification of group of heavy metals (gold</a:t>
            </a:r>
            <a:r>
              <a:rPr lang="ru-RU" sz="1400" dirty="0" smtClean="0">
                <a:solidFill>
                  <a:prstClr val="black"/>
                </a:solidFill>
              </a:rPr>
              <a:t>, </a:t>
            </a:r>
            <a:r>
              <a:rPr lang="en-US" sz="1400" dirty="0" smtClean="0">
                <a:solidFill>
                  <a:prstClr val="black"/>
                </a:solidFill>
              </a:rPr>
              <a:t>platinum, etc.)</a:t>
            </a:r>
            <a:endParaRPr lang="ru-RU" sz="1400" dirty="0" smtClean="0">
              <a:solidFill>
                <a:prstClr val="black"/>
              </a:solidFill>
            </a:endParaRPr>
          </a:p>
          <a:p>
            <a:pPr marL="342900" indent="-342900">
              <a:buFontTx/>
              <a:buAutoNum type="arabicPeriod"/>
            </a:pPr>
            <a:endParaRPr lang="ru-RU" sz="1400" dirty="0">
              <a:solidFill>
                <a:prstClr val="black"/>
              </a:solidFill>
            </a:endParaRPr>
          </a:p>
          <a:p>
            <a:pPr marL="342900" indent="-342900">
              <a:buFontTx/>
              <a:buAutoNum type="arabicPeriod"/>
            </a:pPr>
            <a:r>
              <a:rPr lang="en-US" sz="1400" dirty="0">
                <a:solidFill>
                  <a:prstClr val="black"/>
                </a:solidFill>
              </a:rPr>
              <a:t>Evaluation of cargo weight in whole and its component parts with accuracy no worse 10%</a:t>
            </a:r>
          </a:p>
          <a:p>
            <a:pPr marL="342900" indent="-342900">
              <a:buFontTx/>
              <a:buAutoNum type="arabicPeriod"/>
            </a:pPr>
            <a:endParaRPr lang="ru-RU" sz="1400" dirty="0">
              <a:solidFill>
                <a:prstClr val="black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576" y="3851949"/>
            <a:ext cx="4381329" cy="2621952"/>
          </a:xfrm>
          <a:prstGeom prst="rect">
            <a:avLst/>
          </a:prstGeom>
        </p:spPr>
      </p:pic>
      <p:pic>
        <p:nvPicPr>
          <p:cNvPr id="18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6335794"/>
            <a:ext cx="1226208" cy="27950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575" y="1052736"/>
            <a:ext cx="4381329" cy="2738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942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3563888" y="6376243"/>
            <a:ext cx="2133600" cy="365125"/>
          </a:xfrm>
        </p:spPr>
        <p:txBody>
          <a:bodyPr/>
          <a:lstStyle/>
          <a:p>
            <a:pPr algn="ctr"/>
            <a:fld id="{9ACF5DDB-48FC-4EEB-816C-E9738BB613BC}" type="slidenum">
              <a:rPr lang="en-GB" smtClean="0">
                <a:solidFill>
                  <a:srgbClr val="C00000"/>
                </a:solidFill>
              </a:rPr>
              <a:pPr algn="ctr"/>
              <a:t>6</a:t>
            </a:fld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047013" y="795316"/>
            <a:ext cx="367448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dirty="0"/>
              <a:t>Inspection system ST-6035 represents itself a complex of principally new scientific and technical solutions, which allows to realize discrimination of 4 groups of materials by their atomic numbers (with accuracy ±1 for Z≤30), and also weight evaluation of cargo and separate objects with error no worse 10%.</a:t>
            </a: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073231"/>
              </p:ext>
            </p:extLst>
          </p:nvPr>
        </p:nvGraphicFramePr>
        <p:xfrm>
          <a:off x="582517" y="811127"/>
          <a:ext cx="4320479" cy="511163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85669"/>
                <a:gridCol w="2588243"/>
                <a:gridCol w="1346567"/>
              </a:tblGrid>
              <a:tr h="3357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21" marR="46121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effectLst/>
                        </a:rPr>
                        <a:t>Parameter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21" marR="46121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effectLst/>
                        </a:rPr>
                        <a:t>Value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21" marR="46121" marT="0" marB="0">
                    <a:solidFill>
                      <a:schemeClr val="bg2"/>
                    </a:solidFill>
                  </a:tcPr>
                </a:tc>
              </a:tr>
              <a:tr h="2266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21" marR="46121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Electron beam energy 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21" marR="46121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</a:rPr>
                        <a:t>6/3.5 </a:t>
                      </a:r>
                      <a:r>
                        <a:rPr lang="en-US" sz="1000" dirty="0" smtClean="0">
                          <a:solidFill>
                            <a:schemeClr val="tx1"/>
                          </a:solidFill>
                          <a:effectLst/>
                        </a:rPr>
                        <a:t>MeV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21" marR="46121" marT="0" marB="0">
                    <a:noFill/>
                  </a:tcPr>
                </a:tc>
              </a:tr>
              <a:tr h="2552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21" marR="46121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Maximal penetration in steel </a:t>
                      </a:r>
                    </a:p>
                  </a:txBody>
                  <a:tcPr marL="46121" marR="46121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400 </a:t>
                      </a:r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mm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21" marR="46121" marT="0" marB="0">
                    <a:noFill/>
                  </a:tcPr>
                </a:tc>
              </a:tr>
              <a:tr h="7580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21" marR="46121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Detection of steel wire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without barrier with diameter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with 100 mm steel barrier 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with 250mm steel barrier </a:t>
                      </a:r>
                    </a:p>
                  </a:txBody>
                  <a:tcPr marL="46121" marR="46121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5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 more 0.5 mm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 more 1 mm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 more 6 mm </a:t>
                      </a: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1000" dirty="0" smtClean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21" marR="46121" marT="0" marB="0">
                    <a:noFill/>
                  </a:tcPr>
                </a:tc>
              </a:tr>
              <a:tr h="2266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21" marR="46121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Contrast sensitivity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21" marR="46121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0.5%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6121" marR="46121" marT="0" marB="0">
                    <a:noFill/>
                  </a:tcPr>
                </a:tc>
              </a:tr>
              <a:tr h="2179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21" marR="46121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Number of discriminated by Z groups of materials</a:t>
                      </a:r>
                    </a:p>
                  </a:txBody>
                  <a:tcPr marL="46121" marR="46121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21" marR="46121" marT="0" marB="0">
                    <a:noFill/>
                  </a:tcPr>
                </a:tc>
              </a:tr>
              <a:tr h="2261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21" marR="46121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Mass thickness of effective material discrimination</a:t>
                      </a:r>
                    </a:p>
                  </a:txBody>
                  <a:tcPr marL="46121" marR="46121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from 5 g/cm2 to 140 g/cm2</a:t>
                      </a:r>
                    </a:p>
                  </a:txBody>
                  <a:tcPr marL="46121" marR="46121" marT="0" marB="0">
                    <a:noFill/>
                  </a:tcPr>
                </a:tc>
              </a:tr>
              <a:tr h="2266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21" marR="46121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Throughput</a:t>
                      </a:r>
                    </a:p>
                  </a:txBody>
                  <a:tcPr marL="46121" marR="46121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up to 25 </a:t>
                      </a:r>
                      <a:r>
                        <a:rPr lang="en-US" sz="10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veh</a:t>
                      </a:r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./hour</a:t>
                      </a:r>
                    </a:p>
                  </a:txBody>
                  <a:tcPr marL="46121" marR="46121" marT="0" marB="0">
                    <a:noFill/>
                  </a:tcPr>
                </a:tc>
              </a:tr>
              <a:tr h="2266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21" marR="46121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Maximal dimensions of vehicle</a:t>
                      </a:r>
                    </a:p>
                  </a:txBody>
                  <a:tcPr marL="46121" marR="46121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20×3×4,5  (L х W х H)</a:t>
                      </a:r>
                    </a:p>
                  </a:txBody>
                  <a:tcPr marL="46121" marR="46121" marT="0" marB="0">
                    <a:noFill/>
                  </a:tcPr>
                </a:tc>
              </a:tr>
              <a:tr h="3790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21" marR="46121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Maximal dose absorbed by an object in one scanning</a:t>
                      </a:r>
                    </a:p>
                  </a:txBody>
                  <a:tcPr marL="46121" marR="46121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lesser 60 µ</a:t>
                      </a:r>
                      <a:r>
                        <a:rPr lang="en-US" sz="10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Sv</a:t>
                      </a:r>
                      <a:endParaRPr lang="en-US" sz="10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121" marR="46121" marT="0" marB="0">
                    <a:noFill/>
                  </a:tcPr>
                </a:tc>
              </a:tr>
              <a:tr h="2266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21" marR="46121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Annual dose for operators and population</a:t>
                      </a:r>
                    </a:p>
                  </a:txBody>
                  <a:tcPr marL="46121" marR="46121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lesser 1,0 </a:t>
                      </a:r>
                      <a:r>
                        <a:rPr lang="en-US" sz="10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mSv</a:t>
                      </a:r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/year</a:t>
                      </a:r>
                    </a:p>
                  </a:txBody>
                  <a:tcPr marL="46121" marR="46121" marT="0" marB="0">
                    <a:noFill/>
                  </a:tcPr>
                </a:tc>
              </a:tr>
              <a:tr h="3790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21" marR="46121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Dimensions of inspection hall for 20m-length vehicle</a:t>
                      </a:r>
                    </a:p>
                  </a:txBody>
                  <a:tcPr marL="46121" marR="46121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 х36.9 (</a:t>
                      </a:r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</a:t>
                      </a: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</a:t>
                      </a:r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L)</a:t>
                      </a:r>
                    </a:p>
                  </a:txBody>
                  <a:tcPr marL="46121" marR="46121" marT="0" marB="0">
                    <a:noFill/>
                  </a:tcPr>
                </a:tc>
              </a:tr>
              <a:tr h="3145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21" marR="46121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Database capacity</a:t>
                      </a:r>
                    </a:p>
                  </a:txBody>
                  <a:tcPr marL="46121" marR="46121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r>
                        <a:rPr lang="ru-RU" sz="10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Tb</a:t>
                      </a: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21" marR="46121" marT="0" marB="0">
                    <a:noFill/>
                  </a:tcPr>
                </a:tc>
              </a:tr>
              <a:tr h="3145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13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6121" marR="46121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Scanning speed </a:t>
                      </a:r>
                    </a:p>
                  </a:txBody>
                  <a:tcPr marL="46121" marR="46121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36 </a:t>
                      </a:r>
                      <a:r>
                        <a:rPr lang="en-US" sz="1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m/min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6121" marR="46121" marT="0" marB="0">
                    <a:noFill/>
                  </a:tcPr>
                </a:tc>
              </a:tr>
              <a:tr h="3145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14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6121" marR="46121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Consumed power </a:t>
                      </a:r>
                    </a:p>
                  </a:txBody>
                  <a:tcPr marL="46121" marR="46121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60 kVA</a:t>
                      </a:r>
                    </a:p>
                  </a:txBody>
                  <a:tcPr marL="46121" marR="46121" marT="0" marB="0">
                    <a:noFill/>
                  </a:tcPr>
                </a:tc>
              </a:tr>
              <a:tr h="2266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21" marR="46121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21" marR="46121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21" marR="46121" marT="0" marB="0">
                    <a:noFill/>
                  </a:tcPr>
                </a:tc>
              </a:tr>
            </a:tbl>
          </a:graphicData>
        </a:graphic>
      </p:graphicFrame>
      <p:sp>
        <p:nvSpPr>
          <p:cNvPr id="22" name="Заголовок 6"/>
          <p:cNvSpPr txBox="1">
            <a:spLocks/>
          </p:cNvSpPr>
          <p:nvPr/>
        </p:nvSpPr>
        <p:spPr>
          <a:xfrm>
            <a:off x="207668" y="164628"/>
            <a:ext cx="8724460" cy="5280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9600" b="1" dirty="0">
                <a:solidFill>
                  <a:srgbClr val="C00000"/>
                </a:solidFill>
              </a:rPr>
              <a:t>Basic parameters of ST-6035 </a:t>
            </a:r>
          </a:p>
          <a:p>
            <a:r>
              <a:rPr lang="ru-RU" sz="9600" b="1" dirty="0" smtClean="0">
                <a:solidFill>
                  <a:srgbClr val="C00000"/>
                </a:solidFill>
              </a:rPr>
              <a:t/>
            </a:r>
            <a:br>
              <a:rPr lang="ru-RU" sz="9600" b="1" dirty="0" smtClean="0">
                <a:solidFill>
                  <a:srgbClr val="C00000"/>
                </a:solidFill>
              </a:rPr>
            </a:br>
            <a:endParaRPr lang="ru-RU" sz="9600" b="1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7013" y="2963057"/>
            <a:ext cx="3674480" cy="2198947"/>
          </a:xfrm>
          <a:prstGeom prst="rect">
            <a:avLst/>
          </a:prstGeom>
        </p:spPr>
      </p:pic>
      <p:pic>
        <p:nvPicPr>
          <p:cNvPr id="8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6335794"/>
            <a:ext cx="1226208" cy="279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613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3563888" y="6376243"/>
            <a:ext cx="2133600" cy="365125"/>
          </a:xfrm>
        </p:spPr>
        <p:txBody>
          <a:bodyPr/>
          <a:lstStyle/>
          <a:p>
            <a:pPr algn="ctr"/>
            <a:fld id="{9ACF5DDB-48FC-4EEB-816C-E9738BB613BC}" type="slidenum">
              <a:rPr lang="en-GB" smtClean="0">
                <a:solidFill>
                  <a:srgbClr val="C00000"/>
                </a:solidFill>
              </a:rPr>
              <a:pPr algn="ctr"/>
              <a:t>7</a:t>
            </a:fld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8" name="Заголовок 5"/>
          <p:cNvSpPr txBox="1">
            <a:spLocks/>
          </p:cNvSpPr>
          <p:nvPr/>
        </p:nvSpPr>
        <p:spPr>
          <a:xfrm>
            <a:off x="438710" y="0"/>
            <a:ext cx="8229600" cy="5809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>
                <a:solidFill>
                  <a:srgbClr val="C00000"/>
                </a:solidFill>
              </a:rPr>
              <a:t>Software complex of ST</a:t>
            </a:r>
            <a:r>
              <a:rPr lang="ru-RU" sz="2400" b="1" dirty="0" smtClean="0">
                <a:solidFill>
                  <a:srgbClr val="C00000"/>
                </a:solidFill>
              </a:rPr>
              <a:t>-6035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532250" y="3071539"/>
            <a:ext cx="4319686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dirty="0" smtClean="0">
                <a:solidFill>
                  <a:prstClr val="black"/>
                </a:solidFill>
              </a:rPr>
              <a:t>Software is developed on the base of domestic version of OS </a:t>
            </a:r>
            <a:r>
              <a:rPr lang="ru-RU" sz="1400" dirty="0" err="1" smtClean="0">
                <a:solidFill>
                  <a:prstClr val="black"/>
                </a:solidFill>
              </a:rPr>
              <a:t>Linux</a:t>
            </a:r>
            <a:r>
              <a:rPr lang="ru-RU" sz="1400" dirty="0" smtClean="0">
                <a:solidFill>
                  <a:prstClr val="black"/>
                </a:solidFill>
              </a:rPr>
              <a:t>, </a:t>
            </a:r>
            <a:r>
              <a:rPr lang="en-US" sz="1400" dirty="0" smtClean="0">
                <a:solidFill>
                  <a:prstClr val="black"/>
                </a:solidFill>
              </a:rPr>
              <a:t>taken as the base for national software platform. Functionality of the software complex was created with regard of specialist’s </a:t>
            </a:r>
            <a:r>
              <a:rPr lang="en-US" sz="1400" dirty="0">
                <a:solidFill>
                  <a:prstClr val="black"/>
                </a:solidFill>
              </a:rPr>
              <a:t>recommendations of </a:t>
            </a:r>
            <a:r>
              <a:rPr lang="en-US" sz="1400" dirty="0" smtClean="0">
                <a:solidFill>
                  <a:prstClr val="black"/>
                </a:solidFill>
              </a:rPr>
              <a:t>the Russian Customs Academy and the Federal Customs Service of the Russian Federation that has allowed to develop user-friendly interfaces and maximally automated operator workstation</a:t>
            </a:r>
            <a:r>
              <a:rPr lang="ru-RU" sz="1400" dirty="0" smtClean="0">
                <a:solidFill>
                  <a:prstClr val="black"/>
                </a:solidFill>
              </a:rPr>
              <a:t>.</a:t>
            </a:r>
            <a:endParaRPr lang="ru-RU" sz="1400" dirty="0">
              <a:solidFill>
                <a:prstClr val="black"/>
              </a:solidFill>
            </a:endParaRPr>
          </a:p>
          <a:p>
            <a:pPr algn="just"/>
            <a:r>
              <a:rPr lang="en-US" sz="1400" dirty="0" smtClean="0">
                <a:solidFill>
                  <a:prstClr val="black"/>
                </a:solidFill>
              </a:rPr>
              <a:t>During </a:t>
            </a:r>
            <a:r>
              <a:rPr lang="en-US" sz="1400" dirty="0">
                <a:solidFill>
                  <a:prstClr val="black"/>
                </a:solidFill>
              </a:rPr>
              <a:t>the software complex </a:t>
            </a:r>
            <a:r>
              <a:rPr lang="en-US" sz="1400" dirty="0" smtClean="0">
                <a:solidFill>
                  <a:prstClr val="black"/>
                </a:solidFill>
              </a:rPr>
              <a:t>development there were used </a:t>
            </a:r>
            <a:r>
              <a:rPr lang="en-US" sz="1400" dirty="0">
                <a:solidFill>
                  <a:prstClr val="black"/>
                </a:solidFill>
              </a:rPr>
              <a:t>modern </a:t>
            </a:r>
            <a:r>
              <a:rPr lang="en-US" sz="1400" dirty="0" smtClean="0">
                <a:solidFill>
                  <a:prstClr val="black"/>
                </a:solidFill>
              </a:rPr>
              <a:t>web-technologies that provided a Customer  with ability of remote access to the system for its effective control and monitoring </a:t>
            </a:r>
            <a:r>
              <a:rPr lang="ru-RU" sz="1400" dirty="0" smtClean="0">
                <a:solidFill>
                  <a:prstClr val="black"/>
                </a:solidFill>
              </a:rPr>
              <a:t>.</a:t>
            </a:r>
            <a:endParaRPr lang="ru-RU" sz="1400" dirty="0">
              <a:solidFill>
                <a:prstClr val="black"/>
              </a:solidFill>
            </a:endParaRPr>
          </a:p>
          <a:p>
            <a:endParaRPr lang="ru-RU" sz="1600" dirty="0">
              <a:solidFill>
                <a:prstClr val="black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10" y="697558"/>
            <a:ext cx="3954506" cy="23665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2249" y="697557"/>
            <a:ext cx="4042461" cy="2366525"/>
          </a:xfrm>
          <a:prstGeom prst="rect">
            <a:avLst/>
          </a:prstGeom>
        </p:spPr>
      </p:pic>
      <p:pic>
        <p:nvPicPr>
          <p:cNvPr id="9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6335794"/>
            <a:ext cx="1226208" cy="27950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10" y="3269256"/>
            <a:ext cx="3935192" cy="2459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54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56076" y="1536871"/>
            <a:ext cx="367240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dirty="0"/>
              <a:t>Due to </a:t>
            </a:r>
            <a:r>
              <a:rPr lang="en-US" sz="1400" dirty="0" smtClean="0"/>
              <a:t>innovative and approved technical </a:t>
            </a:r>
            <a:r>
              <a:rPr lang="en-US" sz="1400" dirty="0"/>
              <a:t>solutions and technologies </a:t>
            </a:r>
            <a:r>
              <a:rPr lang="en-US" sz="1400" dirty="0" smtClean="0"/>
              <a:t>LLC </a:t>
            </a:r>
            <a:r>
              <a:rPr lang="ru-RU" sz="1400" dirty="0" smtClean="0"/>
              <a:t>«</a:t>
            </a:r>
            <a:r>
              <a:rPr lang="en-US" sz="1400" dirty="0" smtClean="0"/>
              <a:t>Scantronic systems</a:t>
            </a:r>
            <a:r>
              <a:rPr lang="ru-RU" sz="1400" dirty="0" smtClean="0"/>
              <a:t>»</a:t>
            </a:r>
            <a:r>
              <a:rPr lang="en-US" sz="1400" dirty="0" smtClean="0"/>
              <a:t> can </a:t>
            </a:r>
            <a:r>
              <a:rPr lang="en-US" sz="1400" dirty="0"/>
              <a:t>propose to a Customer </a:t>
            </a:r>
            <a:r>
              <a:rPr lang="en-US" sz="1400" dirty="0" smtClean="0"/>
              <a:t>the train </a:t>
            </a:r>
            <a:r>
              <a:rPr lang="en-US" sz="1400" dirty="0"/>
              <a:t>inspection system </a:t>
            </a:r>
            <a:r>
              <a:rPr lang="en-US" sz="1400" dirty="0" smtClean="0"/>
              <a:t>ST-2630T with </a:t>
            </a:r>
            <a:r>
              <a:rPr lang="en-US" sz="1400" dirty="0"/>
              <a:t>wide range of abilities for fast and high quality inspection of cargo at high speed of train moving (up to 70 km/hour</a:t>
            </a:r>
            <a:r>
              <a:rPr lang="en-US" sz="1400" dirty="0" smtClean="0"/>
              <a:t>), which is achieved by using in the system of a domestic electron accelerator </a:t>
            </a:r>
            <a:r>
              <a:rPr lang="ru-RU" sz="1400" dirty="0" smtClean="0"/>
              <a:t>УЭЛР-6-1-Д-4-03 </a:t>
            </a:r>
            <a:r>
              <a:rPr lang="en-US" sz="1400" dirty="0" smtClean="0"/>
              <a:t>with pulse repetition rate up to </a:t>
            </a:r>
            <a:r>
              <a:rPr lang="ru-RU" sz="1400" dirty="0" smtClean="0"/>
              <a:t>2000 </a:t>
            </a:r>
            <a:r>
              <a:rPr lang="en-US" sz="1400" dirty="0" smtClean="0"/>
              <a:t>Hz. </a:t>
            </a:r>
          </a:p>
        </p:txBody>
      </p:sp>
      <p:sp>
        <p:nvSpPr>
          <p:cNvPr id="3" name="Заголовок 6"/>
          <p:cNvSpPr txBox="1">
            <a:spLocks/>
          </p:cNvSpPr>
          <p:nvPr/>
        </p:nvSpPr>
        <p:spPr>
          <a:xfrm>
            <a:off x="240028" y="188640"/>
            <a:ext cx="8724460" cy="794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prstClr val="black"/>
                </a:solidFill>
              </a:rPr>
              <a:t/>
            </a:r>
            <a:br>
              <a:rPr lang="en-US" dirty="0" smtClean="0">
                <a:solidFill>
                  <a:prstClr val="black"/>
                </a:solidFill>
              </a:rPr>
            </a:br>
            <a:r>
              <a:rPr lang="en-US" sz="9600" b="1" dirty="0" smtClean="0">
                <a:solidFill>
                  <a:srgbClr val="C00000"/>
                </a:solidFill>
              </a:rPr>
              <a:t>Inspection </a:t>
            </a:r>
            <a:r>
              <a:rPr lang="en-US" sz="9600" b="1" dirty="0">
                <a:solidFill>
                  <a:srgbClr val="C00000"/>
                </a:solidFill>
              </a:rPr>
              <a:t>system for freight train cars </a:t>
            </a:r>
            <a:r>
              <a:rPr lang="en-US" sz="9600" b="1" dirty="0" smtClean="0">
                <a:solidFill>
                  <a:srgbClr val="C00000"/>
                </a:solidFill>
              </a:rPr>
              <a:t>ST</a:t>
            </a:r>
            <a:r>
              <a:rPr lang="ru-RU" sz="9600" b="1" dirty="0" smtClean="0">
                <a:solidFill>
                  <a:srgbClr val="C00000"/>
                </a:solidFill>
              </a:rPr>
              <a:t>-2630Т </a:t>
            </a:r>
            <a:endParaRPr lang="ru-RU" sz="9600" b="1" dirty="0">
              <a:solidFill>
                <a:srgbClr val="C00000"/>
              </a:solidFill>
            </a:endParaRPr>
          </a:p>
          <a:p>
            <a:r>
              <a:rPr lang="ru-RU" sz="9600" b="1" dirty="0">
                <a:solidFill>
                  <a:srgbClr val="C00000"/>
                </a:solidFill>
              </a:rPr>
              <a:t>(ТУ 4276-002-68883689-2012)</a:t>
            </a:r>
            <a:r>
              <a:rPr lang="ru-RU" sz="11200" dirty="0" smtClean="0">
                <a:solidFill>
                  <a:prstClr val="black"/>
                </a:solidFill>
              </a:rPr>
              <a:t/>
            </a:r>
            <a:br>
              <a:rPr lang="ru-RU" sz="11200" dirty="0" smtClean="0">
                <a:solidFill>
                  <a:prstClr val="black"/>
                </a:solidFill>
              </a:rPr>
            </a:br>
            <a:endParaRPr lang="ru-RU" sz="11200" dirty="0">
              <a:solidFill>
                <a:prstClr val="black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5" y="1700808"/>
            <a:ext cx="4789005" cy="3427000"/>
          </a:xfrm>
          <a:prstGeom prst="rect">
            <a:avLst/>
          </a:prstGeom>
        </p:spPr>
      </p:pic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3563888" y="6376243"/>
            <a:ext cx="2133600" cy="365125"/>
          </a:xfrm>
        </p:spPr>
        <p:txBody>
          <a:bodyPr/>
          <a:lstStyle/>
          <a:p>
            <a:pPr algn="ctr"/>
            <a:fld id="{9ACF5DDB-48FC-4EEB-816C-E9738BB613BC}" type="slidenum">
              <a:rPr lang="en-GB" smtClean="0">
                <a:solidFill>
                  <a:srgbClr val="C00000"/>
                </a:solidFill>
              </a:rPr>
              <a:pPr algn="ctr"/>
              <a:t>8</a:t>
            </a:fld>
            <a:endParaRPr lang="en-GB" dirty="0">
              <a:solidFill>
                <a:srgbClr val="C00000"/>
              </a:solidFill>
            </a:endParaRPr>
          </a:p>
        </p:txBody>
      </p:sp>
      <p:pic>
        <p:nvPicPr>
          <p:cNvPr id="8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6335794"/>
            <a:ext cx="1226208" cy="279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80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3563888" y="6376243"/>
            <a:ext cx="2133600" cy="365125"/>
          </a:xfrm>
        </p:spPr>
        <p:txBody>
          <a:bodyPr/>
          <a:lstStyle/>
          <a:p>
            <a:pPr algn="ctr"/>
            <a:fld id="{9ACF5DDB-48FC-4EEB-816C-E9738BB613BC}" type="slidenum">
              <a:rPr lang="en-GB" smtClean="0">
                <a:solidFill>
                  <a:srgbClr val="C00000"/>
                </a:solidFill>
              </a:rPr>
              <a:pPr algn="ctr"/>
              <a:t>9</a:t>
            </a:fld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99992" y="1052202"/>
            <a:ext cx="444139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dirty="0"/>
              <a:t>Usage </a:t>
            </a:r>
            <a:r>
              <a:rPr lang="en-US" sz="1400" dirty="0" smtClean="0"/>
              <a:t>in ST-2630 of </a:t>
            </a:r>
            <a:r>
              <a:rPr lang="en-US" sz="1400" dirty="0"/>
              <a:t>an optical line-scan camera </a:t>
            </a:r>
            <a:r>
              <a:rPr lang="en-US" sz="1400" dirty="0" smtClean="0"/>
              <a:t>also </a:t>
            </a:r>
            <a:r>
              <a:rPr lang="en-US" sz="1400" dirty="0"/>
              <a:t>allows receiving photo images of train cars and their matching with corresponding radioscopic images, what considerably facilitates work of operators of image analysis. </a:t>
            </a:r>
            <a:endParaRPr lang="ru-RU" sz="1400" dirty="0" smtClean="0"/>
          </a:p>
          <a:p>
            <a:pPr algn="just"/>
            <a:endParaRPr lang="ru-RU" sz="1400" dirty="0"/>
          </a:p>
          <a:p>
            <a:pPr algn="just"/>
            <a:r>
              <a:rPr lang="en-US" sz="1400" dirty="0"/>
              <a:t>In the automatic system the special sensors are applied that provide radiation  safety and fragmentation of X-ray images of separate train cars, their scaling and saving in the database</a:t>
            </a:r>
            <a:r>
              <a:rPr lang="ru-RU" sz="1400" dirty="0" smtClean="0"/>
              <a:t>.</a:t>
            </a:r>
          </a:p>
          <a:p>
            <a:pPr algn="just"/>
            <a:endParaRPr lang="ru-RU" sz="1400" dirty="0"/>
          </a:p>
          <a:p>
            <a:pPr algn="just"/>
            <a:r>
              <a:rPr lang="en-US" sz="1400" dirty="0"/>
              <a:t>The concept of ST-2630Т implies a possibility of its remote allocation and its operation in automatic mode with integration into the IT-infrastructure of a Customer. That implicates allocation of the technological equipment on a railway span, and processing of received information on a railway station or in the Customer </a:t>
            </a:r>
            <a:r>
              <a:rPr lang="en-US" sz="1400" dirty="0" smtClean="0"/>
              <a:t>offices</a:t>
            </a:r>
            <a:r>
              <a:rPr lang="ru-RU" sz="1400" dirty="0" smtClean="0"/>
              <a:t>.</a:t>
            </a:r>
            <a:endParaRPr lang="ru-RU" sz="1400" dirty="0"/>
          </a:p>
        </p:txBody>
      </p:sp>
      <p:sp>
        <p:nvSpPr>
          <p:cNvPr id="6" name="Заголовок 6"/>
          <p:cNvSpPr txBox="1">
            <a:spLocks/>
          </p:cNvSpPr>
          <p:nvPr/>
        </p:nvSpPr>
        <p:spPr>
          <a:xfrm>
            <a:off x="240028" y="116632"/>
            <a:ext cx="8724460" cy="794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9600" b="1" dirty="0" smtClean="0">
                <a:solidFill>
                  <a:srgbClr val="C00000"/>
                </a:solidFill>
              </a:rPr>
              <a:t>Train </a:t>
            </a:r>
            <a:r>
              <a:rPr lang="en-US" sz="9600" b="1" dirty="0">
                <a:solidFill>
                  <a:srgbClr val="C00000"/>
                </a:solidFill>
              </a:rPr>
              <a:t>inspection system </a:t>
            </a:r>
            <a:r>
              <a:rPr lang="en-US" sz="9600" b="1" dirty="0" smtClean="0">
                <a:solidFill>
                  <a:srgbClr val="C00000"/>
                </a:solidFill>
              </a:rPr>
              <a:t>ST</a:t>
            </a:r>
            <a:r>
              <a:rPr lang="ru-RU" sz="9600" b="1" dirty="0" smtClean="0">
                <a:solidFill>
                  <a:srgbClr val="C00000"/>
                </a:solidFill>
              </a:rPr>
              <a:t>-2630Т </a:t>
            </a:r>
            <a:r>
              <a:rPr lang="ru-RU" sz="11200" dirty="0" smtClean="0">
                <a:solidFill>
                  <a:srgbClr val="C00000"/>
                </a:solidFill>
              </a:rPr>
              <a:t/>
            </a:r>
            <a:br>
              <a:rPr lang="ru-RU" sz="11200" dirty="0" smtClean="0">
                <a:solidFill>
                  <a:srgbClr val="C00000"/>
                </a:solidFill>
              </a:rPr>
            </a:br>
            <a:endParaRPr lang="ru-RU" sz="11200" dirty="0">
              <a:solidFill>
                <a:srgbClr val="C00000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764704"/>
            <a:ext cx="3960440" cy="280100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1" y="3473757"/>
            <a:ext cx="3907277" cy="2763555"/>
          </a:xfrm>
          <a:prstGeom prst="rect">
            <a:avLst/>
          </a:prstGeom>
        </p:spPr>
      </p:pic>
      <p:pic>
        <p:nvPicPr>
          <p:cNvPr id="8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6335794"/>
            <a:ext cx="1226208" cy="279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708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1750</TotalTime>
  <Words>2151</Words>
  <Application>Microsoft Office PowerPoint</Application>
  <PresentationFormat>Экран (4:3)</PresentationFormat>
  <Paragraphs>398</Paragraphs>
  <Slides>16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Times New Roman</vt:lpstr>
      <vt:lpstr>Wingdings</vt:lpstr>
      <vt:lpstr>Тема Office</vt:lpstr>
      <vt:lpstr>1_Тема Office</vt:lpstr>
      <vt:lpstr>СТ-6035 СТ-2630Т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ssstpogorodnikov</dc:creator>
  <cp:lastModifiedBy>Стельмачонок Антон Зенонович</cp:lastModifiedBy>
  <cp:revision>417</cp:revision>
  <dcterms:created xsi:type="dcterms:W3CDTF">2013-02-14T12:19:27Z</dcterms:created>
  <dcterms:modified xsi:type="dcterms:W3CDTF">2018-03-27T11:13:15Z</dcterms:modified>
</cp:coreProperties>
</file>