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15"/>
  </p:notesMasterIdLst>
  <p:sldIdLst>
    <p:sldId id="256" r:id="rId2"/>
    <p:sldId id="268" r:id="rId3"/>
    <p:sldId id="257" r:id="rId4"/>
    <p:sldId id="258" r:id="rId5"/>
    <p:sldId id="259" r:id="rId6"/>
    <p:sldId id="260" r:id="rId7"/>
    <p:sldId id="261" r:id="rId8"/>
    <p:sldId id="262" r:id="rId9"/>
    <p:sldId id="263" r:id="rId10"/>
    <p:sldId id="264" r:id="rId11"/>
    <p:sldId id="267" r:id="rId12"/>
    <p:sldId id="271" r:id="rId13"/>
    <p:sldId id="270" r:id="rId14"/>
  </p:sldIdLst>
  <p:sldSz cx="9144000" cy="6858000" type="screen4x3"/>
  <p:notesSz cx="6797675" cy="987266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32F"/>
    <a:srgbClr val="F1925D"/>
    <a:srgbClr val="EC6920"/>
    <a:srgbClr val="DF5C13"/>
    <a:srgbClr val="EA8B00"/>
    <a:srgbClr val="FF9900"/>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Средний стиль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62" autoAdjust="0"/>
    <p:restoredTop sz="94660"/>
  </p:normalViewPr>
  <p:slideViewPr>
    <p:cSldViewPr>
      <p:cViewPr>
        <p:scale>
          <a:sx n="100" d="100"/>
          <a:sy n="100" d="100"/>
        </p:scale>
        <p:origin x="-1944" y="-32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6400" cy="493713"/>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49688" y="0"/>
            <a:ext cx="2946400" cy="493713"/>
          </a:xfrm>
          <a:prstGeom prst="rect">
            <a:avLst/>
          </a:prstGeom>
        </p:spPr>
        <p:txBody>
          <a:bodyPr vert="horz" lIns="91440" tIns="45720" rIns="91440" bIns="45720" rtlCol="0"/>
          <a:lstStyle>
            <a:lvl1pPr algn="r">
              <a:defRPr sz="1200"/>
            </a:lvl1pPr>
          </a:lstStyle>
          <a:p>
            <a:fld id="{7502428C-6B64-4C83-80F3-CEE1ADD5DFB0}" type="datetimeFigureOut">
              <a:rPr lang="ru-RU" smtClean="0"/>
              <a:t>03.04.2019</a:t>
            </a:fld>
            <a:endParaRPr lang="ru-RU"/>
          </a:p>
        </p:txBody>
      </p:sp>
      <p:sp>
        <p:nvSpPr>
          <p:cNvPr id="4" name="Образ слайда 3"/>
          <p:cNvSpPr>
            <a:spLocks noGrp="1" noRot="1" noChangeAspect="1"/>
          </p:cNvSpPr>
          <p:nvPr>
            <p:ph type="sldImg" idx="2"/>
          </p:nvPr>
        </p:nvSpPr>
        <p:spPr>
          <a:xfrm>
            <a:off x="930275" y="739775"/>
            <a:ext cx="4937125" cy="3703638"/>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450" y="4689475"/>
            <a:ext cx="5438775" cy="4443413"/>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377363"/>
            <a:ext cx="2946400" cy="493712"/>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49688" y="9377363"/>
            <a:ext cx="2946400" cy="493712"/>
          </a:xfrm>
          <a:prstGeom prst="rect">
            <a:avLst/>
          </a:prstGeom>
        </p:spPr>
        <p:txBody>
          <a:bodyPr vert="horz" lIns="91440" tIns="45720" rIns="91440" bIns="45720" rtlCol="0" anchor="b"/>
          <a:lstStyle>
            <a:lvl1pPr algn="r">
              <a:defRPr sz="1200"/>
            </a:lvl1pPr>
          </a:lstStyle>
          <a:p>
            <a:fld id="{857FFC93-1F7A-4770-B6BD-0905D1E2A794}" type="slidenum">
              <a:rPr lang="ru-RU" smtClean="0"/>
              <a:t>‹#›</a:t>
            </a:fld>
            <a:endParaRPr lang="ru-RU"/>
          </a:p>
        </p:txBody>
      </p:sp>
    </p:spTree>
    <p:extLst>
      <p:ext uri="{BB962C8B-B14F-4D97-AF65-F5344CB8AC3E}">
        <p14:creationId xmlns:p14="http://schemas.microsoft.com/office/powerpoint/2010/main" val="40151791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57FFC93-1F7A-4770-B6BD-0905D1E2A794}" type="slidenum">
              <a:rPr lang="ru-RU" smtClean="0"/>
              <a:t>12</a:t>
            </a:fld>
            <a:endParaRPr lang="ru-RU"/>
          </a:p>
        </p:txBody>
      </p:sp>
    </p:spTree>
    <p:extLst>
      <p:ext uri="{BB962C8B-B14F-4D97-AF65-F5344CB8AC3E}">
        <p14:creationId xmlns:p14="http://schemas.microsoft.com/office/powerpoint/2010/main" val="7661987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Прямоугольный треугольник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Заголовок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grpSp>
        <p:nvGrpSpPr>
          <p:cNvPr id="2" name="Группа 1"/>
          <p:cNvGrpSpPr/>
          <p:nvPr/>
        </p:nvGrpSpPr>
        <p:grpSpPr>
          <a:xfrm>
            <a:off x="-3765" y="4953000"/>
            <a:ext cx="9147765" cy="1912088"/>
            <a:chOff x="-3765" y="4832896"/>
            <a:chExt cx="9147765" cy="2032192"/>
          </a:xfrm>
        </p:grpSpPr>
        <p:sp>
          <p:nvSpPr>
            <p:cNvPr id="7" name="Полилиния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8" name="Полилиния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1"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2"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Дата 29"/>
          <p:cNvSpPr>
            <a:spLocks noGrp="1"/>
          </p:cNvSpPr>
          <p:nvPr>
            <p:ph type="dt" sz="half" idx="10"/>
          </p:nvPr>
        </p:nvSpPr>
        <p:spPr/>
        <p:txBody>
          <a:bodyPr/>
          <a:lstStyle>
            <a:lvl1pPr>
              <a:defRPr>
                <a:solidFill>
                  <a:srgbClr val="FFFFFF"/>
                </a:solidFill>
              </a:defRPr>
            </a:lvl1pPr>
            <a:extLst/>
          </a:lstStyle>
          <a:p>
            <a:fld id="{1D94B70A-5B4F-458C-A799-7C9E02CCA763}" type="datetime1">
              <a:rPr lang="ru-RU" smtClean="0"/>
              <a:t>03.04.2019</a:t>
            </a:fld>
            <a:endParaRPr lang="ru-RU" dirty="0"/>
          </a:p>
        </p:txBody>
      </p:sp>
      <p:sp>
        <p:nvSpPr>
          <p:cNvPr id="19"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endParaRPr lang="ru-RU" dirty="0"/>
          </a:p>
        </p:txBody>
      </p:sp>
      <p:sp>
        <p:nvSpPr>
          <p:cNvPr id="27" name="Номер слайда 26"/>
          <p:cNvSpPr>
            <a:spLocks noGrp="1"/>
          </p:cNvSpPr>
          <p:nvPr>
            <p:ph type="sldNum" sz="quarter" idx="12"/>
          </p:nvPr>
        </p:nvSpPr>
        <p:spPr/>
        <p:txBody>
          <a:bodyPr/>
          <a:lstStyle>
            <a:lvl1pPr>
              <a:defRPr>
                <a:solidFill>
                  <a:srgbClr val="FFFFFF"/>
                </a:solidFill>
              </a:defRPr>
            </a:lvl1pPr>
            <a:extLst/>
          </a:lstStyle>
          <a:p>
            <a:fld id="{B19B0651-EE4F-4900-A07F-96A6BFA9D0F0}" type="slidenum">
              <a:rPr lang="ru-RU" smtClean="0"/>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481329"/>
            <a:ext cx="8229600" cy="438607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F9A2555A-80B8-4C07-BB06-2962FDF291F1}" type="datetime1">
              <a:rPr lang="ru-RU" smtClean="0"/>
              <a:t>03.04.2019</a:t>
            </a:fld>
            <a:endParaRPr lang="ru-RU" dirty="0"/>
          </a:p>
        </p:txBody>
      </p:sp>
      <p:sp>
        <p:nvSpPr>
          <p:cNvPr id="5" name="Нижний колонтитул 4"/>
          <p:cNvSpPr>
            <a:spLocks noGrp="1"/>
          </p:cNvSpPr>
          <p:nvPr>
            <p:ph type="ftr" sz="quarter" idx="11"/>
          </p:nvPr>
        </p:nvSpPr>
        <p:spPr/>
        <p:txBody>
          <a:bodyPr/>
          <a:lstStyle>
            <a:extLst/>
          </a:lstStyle>
          <a:p>
            <a:endParaRPr lang="ru-RU" dirty="0"/>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74640"/>
            <a:ext cx="1777470" cy="5592761"/>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AC674E97-006F-4233-AB60-76087CBAF07D}" type="datetime1">
              <a:rPr lang="ru-RU" smtClean="0"/>
              <a:t>03.04.2019</a:t>
            </a:fld>
            <a:endParaRPr lang="ru-RU" dirty="0"/>
          </a:p>
        </p:txBody>
      </p:sp>
      <p:sp>
        <p:nvSpPr>
          <p:cNvPr id="5" name="Нижний колонтитул 4"/>
          <p:cNvSpPr>
            <a:spLocks noGrp="1"/>
          </p:cNvSpPr>
          <p:nvPr>
            <p:ph type="ftr" sz="quarter" idx="11"/>
          </p:nvPr>
        </p:nvSpPr>
        <p:spPr/>
        <p:txBody>
          <a:bodyPr/>
          <a:lstStyle>
            <a:extLst/>
          </a:lstStyle>
          <a:p>
            <a:endParaRPr lang="ru-RU" dirty="0"/>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3A71285E-4384-49A8-8EFC-034851F14C30}" type="datetime1">
              <a:rPr lang="ru-RU" smtClean="0"/>
              <a:t>03.04.2019</a:t>
            </a:fld>
            <a:endParaRPr lang="ru-RU" dirty="0"/>
          </a:p>
        </p:txBody>
      </p:sp>
      <p:sp>
        <p:nvSpPr>
          <p:cNvPr id="5" name="Нижний колонтитул 4"/>
          <p:cNvSpPr>
            <a:spLocks noGrp="1"/>
          </p:cNvSpPr>
          <p:nvPr>
            <p:ph type="ftr" sz="quarter" idx="11"/>
          </p:nvPr>
        </p:nvSpPr>
        <p:spPr/>
        <p:txBody>
          <a:bodyPr/>
          <a:lstStyle>
            <a:extLst/>
          </a:lstStyle>
          <a:p>
            <a:endParaRPr lang="ru-RU" dirty="0"/>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t>‹#›</a:t>
            </a:fld>
            <a:endParaRPr lang="ru-RU" dirty="0"/>
          </a:p>
        </p:txBody>
      </p:sp>
      <p:sp>
        <p:nvSpPr>
          <p:cNvPr id="7" name="Заголовок 6"/>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0A3E6515-D6D2-494F-B7E4-F7BCEA2364C1}" type="datetime1">
              <a:rPr lang="ru-RU" smtClean="0"/>
              <a:t>03.04.2019</a:t>
            </a:fld>
            <a:endParaRPr lang="ru-RU" dirty="0"/>
          </a:p>
        </p:txBody>
      </p:sp>
      <p:sp>
        <p:nvSpPr>
          <p:cNvPr id="5" name="Нижний колонтитул 4"/>
          <p:cNvSpPr>
            <a:spLocks noGrp="1"/>
          </p:cNvSpPr>
          <p:nvPr>
            <p:ph type="ftr" sz="quarter" idx="11"/>
          </p:nvPr>
        </p:nvSpPr>
        <p:spPr/>
        <p:txBody>
          <a:bodyPr/>
          <a:lstStyle>
            <a:extLst/>
          </a:lstStyle>
          <a:p>
            <a:endParaRPr lang="ru-RU" dirty="0"/>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t>‹#›</a:t>
            </a:fld>
            <a:endParaRPr lang="ru-RU" dirty="0"/>
          </a:p>
        </p:txBody>
      </p:sp>
      <p:sp>
        <p:nvSpPr>
          <p:cNvPr id="7" name="Нашивка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8" name="Нашивка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2">
        <a:schemeClr val="bg1"/>
      </p:bgRef>
    </p:bg>
    <p:spTree>
      <p:nvGrpSpPr>
        <p:cNvPr id="1" name=""/>
        <p:cNvGrpSpPr/>
        <p:nvPr/>
      </p:nvGrpSpPr>
      <p:grpSpPr>
        <a:xfrm>
          <a:off x="0" y="0"/>
          <a:ext cx="0" cy="0"/>
          <a:chOff x="0" y="0"/>
          <a:chExt cx="0" cy="0"/>
        </a:xfrm>
      </p:grpSpPr>
      <p:sp>
        <p:nvSpPr>
          <p:cNvPr id="3" name="Объект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771DB72E-83EC-473E-9822-E6192532F015}" type="datetime1">
              <a:rPr lang="ru-RU" smtClean="0"/>
              <a:t>03.04.2019</a:t>
            </a:fld>
            <a:endParaRPr lang="ru-RU" dirty="0"/>
          </a:p>
        </p:txBody>
      </p:sp>
      <p:sp>
        <p:nvSpPr>
          <p:cNvPr id="6" name="Нижний колонтитул 5"/>
          <p:cNvSpPr>
            <a:spLocks noGrp="1"/>
          </p:cNvSpPr>
          <p:nvPr>
            <p:ph type="ftr" sz="quarter" idx="11"/>
          </p:nvPr>
        </p:nvSpPr>
        <p:spPr/>
        <p:txBody>
          <a:bodyPr/>
          <a:lstStyle>
            <a:extLst/>
          </a:lstStyle>
          <a:p>
            <a:endParaRPr lang="ru-RU" dirty="0"/>
          </a:p>
        </p:txBody>
      </p:sp>
      <p:sp>
        <p:nvSpPr>
          <p:cNvPr id="7" name="Номер слайда 6"/>
          <p:cNvSpPr>
            <a:spLocks noGrp="1"/>
          </p:cNvSpPr>
          <p:nvPr>
            <p:ph type="sldNum" sz="quarter" idx="12"/>
          </p:nvPr>
        </p:nvSpPr>
        <p:spPr/>
        <p:txBody>
          <a:bodyPr/>
          <a:lstStyle>
            <a:extLst/>
          </a:lstStyle>
          <a:p>
            <a:fld id="{B19B0651-EE4F-4900-A07F-96A6BFA9D0F0}" type="slidenum">
              <a:rPr lang="ru-RU" smtClean="0"/>
              <a:t>‹#›</a:t>
            </a:fld>
            <a:endParaRPr lang="ru-RU" dirty="0"/>
          </a:p>
        </p:txBody>
      </p:sp>
      <p:sp>
        <p:nvSpPr>
          <p:cNvPr id="8" name="Заголовок 7"/>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B82539F4-A968-4799-8990-510FCAA4B623}" type="datetime1">
              <a:rPr lang="ru-RU" smtClean="0"/>
              <a:t>03.04.2019</a:t>
            </a:fld>
            <a:endParaRPr lang="ru-RU" dirty="0"/>
          </a:p>
        </p:txBody>
      </p:sp>
      <p:sp>
        <p:nvSpPr>
          <p:cNvPr id="8" name="Нижний колонтитул 7"/>
          <p:cNvSpPr>
            <a:spLocks noGrp="1"/>
          </p:cNvSpPr>
          <p:nvPr>
            <p:ph type="ftr" sz="quarter" idx="11"/>
          </p:nvPr>
        </p:nvSpPr>
        <p:spPr/>
        <p:txBody>
          <a:bodyPr/>
          <a:lstStyle>
            <a:extLst/>
          </a:lstStyle>
          <a:p>
            <a:endParaRPr lang="ru-RU" dirty="0"/>
          </a:p>
        </p:txBody>
      </p:sp>
      <p:sp>
        <p:nvSpPr>
          <p:cNvPr id="9" name="Номер слайда 8"/>
          <p:cNvSpPr>
            <a:spLocks noGrp="1"/>
          </p:cNvSpPr>
          <p:nvPr>
            <p:ph type="sldNum" sz="quarter" idx="12"/>
          </p:nvPr>
        </p:nvSpPr>
        <p:spPr/>
        <p:txBody>
          <a:bodyPr/>
          <a:lstStyle>
            <a:extLst/>
          </a:lstStyle>
          <a:p>
            <a:fld id="{B19B0651-EE4F-4900-A07F-96A6BFA9D0F0}" type="slidenum">
              <a:rPr lang="ru-RU" smtClean="0"/>
              <a:t>‹#›</a:t>
            </a:fld>
            <a:endParaRPr lang="ru-RU"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Ref idx="1002">
        <a:schemeClr val="bg1"/>
      </p:bgRef>
    </p:bg>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extLst/>
          </a:lstStyle>
          <a:p>
            <a:fld id="{199FBA59-789A-443B-A5AC-F18F13BCA95C}" type="datetime1">
              <a:rPr lang="ru-RU" smtClean="0"/>
              <a:t>03.04.2019</a:t>
            </a:fld>
            <a:endParaRPr lang="ru-RU" dirty="0"/>
          </a:p>
        </p:txBody>
      </p:sp>
      <p:sp>
        <p:nvSpPr>
          <p:cNvPr id="4" name="Нижний колонтитул 3"/>
          <p:cNvSpPr>
            <a:spLocks noGrp="1"/>
          </p:cNvSpPr>
          <p:nvPr>
            <p:ph type="ftr" sz="quarter" idx="11"/>
          </p:nvPr>
        </p:nvSpPr>
        <p:spPr/>
        <p:txBody>
          <a:bodyPr/>
          <a:lstStyle>
            <a:extLst/>
          </a:lstStyle>
          <a:p>
            <a:endParaRPr lang="ru-RU" dirty="0"/>
          </a:p>
        </p:txBody>
      </p:sp>
      <p:sp>
        <p:nvSpPr>
          <p:cNvPr id="5" name="Номер слайда 4"/>
          <p:cNvSpPr>
            <a:spLocks noGrp="1"/>
          </p:cNvSpPr>
          <p:nvPr>
            <p:ph type="sldNum" sz="quarter" idx="12"/>
          </p:nvPr>
        </p:nvSpPr>
        <p:spPr/>
        <p:txBody>
          <a:bodyPr/>
          <a:lstStyle>
            <a:extLst/>
          </a:lstStyle>
          <a:p>
            <a:fld id="{B19B0651-EE4F-4900-A07F-96A6BFA9D0F0}" type="slidenum">
              <a:rPr lang="ru-RU" smtClean="0"/>
              <a:t>‹#›</a:t>
            </a:fld>
            <a:endParaRPr lang="ru-RU" dirty="0"/>
          </a:p>
        </p:txBody>
      </p:sp>
      <p:sp>
        <p:nvSpPr>
          <p:cNvPr id="6" name="Заголовок 5"/>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895428CB-E776-47A1-A8FB-5517CE45C82F}" type="datetime1">
              <a:rPr lang="ru-RU" smtClean="0"/>
              <a:t>03.04.2019</a:t>
            </a:fld>
            <a:endParaRPr lang="ru-RU" dirty="0"/>
          </a:p>
        </p:txBody>
      </p:sp>
      <p:sp>
        <p:nvSpPr>
          <p:cNvPr id="3" name="Нижний колонтитул 2"/>
          <p:cNvSpPr>
            <a:spLocks noGrp="1"/>
          </p:cNvSpPr>
          <p:nvPr>
            <p:ph type="ftr" sz="quarter" idx="11"/>
          </p:nvPr>
        </p:nvSpPr>
        <p:spPr/>
        <p:txBody>
          <a:bodyPr/>
          <a:lstStyle>
            <a:extLst/>
          </a:lstStyle>
          <a:p>
            <a:endParaRPr lang="ru-RU" dirty="0"/>
          </a:p>
        </p:txBody>
      </p:sp>
      <p:sp>
        <p:nvSpPr>
          <p:cNvPr id="4" name="Номер слайда 3"/>
          <p:cNvSpPr>
            <a:spLocks noGrp="1"/>
          </p:cNvSpPr>
          <p:nvPr>
            <p:ph type="sldNum" sz="quarter" idx="12"/>
          </p:nvPr>
        </p:nvSpPr>
        <p:spPr/>
        <p:txBody>
          <a:bodyPr/>
          <a:lstStyle>
            <a:extLst/>
          </a:lstStyle>
          <a:p>
            <a:fld id="{B19B0651-EE4F-4900-A07F-96A6BFA9D0F0}" type="slidenum">
              <a:rPr lang="ru-RU" smtClean="0"/>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Объект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727032" y="6407944"/>
            <a:ext cx="1920240" cy="365760"/>
          </a:xfrm>
        </p:spPr>
        <p:txBody>
          <a:bodyPr/>
          <a:lstStyle>
            <a:extLst/>
          </a:lstStyle>
          <a:p>
            <a:fld id="{A34B29B7-83D4-45CE-AC0B-25D7D5B05CFC}" type="datetime1">
              <a:rPr lang="ru-RU" smtClean="0"/>
              <a:t>03.04.2019</a:t>
            </a:fld>
            <a:endParaRPr lang="ru-RU" dirty="0"/>
          </a:p>
        </p:txBody>
      </p:sp>
      <p:sp>
        <p:nvSpPr>
          <p:cNvPr id="6" name="Нижний колонтитул 5"/>
          <p:cNvSpPr>
            <a:spLocks noGrp="1"/>
          </p:cNvSpPr>
          <p:nvPr>
            <p:ph type="ftr" sz="quarter" idx="11"/>
          </p:nvPr>
        </p:nvSpPr>
        <p:spPr/>
        <p:txBody>
          <a:bodyPr/>
          <a:lstStyle>
            <a:extLst/>
          </a:lstStyle>
          <a:p>
            <a:endParaRPr lang="ru-RU" dirty="0"/>
          </a:p>
        </p:txBody>
      </p:sp>
      <p:sp>
        <p:nvSpPr>
          <p:cNvPr id="7" name="Номер слайда 6"/>
          <p:cNvSpPr>
            <a:spLocks noGrp="1"/>
          </p:cNvSpPr>
          <p:nvPr>
            <p:ph type="sldNum" sz="quarter" idx="12"/>
          </p:nvPr>
        </p:nvSpPr>
        <p:spPr/>
        <p:txBody>
          <a:bodyPr/>
          <a:lstStyle>
            <a:extLst/>
          </a:lstStyle>
          <a:p>
            <a:fld id="{B19B0651-EE4F-4900-A07F-96A6BFA9D0F0}" type="slidenum">
              <a:rPr lang="ru-RU" smtClean="0"/>
              <a:t>‹#›</a:t>
            </a:fld>
            <a:endParaRPr lang="ru-RU"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ru-RU" dirty="0" smtClean="0"/>
              <a:t>Вставка рисунка</a:t>
            </a:r>
            <a:endParaRPr kumimoji="0" lang="en-US" dirty="0"/>
          </a:p>
        </p:txBody>
      </p:sp>
      <p:sp>
        <p:nvSpPr>
          <p:cNvPr id="5" name="Дата 4"/>
          <p:cNvSpPr>
            <a:spLocks noGrp="1"/>
          </p:cNvSpPr>
          <p:nvPr>
            <p:ph type="dt" sz="half" idx="10"/>
          </p:nvPr>
        </p:nvSpPr>
        <p:spPr/>
        <p:txBody>
          <a:bodyPr/>
          <a:lstStyle>
            <a:lvl1pPr>
              <a:defRPr>
                <a:solidFill>
                  <a:schemeClr val="tx1"/>
                </a:solidFill>
              </a:defRPr>
            </a:lvl1pPr>
            <a:extLst/>
          </a:lstStyle>
          <a:p>
            <a:fld id="{C3A363B2-21AD-4EDF-8D4F-E8E95678CBE1}" type="datetime1">
              <a:rPr lang="ru-RU" smtClean="0"/>
              <a:t>03.04.2019</a:t>
            </a:fld>
            <a:endParaRPr lang="ru-RU" dirty="0"/>
          </a:p>
        </p:txBody>
      </p:sp>
      <p:sp>
        <p:nvSpPr>
          <p:cNvPr id="6" name="Нижний колонтитул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ru-RU" dirty="0"/>
          </a:p>
        </p:txBody>
      </p:sp>
      <p:sp>
        <p:nvSpPr>
          <p:cNvPr id="7" name="Номер слайда 6"/>
          <p:cNvSpPr>
            <a:spLocks noGrp="1"/>
          </p:cNvSpPr>
          <p:nvPr>
            <p:ph type="sldNum" sz="quarter" idx="12"/>
          </p:nvPr>
        </p:nvSpPr>
        <p:spPr/>
        <p:txBody>
          <a:bodyPr/>
          <a:lstStyle>
            <a:lvl1pPr>
              <a:defRPr>
                <a:solidFill>
                  <a:schemeClr val="tx1"/>
                </a:solidFill>
              </a:defRPr>
            </a:lvl1pPr>
            <a:extLst/>
          </a:lstStyle>
          <a:p>
            <a:fld id="{B19B0651-EE4F-4900-A07F-96A6BFA9D0F0}" type="slidenum">
              <a:rPr lang="ru-RU" smtClean="0"/>
              <a:t>‹#›</a:t>
            </a:fld>
            <a:endParaRPr lang="ru-RU" dirty="0"/>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ru-RU" smtClean="0"/>
              <a:t>Образец заголовка</a:t>
            </a:r>
            <a:endParaRPr kumimoji="0" lang="en-US"/>
          </a:p>
        </p:txBody>
      </p:sp>
      <p:sp>
        <p:nvSpPr>
          <p:cNvPr id="8" name="Полилиния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9" name="Полилиния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0" name="Прямоугольный треугольник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1" name="Прямая соединительная линия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Нашивка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13" name="Нашивка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Полилиния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Полилиния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4" name="Прямоугольный треугольник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5" name="Прямая соединительная линия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ru-RU" smtClean="0"/>
              <a:t>Образец заголовка</a:t>
            </a:r>
            <a:endParaRPr kumimoji="0" lang="en-US"/>
          </a:p>
        </p:txBody>
      </p:sp>
      <p:sp>
        <p:nvSpPr>
          <p:cNvPr id="30" name="Текст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CC0BA445-61C0-4355-B037-9E8909E63A71}" type="datetime1">
              <a:rPr lang="ru-RU" smtClean="0"/>
              <a:t>03.04.2019</a:t>
            </a:fld>
            <a:endParaRPr lang="ru-RU" dirty="0"/>
          </a:p>
        </p:txBody>
      </p:sp>
      <p:sp>
        <p:nvSpPr>
          <p:cNvPr id="22" name="Нижний колонтитул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ru-RU" dirty="0"/>
          </a:p>
        </p:txBody>
      </p:sp>
      <p:sp>
        <p:nvSpPr>
          <p:cNvPr id="18" name="Номер слайда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19B0651-EE4F-4900-A07F-96A6BFA9D0F0}" type="slidenum">
              <a:rPr lang="ru-RU" smtClean="0"/>
              <a:t>‹#›</a:t>
            </a:fld>
            <a:endParaRPr lang="ru-RU"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Relationship Id="rId2" Type="http://schemas.openxmlformats.org/officeDocument/2006/relationships/slide" Target="slide2.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slide" Target="slide11.xml"/><Relationship Id="rId1" Type="http://schemas.openxmlformats.org/officeDocument/2006/relationships/slideLayout" Target="../slideLayouts/slideLayout7.xml"/><Relationship Id="rId5" Type="http://schemas.openxmlformats.org/officeDocument/2006/relationships/image" Target="../media/image2.tif"/><Relationship Id="rId4" Type="http://schemas.openxmlformats.org/officeDocument/2006/relationships/slide" Target="slide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7.xml"/><Relationship Id="rId6" Type="http://schemas.openxmlformats.org/officeDocument/2006/relationships/image" Target="../media/image2.tif"/><Relationship Id="rId5" Type="http://schemas.openxmlformats.org/officeDocument/2006/relationships/slide" Target="slide2.xml"/><Relationship Id="rId4" Type="http://schemas.openxmlformats.org/officeDocument/2006/relationships/slide" Target="slide12.xml"/></Relationships>
</file>

<file path=ppt/slides/_rels/slide12.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tif"/><Relationship Id="rId5" Type="http://schemas.openxmlformats.org/officeDocument/2006/relationships/slide" Target="slide2.xml"/><Relationship Id="rId4" Type="http://schemas.openxmlformats.org/officeDocument/2006/relationships/slide" Target="slide11.xml"/></Relationships>
</file>

<file path=ppt/slides/_rels/slide1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12.xml"/><Relationship Id="rId1" Type="http://schemas.openxmlformats.org/officeDocument/2006/relationships/slideLayout" Target="../slideLayouts/slideLayout1.xml"/><Relationship Id="rId4" Type="http://schemas.openxmlformats.org/officeDocument/2006/relationships/image" Target="../media/image2.tif"/></Relationships>
</file>

<file path=ppt/slides/_rels/slide2.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slide" Target="slide4.xml"/><Relationship Id="rId7" Type="http://schemas.openxmlformats.org/officeDocument/2006/relationships/slide" Target="slide10.xml"/><Relationship Id="rId2" Type="http://schemas.openxmlformats.org/officeDocument/2006/relationships/slide" Target="slide3.xml"/><Relationship Id="rId1" Type="http://schemas.openxmlformats.org/officeDocument/2006/relationships/slideLayout" Target="../slideLayouts/slideLayout7.xml"/><Relationship Id="rId6" Type="http://schemas.openxmlformats.org/officeDocument/2006/relationships/slide" Target="slide7.xml"/><Relationship Id="rId11" Type="http://schemas.openxmlformats.org/officeDocument/2006/relationships/image" Target="../media/image2.tif"/><Relationship Id="rId5" Type="http://schemas.openxmlformats.org/officeDocument/2006/relationships/slide" Target="slide6.xml"/><Relationship Id="rId10" Type="http://schemas.openxmlformats.org/officeDocument/2006/relationships/slide" Target="slide1.xml"/><Relationship Id="rId4" Type="http://schemas.openxmlformats.org/officeDocument/2006/relationships/slide" Target="slide5.xml"/><Relationship Id="rId9" Type="http://schemas.openxmlformats.org/officeDocument/2006/relationships/slide" Target="slide12.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4.xml"/><Relationship Id="rId1" Type="http://schemas.openxmlformats.org/officeDocument/2006/relationships/slideLayout" Target="../slideLayouts/slideLayout2.xml"/><Relationship Id="rId4" Type="http://schemas.openxmlformats.org/officeDocument/2006/relationships/image" Target="../media/image2.tif"/></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2.tif"/></Relationships>
</file>

<file path=ppt/slides/_rels/slide5.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2.tif"/><Relationship Id="rId5" Type="http://schemas.openxmlformats.org/officeDocument/2006/relationships/slide" Target="slide2.xml"/><Relationship Id="rId4" Type="http://schemas.openxmlformats.org/officeDocument/2006/relationships/slide" Target="slide4.xml"/></Relationships>
</file>

<file path=ppt/slides/_rels/slide6.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tif"/><Relationship Id="rId5" Type="http://schemas.openxmlformats.org/officeDocument/2006/relationships/slide" Target="slide2.xml"/><Relationship Id="rId4" Type="http://schemas.openxmlformats.org/officeDocument/2006/relationships/slide" Target="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tif"/><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slide" Target="slide2.xml"/><Relationship Id="rId5" Type="http://schemas.openxmlformats.org/officeDocument/2006/relationships/slide" Target="slide6.xml"/><Relationship Id="rId4" Type="http://schemas.openxmlformats.org/officeDocument/2006/relationships/slide" Target="slide8.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2.tif"/><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slide" Target="slide2.xml"/><Relationship Id="rId5" Type="http://schemas.openxmlformats.org/officeDocument/2006/relationships/slide" Target="slide7.xml"/><Relationship Id="rId4" Type="http://schemas.openxmlformats.org/officeDocument/2006/relationships/slide" Target="slide9.xml"/></Relationships>
</file>

<file path=ppt/slides/_rels/slide9.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slide" Target="slide10.xml"/><Relationship Id="rId1" Type="http://schemas.openxmlformats.org/officeDocument/2006/relationships/slideLayout" Target="../slideLayouts/slideLayout7.xml"/><Relationship Id="rId5" Type="http://schemas.openxmlformats.org/officeDocument/2006/relationships/image" Target="../media/image2.tif"/><Relationship Id="rId4" Type="http://schemas.openxmlformats.org/officeDocument/2006/relationships/slide" Target="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42044" y="2492896"/>
            <a:ext cx="7772400" cy="1829761"/>
          </a:xfrm>
        </p:spPr>
        <p:txBody>
          <a:bodyPr/>
          <a:lstStyle/>
          <a:p>
            <a:pPr algn="ctr"/>
            <a:r>
              <a:rPr lang="en-US" dirty="0" smtClean="0"/>
              <a:t>Products and activity of </a:t>
            </a:r>
            <a:br>
              <a:rPr lang="en-US" dirty="0" smtClean="0"/>
            </a:br>
            <a:r>
              <a:rPr lang="en-US" dirty="0" smtClean="0"/>
              <a:t>JSC GERMANIUM</a:t>
            </a:r>
            <a:endParaRPr lang="ru-RU" dirty="0"/>
          </a:p>
        </p:txBody>
      </p:sp>
      <p:sp>
        <p:nvSpPr>
          <p:cNvPr id="6" name="Стрелка вправо 5">
            <a:hlinkClick r:id="rId2" action="ppaction://hlinksldjump"/>
          </p:cNvPr>
          <p:cNvSpPr/>
          <p:nvPr/>
        </p:nvSpPr>
        <p:spPr>
          <a:xfrm>
            <a:off x="611559" y="6229901"/>
            <a:ext cx="396044" cy="517984"/>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ru-RU"/>
          </a:p>
        </p:txBody>
      </p:sp>
      <p:sp>
        <p:nvSpPr>
          <p:cNvPr id="9" name="Скругленный прямоугольник 8">
            <a:hlinkClick r:id="rId2" action="ppaction://hlinksldjump"/>
          </p:cNvPr>
          <p:cNvSpPr/>
          <p:nvPr/>
        </p:nvSpPr>
        <p:spPr>
          <a:xfrm>
            <a:off x="323528" y="6353472"/>
            <a:ext cx="216024" cy="270842"/>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ru-RU"/>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622" y="764704"/>
            <a:ext cx="8435227" cy="127681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5484928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2"/>
          <p:cNvSpPr txBox="1">
            <a:spLocks/>
          </p:cNvSpPr>
          <p:nvPr/>
        </p:nvSpPr>
        <p:spPr>
          <a:xfrm>
            <a:off x="539552" y="188639"/>
            <a:ext cx="7848872" cy="1440161"/>
          </a:xfrm>
          <a:prstGeom prst="rect">
            <a:avLst/>
          </a:prstGeom>
        </p:spPr>
        <p:txBody>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4800" b="0" cap="all" dirty="0" smtClean="0">
                <a:effectLst/>
              </a:rPr>
              <a:t>GERMANIUM substrates </a:t>
            </a:r>
            <a:r>
              <a:rPr lang="en-US" sz="3200" b="0" cap="all" dirty="0" smtClean="0">
                <a:effectLst/>
              </a:rPr>
              <a:t>for solar application</a:t>
            </a:r>
            <a:endParaRPr lang="en-US" sz="3200" b="0" cap="all" dirty="0">
              <a:effectLst/>
            </a:endParaRPr>
          </a:p>
        </p:txBody>
      </p:sp>
      <p:graphicFrame>
        <p:nvGraphicFramePr>
          <p:cNvPr id="3" name="Таблица 2"/>
          <p:cNvGraphicFramePr>
            <a:graphicFrameLocks noGrp="1"/>
          </p:cNvGraphicFramePr>
          <p:nvPr>
            <p:extLst>
              <p:ext uri="{D42A27DB-BD31-4B8C-83A1-F6EECF244321}">
                <p14:modId xmlns:p14="http://schemas.microsoft.com/office/powerpoint/2010/main" val="2863775710"/>
              </p:ext>
            </p:extLst>
          </p:nvPr>
        </p:nvGraphicFramePr>
        <p:xfrm>
          <a:off x="611560" y="1638835"/>
          <a:ext cx="7488832" cy="3033733"/>
        </p:xfrm>
        <a:graphic>
          <a:graphicData uri="http://schemas.openxmlformats.org/drawingml/2006/table">
            <a:tbl>
              <a:tblPr/>
              <a:tblGrid>
                <a:gridCol w="4176464"/>
                <a:gridCol w="3312368"/>
              </a:tblGrid>
              <a:tr h="573609">
                <a:tc>
                  <a:txBody>
                    <a:bodyPr/>
                    <a:lstStyle/>
                    <a:p>
                      <a:pPr algn="ctr" fontAlgn="ctr"/>
                      <a:r>
                        <a:rPr kumimoji="0" lang="en-US" sz="1200" b="1" i="0" u="none" strike="noStrike" kern="1200" dirty="0" smtClean="0">
                          <a:solidFill>
                            <a:srgbClr val="000000"/>
                          </a:solidFill>
                          <a:effectLst/>
                          <a:latin typeface="Arial"/>
                          <a:ea typeface="+mn-ea"/>
                          <a:cs typeface="+mn-cs"/>
                        </a:rPr>
                        <a:t>Parameter</a:t>
                      </a:r>
                      <a:endParaRPr lang="en-US" sz="1100" b="0" i="0" u="none" strike="noStrike" dirty="0">
                        <a:solidFill>
                          <a:srgbClr val="000000"/>
                        </a:solidFill>
                        <a:effectLst/>
                        <a:latin typeface="Lucida Sans Unicode (Основной текст)"/>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BCBCBC"/>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ctr"/>
                      <a:r>
                        <a:rPr kumimoji="0" lang="en-US" sz="1200" b="1" i="0" u="none" strike="noStrike" kern="1200" dirty="0" smtClean="0">
                          <a:solidFill>
                            <a:srgbClr val="000000"/>
                          </a:solidFill>
                          <a:effectLst/>
                          <a:latin typeface="Arial"/>
                          <a:ea typeface="+mn-ea"/>
                          <a:cs typeface="+mn-cs"/>
                        </a:rPr>
                        <a:t>Value</a:t>
                      </a:r>
                      <a:endParaRPr lang="en-US" sz="1100" b="0" i="0" u="none" strike="noStrike" dirty="0">
                        <a:solidFill>
                          <a:srgbClr val="000000"/>
                        </a:solidFill>
                        <a:effectLst/>
                        <a:latin typeface="Lucida Sans Unicode (Основной текст)"/>
                      </a:endParaRPr>
                    </a:p>
                  </a:txBody>
                  <a:tcPr marL="9525" marR="9525" marT="9525" marB="0" anchor="ctr">
                    <a:lnL w="12700" cap="flat" cmpd="sng" algn="ctr">
                      <a:solidFill>
                        <a:srgbClr val="BCBCBC"/>
                      </a:solidFill>
                      <a:prstDash val="solid"/>
                      <a:round/>
                      <a:headEnd type="none" w="med" len="med"/>
                      <a:tailEnd type="none" w="med" len="med"/>
                    </a:lnL>
                    <a:lnR w="12700" cap="flat" cmpd="sng" algn="ctr">
                      <a:solidFill>
                        <a:srgbClr val="BCBCBC"/>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r>
              <a:tr h="57279">
                <a:tc>
                  <a:txBody>
                    <a:bodyPr/>
                    <a:lstStyle/>
                    <a:p>
                      <a:pPr marL="0" algn="ctr" rtl="0" eaLnBrk="1" fontAlgn="ctr" latinLnBrk="0" hangingPunct="1"/>
                      <a:r>
                        <a:rPr kumimoji="0" lang="en-US" sz="1200" b="1" i="0" u="none" strike="noStrike" kern="1200" dirty="0" smtClean="0">
                          <a:solidFill>
                            <a:srgbClr val="000000"/>
                          </a:solidFill>
                          <a:effectLst/>
                          <a:latin typeface="Arial" panose="020B0604020202020204" pitchFamily="34" charset="0"/>
                          <a:ea typeface="+mn-ea"/>
                          <a:cs typeface="Arial" panose="020B0604020202020204" pitchFamily="34" charset="0"/>
                        </a:rPr>
                        <a:t>Crystallographic orientation</a:t>
                      </a:r>
                      <a:endParaRPr kumimoji="0" lang="en-US" sz="12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200" dirty="0">
                          <a:effectLst/>
                          <a:latin typeface="Arial" panose="020B0604020202020204" pitchFamily="34" charset="0"/>
                          <a:ea typeface="Calibri"/>
                          <a:cs typeface="Arial" panose="020B0604020202020204" pitchFamily="34" charset="0"/>
                        </a:rPr>
                        <a:t>[110] + 6˚ -&gt; [111]</a:t>
                      </a:r>
                      <a:endParaRPr lang="ru-RU" sz="1200" dirty="0">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94692">
                <a:tc>
                  <a:txBody>
                    <a:bodyPr/>
                    <a:lstStyle/>
                    <a:p>
                      <a:pPr marL="0" algn="ctr" rtl="0" eaLnBrk="1" latinLnBrk="0" hangingPunct="1">
                        <a:spcAft>
                          <a:spcPts val="0"/>
                        </a:spcAft>
                      </a:pPr>
                      <a:r>
                        <a:rPr kumimoji="0" lang="en-US" sz="1200" b="1" kern="1200" dirty="0" smtClean="0">
                          <a:solidFill>
                            <a:schemeClr val="tx1"/>
                          </a:solidFill>
                          <a:effectLst/>
                          <a:latin typeface="Arial" panose="020B0604020202020204" pitchFamily="34" charset="0"/>
                          <a:ea typeface="Calibri"/>
                          <a:cs typeface="Arial" panose="020B0604020202020204" pitchFamily="34" charset="0"/>
                        </a:rPr>
                        <a:t>Dislocation density</a:t>
                      </a:r>
                      <a:endParaRPr kumimoji="0" lang="ru-RU" sz="1200" b="1" kern="12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rtl="0" eaLnBrk="1" latinLnBrk="0" hangingPunct="1">
                        <a:spcAft>
                          <a:spcPts val="0"/>
                        </a:spcAft>
                      </a:pPr>
                      <a:r>
                        <a:rPr kumimoji="0" lang="en-US" sz="1200" kern="1200" dirty="0" smtClean="0">
                          <a:solidFill>
                            <a:schemeClr val="tx1"/>
                          </a:solidFill>
                          <a:effectLst/>
                          <a:latin typeface="Arial" panose="020B0604020202020204" pitchFamily="34" charset="0"/>
                          <a:ea typeface="Calibri"/>
                          <a:cs typeface="Arial" panose="020B0604020202020204" pitchFamily="34" charset="0"/>
                        </a:rPr>
                        <a:t>not more than </a:t>
                      </a:r>
                      <a:r>
                        <a:rPr kumimoji="0" lang="ru-RU" sz="1200" kern="1200" dirty="0" smtClean="0">
                          <a:solidFill>
                            <a:schemeClr val="tx1"/>
                          </a:solidFill>
                          <a:effectLst/>
                          <a:latin typeface="Arial" panose="020B0604020202020204" pitchFamily="34" charset="0"/>
                          <a:ea typeface="Calibri"/>
                          <a:cs typeface="Arial" panose="020B0604020202020204" pitchFamily="34" charset="0"/>
                        </a:rPr>
                        <a:t>300 с</a:t>
                      </a:r>
                      <a:r>
                        <a:rPr kumimoji="0" lang="en-US" sz="1200" kern="1200" dirty="0" smtClean="0">
                          <a:solidFill>
                            <a:schemeClr val="tx1"/>
                          </a:solidFill>
                          <a:effectLst/>
                          <a:latin typeface="Arial" panose="020B0604020202020204" pitchFamily="34" charset="0"/>
                          <a:ea typeface="Calibri"/>
                          <a:cs typeface="Arial" panose="020B0604020202020204" pitchFamily="34" charset="0"/>
                        </a:rPr>
                        <a:t>m</a:t>
                      </a:r>
                      <a:r>
                        <a:rPr kumimoji="0" lang="ru-RU" sz="1200" kern="1200" dirty="0" smtClean="0">
                          <a:solidFill>
                            <a:schemeClr val="tx1"/>
                          </a:solidFill>
                          <a:effectLst/>
                          <a:latin typeface="Arial" panose="020B0604020202020204" pitchFamily="34" charset="0"/>
                          <a:ea typeface="Calibri"/>
                          <a:cs typeface="Arial" panose="020B0604020202020204" pitchFamily="34" charset="0"/>
                        </a:rPr>
                        <a:t>-2</a:t>
                      </a:r>
                      <a:endParaRPr kumimoji="0" lang="ru-RU" sz="1200" kern="12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94692">
                <a:tc>
                  <a:txBody>
                    <a:bodyPr/>
                    <a:lstStyle/>
                    <a:p>
                      <a:pPr marL="0" algn="ctr" rtl="0" eaLnBrk="1" latinLnBrk="0" hangingPunct="1">
                        <a:spcAft>
                          <a:spcPts val="0"/>
                        </a:spcAft>
                      </a:pPr>
                      <a:r>
                        <a:rPr kumimoji="0" lang="en-US" sz="1200" b="1" kern="1200" dirty="0" smtClean="0">
                          <a:solidFill>
                            <a:schemeClr val="tx1"/>
                          </a:solidFill>
                          <a:effectLst/>
                          <a:latin typeface="Arial" panose="020B0604020202020204" pitchFamily="34" charset="0"/>
                          <a:ea typeface="Calibri"/>
                          <a:cs typeface="Arial" panose="020B0604020202020204" pitchFamily="34" charset="0"/>
                        </a:rPr>
                        <a:t>Conductivity type</a:t>
                      </a:r>
                      <a:endParaRPr kumimoji="0" lang="ru-RU" sz="1200" b="1" kern="12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rtl="0" eaLnBrk="1" latinLnBrk="0" hangingPunct="1">
                        <a:spcAft>
                          <a:spcPts val="0"/>
                        </a:spcAft>
                      </a:pPr>
                      <a:r>
                        <a:rPr kumimoji="0" lang="ru-RU" sz="1200" kern="1200">
                          <a:solidFill>
                            <a:schemeClr val="tx1"/>
                          </a:solidFill>
                          <a:effectLst/>
                          <a:latin typeface="Arial" panose="020B0604020202020204" pitchFamily="34" charset="0"/>
                          <a:ea typeface="Calibri"/>
                          <a:cs typeface="Arial" panose="020B0604020202020204" pitchFamily="34" charset="0"/>
                        </a:rPr>
                        <a:t>Р</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94692">
                <a:tc>
                  <a:txBody>
                    <a:bodyPr/>
                    <a:lstStyle/>
                    <a:p>
                      <a:pPr marL="0" algn="ctr" rtl="0" eaLnBrk="1" latinLnBrk="0" hangingPunct="1">
                        <a:spcAft>
                          <a:spcPts val="0"/>
                        </a:spcAft>
                      </a:pPr>
                      <a:r>
                        <a:rPr kumimoji="0" lang="en-US" sz="1200" b="1" kern="1200" dirty="0" smtClean="0">
                          <a:solidFill>
                            <a:schemeClr val="tx1"/>
                          </a:solidFill>
                          <a:effectLst/>
                          <a:latin typeface="Arial" panose="020B0604020202020204" pitchFamily="34" charset="0"/>
                          <a:ea typeface="Calibri"/>
                          <a:cs typeface="Arial" panose="020B0604020202020204" pitchFamily="34" charset="0"/>
                        </a:rPr>
                        <a:t>Specific resistivity</a:t>
                      </a:r>
                      <a:endParaRPr kumimoji="0" lang="ru-RU" sz="1200" b="1" kern="12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rtl="0" eaLnBrk="1" latinLnBrk="0" hangingPunct="1">
                        <a:spcAft>
                          <a:spcPts val="0"/>
                        </a:spcAft>
                      </a:pPr>
                      <a:r>
                        <a:rPr kumimoji="0" lang="ru-RU" sz="1200" kern="1200" dirty="0" smtClean="0">
                          <a:solidFill>
                            <a:schemeClr val="tx1"/>
                          </a:solidFill>
                          <a:effectLst/>
                          <a:latin typeface="Arial" panose="020B0604020202020204" pitchFamily="34" charset="0"/>
                          <a:ea typeface="Calibri"/>
                          <a:cs typeface="Arial" panose="020B0604020202020204" pitchFamily="34" charset="0"/>
                        </a:rPr>
                        <a:t>0</a:t>
                      </a:r>
                      <a:r>
                        <a:rPr kumimoji="0" lang="en-US" sz="1200" kern="1200" dirty="0" smtClean="0">
                          <a:solidFill>
                            <a:schemeClr val="tx1"/>
                          </a:solidFill>
                          <a:effectLst/>
                          <a:latin typeface="Arial" panose="020B0604020202020204" pitchFamily="34" charset="0"/>
                          <a:ea typeface="Calibri"/>
                          <a:cs typeface="Arial" panose="020B0604020202020204" pitchFamily="34" charset="0"/>
                        </a:rPr>
                        <a:t>.</a:t>
                      </a:r>
                      <a:r>
                        <a:rPr kumimoji="0" lang="ru-RU" sz="1200" kern="1200" dirty="0" smtClean="0">
                          <a:solidFill>
                            <a:schemeClr val="tx1"/>
                          </a:solidFill>
                          <a:effectLst/>
                          <a:latin typeface="Arial" panose="020B0604020202020204" pitchFamily="34" charset="0"/>
                          <a:ea typeface="Calibri"/>
                          <a:cs typeface="Arial" panose="020B0604020202020204" pitchFamily="34" charset="0"/>
                        </a:rPr>
                        <a:t>01 </a:t>
                      </a:r>
                      <a:r>
                        <a:rPr kumimoji="0" lang="ru-RU" sz="1200" kern="1200" dirty="0">
                          <a:solidFill>
                            <a:schemeClr val="tx1"/>
                          </a:solidFill>
                          <a:effectLst/>
                          <a:latin typeface="Arial" panose="020B0604020202020204" pitchFamily="34" charset="0"/>
                          <a:ea typeface="Calibri"/>
                          <a:cs typeface="Arial" panose="020B0604020202020204" pitchFamily="34" charset="0"/>
                        </a:rPr>
                        <a:t>– </a:t>
                      </a:r>
                      <a:r>
                        <a:rPr kumimoji="0" lang="ru-RU" sz="1200" kern="1200" dirty="0" smtClean="0">
                          <a:solidFill>
                            <a:schemeClr val="tx1"/>
                          </a:solidFill>
                          <a:effectLst/>
                          <a:latin typeface="Arial" panose="020B0604020202020204" pitchFamily="34" charset="0"/>
                          <a:ea typeface="Calibri"/>
                          <a:cs typeface="Arial" panose="020B0604020202020204" pitchFamily="34" charset="0"/>
                        </a:rPr>
                        <a:t>0</a:t>
                      </a:r>
                      <a:r>
                        <a:rPr kumimoji="0" lang="en-US" sz="1200" kern="1200" dirty="0" smtClean="0">
                          <a:solidFill>
                            <a:schemeClr val="tx1"/>
                          </a:solidFill>
                          <a:effectLst/>
                          <a:latin typeface="Arial" panose="020B0604020202020204" pitchFamily="34" charset="0"/>
                          <a:ea typeface="Calibri"/>
                          <a:cs typeface="Arial" panose="020B0604020202020204" pitchFamily="34" charset="0"/>
                        </a:rPr>
                        <a:t>.</a:t>
                      </a:r>
                      <a:r>
                        <a:rPr kumimoji="0" lang="ru-RU" sz="1200" kern="1200" dirty="0" smtClean="0">
                          <a:solidFill>
                            <a:schemeClr val="tx1"/>
                          </a:solidFill>
                          <a:effectLst/>
                          <a:latin typeface="Arial" panose="020B0604020202020204" pitchFamily="34" charset="0"/>
                          <a:ea typeface="Calibri"/>
                          <a:cs typeface="Arial" panose="020B0604020202020204" pitchFamily="34" charset="0"/>
                        </a:rPr>
                        <a:t>06 О</a:t>
                      </a:r>
                      <a:r>
                        <a:rPr kumimoji="0" lang="en-US" sz="1200" kern="1200" dirty="0" err="1" smtClean="0">
                          <a:solidFill>
                            <a:schemeClr val="tx1"/>
                          </a:solidFill>
                          <a:effectLst/>
                          <a:latin typeface="Arial" panose="020B0604020202020204" pitchFamily="34" charset="0"/>
                          <a:ea typeface="Calibri"/>
                          <a:cs typeface="Arial" panose="020B0604020202020204" pitchFamily="34" charset="0"/>
                        </a:rPr>
                        <a:t>hm</a:t>
                      </a:r>
                      <a:r>
                        <a:rPr kumimoji="0" lang="ru-RU" sz="1200" kern="1200" dirty="0" smtClean="0">
                          <a:solidFill>
                            <a:schemeClr val="tx1"/>
                          </a:solidFill>
                          <a:effectLst/>
                          <a:latin typeface="Arial" panose="020B0604020202020204" pitchFamily="34" charset="0"/>
                          <a:ea typeface="Calibri"/>
                          <a:cs typeface="Arial" panose="020B0604020202020204" pitchFamily="34" charset="0"/>
                        </a:rPr>
                        <a:t>*с</a:t>
                      </a:r>
                      <a:r>
                        <a:rPr kumimoji="0" lang="en-US" sz="1200" kern="1200" dirty="0" smtClean="0">
                          <a:solidFill>
                            <a:schemeClr val="tx1"/>
                          </a:solidFill>
                          <a:effectLst/>
                          <a:latin typeface="Arial" panose="020B0604020202020204" pitchFamily="34" charset="0"/>
                          <a:ea typeface="Calibri"/>
                          <a:cs typeface="Arial" panose="020B0604020202020204" pitchFamily="34" charset="0"/>
                        </a:rPr>
                        <a:t>m</a:t>
                      </a:r>
                      <a:endParaRPr kumimoji="0" lang="ru-RU" sz="1200" kern="12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97651">
                <a:tc>
                  <a:txBody>
                    <a:bodyPr/>
                    <a:lstStyle/>
                    <a:p>
                      <a:pPr marL="0" algn="ctr" rtl="0" eaLnBrk="1" latinLnBrk="0" hangingPunct="1">
                        <a:spcAft>
                          <a:spcPts val="0"/>
                        </a:spcAft>
                      </a:pPr>
                      <a:r>
                        <a:rPr kumimoji="0" lang="en-US" sz="1200" b="1" kern="1200" dirty="0" smtClean="0">
                          <a:solidFill>
                            <a:schemeClr val="tx1"/>
                          </a:solidFill>
                          <a:effectLst/>
                          <a:latin typeface="Arial" panose="020B0604020202020204" pitchFamily="34" charset="0"/>
                          <a:ea typeface="Calibri"/>
                          <a:cs typeface="Arial" panose="020B0604020202020204" pitchFamily="34" charset="0"/>
                        </a:rPr>
                        <a:t>Diameter of wafer</a:t>
                      </a:r>
                      <a:endParaRPr kumimoji="0" lang="ru-RU" sz="1200" b="1" kern="12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rtl="0" eaLnBrk="1" latinLnBrk="0" hangingPunct="1">
                        <a:spcAft>
                          <a:spcPts val="0"/>
                        </a:spcAft>
                      </a:pPr>
                      <a:r>
                        <a:rPr kumimoji="0" lang="ru-RU" sz="1200" kern="1200" dirty="0">
                          <a:solidFill>
                            <a:schemeClr val="tx1"/>
                          </a:solidFill>
                          <a:effectLst/>
                          <a:latin typeface="Arial" panose="020B0604020202020204" pitchFamily="34" charset="0"/>
                          <a:ea typeface="Calibri"/>
                          <a:cs typeface="Arial" panose="020B0604020202020204" pitchFamily="34" charset="0"/>
                        </a:rPr>
                        <a:t>100 ± </a:t>
                      </a:r>
                      <a:r>
                        <a:rPr kumimoji="0" lang="ru-RU" sz="1200" kern="1200" dirty="0" smtClean="0">
                          <a:solidFill>
                            <a:schemeClr val="tx1"/>
                          </a:solidFill>
                          <a:effectLst/>
                          <a:latin typeface="Arial" panose="020B0604020202020204" pitchFamily="34" charset="0"/>
                          <a:ea typeface="Calibri"/>
                          <a:cs typeface="Arial" panose="020B0604020202020204" pitchFamily="34" charset="0"/>
                        </a:rPr>
                        <a:t>0</a:t>
                      </a:r>
                      <a:r>
                        <a:rPr kumimoji="0" lang="en-US" sz="1200" kern="1200" dirty="0" smtClean="0">
                          <a:solidFill>
                            <a:schemeClr val="tx1"/>
                          </a:solidFill>
                          <a:effectLst/>
                          <a:latin typeface="Arial" panose="020B0604020202020204" pitchFamily="34" charset="0"/>
                          <a:ea typeface="Calibri"/>
                          <a:cs typeface="Arial" panose="020B0604020202020204" pitchFamily="34" charset="0"/>
                        </a:rPr>
                        <a:t>.</a:t>
                      </a:r>
                      <a:r>
                        <a:rPr kumimoji="0" lang="ru-RU" sz="1200" kern="1200" dirty="0" smtClean="0">
                          <a:solidFill>
                            <a:schemeClr val="tx1"/>
                          </a:solidFill>
                          <a:effectLst/>
                          <a:latin typeface="Arial" panose="020B0604020202020204" pitchFamily="34" charset="0"/>
                          <a:ea typeface="Calibri"/>
                          <a:cs typeface="Arial" panose="020B0604020202020204" pitchFamily="34" charset="0"/>
                        </a:rPr>
                        <a:t>5 </a:t>
                      </a:r>
                      <a:r>
                        <a:rPr kumimoji="0" lang="en-US" sz="1200" kern="1200" dirty="0" smtClean="0">
                          <a:solidFill>
                            <a:schemeClr val="tx1"/>
                          </a:solidFill>
                          <a:effectLst/>
                          <a:latin typeface="Arial" panose="020B0604020202020204" pitchFamily="34" charset="0"/>
                          <a:ea typeface="Calibri"/>
                          <a:cs typeface="Arial" panose="020B0604020202020204" pitchFamily="34" charset="0"/>
                        </a:rPr>
                        <a:t>mm</a:t>
                      </a:r>
                      <a:endParaRPr kumimoji="0" lang="ru-RU" sz="1200" kern="12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4692">
                <a:tc>
                  <a:txBody>
                    <a:bodyPr/>
                    <a:lstStyle/>
                    <a:p>
                      <a:pPr marL="0" algn="ctr" rtl="0" eaLnBrk="1" latinLnBrk="0" hangingPunct="1">
                        <a:spcAft>
                          <a:spcPts val="0"/>
                        </a:spcAft>
                      </a:pPr>
                      <a:r>
                        <a:rPr kumimoji="0" lang="en-US" sz="1200" b="1" kern="1200" dirty="0" smtClean="0">
                          <a:solidFill>
                            <a:schemeClr val="tx1"/>
                          </a:solidFill>
                          <a:effectLst/>
                          <a:latin typeface="Arial" panose="020B0604020202020204" pitchFamily="34" charset="0"/>
                          <a:ea typeface="Calibri"/>
                          <a:cs typeface="Arial" panose="020B0604020202020204" pitchFamily="34" charset="0"/>
                        </a:rPr>
                        <a:t>Thickness of wafer</a:t>
                      </a:r>
                      <a:endParaRPr kumimoji="0" lang="ru-RU" sz="1200" b="1" kern="12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rtl="0" eaLnBrk="1" latinLnBrk="0" hangingPunct="1">
                        <a:spcAft>
                          <a:spcPts val="0"/>
                        </a:spcAft>
                      </a:pPr>
                      <a:r>
                        <a:rPr kumimoji="0" lang="ru-RU" sz="1200" kern="1200" dirty="0">
                          <a:solidFill>
                            <a:schemeClr val="tx1"/>
                          </a:solidFill>
                          <a:effectLst/>
                          <a:latin typeface="Arial" panose="020B0604020202020204" pitchFamily="34" charset="0"/>
                          <a:ea typeface="Calibri"/>
                          <a:cs typeface="Arial" panose="020B0604020202020204" pitchFamily="34" charset="0"/>
                        </a:rPr>
                        <a:t>145 ± 10 </a:t>
                      </a:r>
                      <a:r>
                        <a:rPr kumimoji="0" lang="ru-RU" sz="1200" kern="1200" dirty="0" smtClean="0">
                          <a:solidFill>
                            <a:schemeClr val="tx1"/>
                          </a:solidFill>
                          <a:effectLst/>
                          <a:latin typeface="Arial" panose="020B0604020202020204" pitchFamily="34" charset="0"/>
                          <a:ea typeface="Calibri"/>
                          <a:cs typeface="Arial" panose="020B0604020202020204" pitchFamily="34" charset="0"/>
                        </a:rPr>
                        <a:t>μ</a:t>
                      </a:r>
                      <a:r>
                        <a:rPr kumimoji="0" lang="en-US" sz="1200" kern="1200" dirty="0" smtClean="0">
                          <a:solidFill>
                            <a:schemeClr val="tx1"/>
                          </a:solidFill>
                          <a:effectLst/>
                          <a:latin typeface="Arial" panose="020B0604020202020204" pitchFamily="34" charset="0"/>
                          <a:ea typeface="Calibri"/>
                          <a:cs typeface="Arial" panose="020B0604020202020204" pitchFamily="34" charset="0"/>
                        </a:rPr>
                        <a:t>m</a:t>
                      </a:r>
                      <a:endParaRPr kumimoji="0" lang="ru-RU" sz="1200" kern="12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67367">
                <a:tc>
                  <a:txBody>
                    <a:bodyPr/>
                    <a:lstStyle/>
                    <a:p>
                      <a:pPr marL="0" algn="ctr" rtl="0" eaLnBrk="1" latinLnBrk="0" hangingPunct="1">
                        <a:spcAft>
                          <a:spcPts val="0"/>
                        </a:spcAft>
                      </a:pPr>
                      <a:r>
                        <a:rPr kumimoji="0" lang="en-US" sz="1200" b="1" kern="1200" dirty="0" smtClean="0">
                          <a:solidFill>
                            <a:schemeClr val="tx1"/>
                          </a:solidFill>
                          <a:effectLst/>
                          <a:latin typeface="Arial" panose="020B0604020202020204" pitchFamily="34" charset="0"/>
                          <a:ea typeface="Calibri"/>
                          <a:cs typeface="Arial" panose="020B0604020202020204" pitchFamily="34" charset="0"/>
                        </a:rPr>
                        <a:t>Size of primary flat</a:t>
                      </a:r>
                      <a:endParaRPr kumimoji="0" lang="ru-RU" sz="1200" b="1" kern="12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rtl="0" eaLnBrk="1" latinLnBrk="0" hangingPunct="1">
                        <a:spcAft>
                          <a:spcPts val="0"/>
                        </a:spcAft>
                      </a:pPr>
                      <a:r>
                        <a:rPr kumimoji="0" lang="ru-RU" sz="1200" kern="1200" dirty="0" smtClean="0">
                          <a:solidFill>
                            <a:schemeClr val="tx1"/>
                          </a:solidFill>
                          <a:effectLst/>
                          <a:latin typeface="Arial" panose="020B0604020202020204" pitchFamily="34" charset="0"/>
                          <a:ea typeface="Calibri"/>
                          <a:cs typeface="Arial" panose="020B0604020202020204" pitchFamily="34" charset="0"/>
                        </a:rPr>
                        <a:t>32</a:t>
                      </a:r>
                      <a:r>
                        <a:rPr kumimoji="0" lang="en-US" sz="1200" kern="1200" dirty="0" smtClean="0">
                          <a:solidFill>
                            <a:schemeClr val="tx1"/>
                          </a:solidFill>
                          <a:effectLst/>
                          <a:latin typeface="Arial" panose="020B0604020202020204" pitchFamily="34" charset="0"/>
                          <a:ea typeface="Calibri"/>
                          <a:cs typeface="Arial" panose="020B0604020202020204" pitchFamily="34" charset="0"/>
                        </a:rPr>
                        <a:t>.</a:t>
                      </a:r>
                      <a:r>
                        <a:rPr kumimoji="0" lang="ru-RU" sz="1200" kern="1200" dirty="0" smtClean="0">
                          <a:solidFill>
                            <a:schemeClr val="tx1"/>
                          </a:solidFill>
                          <a:effectLst/>
                          <a:latin typeface="Arial" panose="020B0604020202020204" pitchFamily="34" charset="0"/>
                          <a:ea typeface="Calibri"/>
                          <a:cs typeface="Arial" panose="020B0604020202020204" pitchFamily="34" charset="0"/>
                        </a:rPr>
                        <a:t>5 </a:t>
                      </a:r>
                      <a:r>
                        <a:rPr kumimoji="0" lang="ru-RU" sz="1200" kern="1200" dirty="0">
                          <a:solidFill>
                            <a:schemeClr val="tx1"/>
                          </a:solidFill>
                          <a:effectLst/>
                          <a:latin typeface="Arial" panose="020B0604020202020204" pitchFamily="34" charset="0"/>
                          <a:ea typeface="Calibri"/>
                          <a:cs typeface="Arial" panose="020B0604020202020204" pitchFamily="34" charset="0"/>
                        </a:rPr>
                        <a:t>± </a:t>
                      </a:r>
                      <a:r>
                        <a:rPr kumimoji="0" lang="ru-RU" sz="1200" kern="1200" dirty="0" smtClean="0">
                          <a:solidFill>
                            <a:schemeClr val="tx1"/>
                          </a:solidFill>
                          <a:effectLst/>
                          <a:latin typeface="Arial" panose="020B0604020202020204" pitchFamily="34" charset="0"/>
                          <a:ea typeface="Calibri"/>
                          <a:cs typeface="Arial" panose="020B0604020202020204" pitchFamily="34" charset="0"/>
                        </a:rPr>
                        <a:t>1</a:t>
                      </a:r>
                      <a:r>
                        <a:rPr kumimoji="0" lang="en-US" sz="1200" kern="1200" dirty="0" smtClean="0">
                          <a:solidFill>
                            <a:schemeClr val="tx1"/>
                          </a:solidFill>
                          <a:effectLst/>
                          <a:latin typeface="Arial" panose="020B0604020202020204" pitchFamily="34" charset="0"/>
                          <a:ea typeface="Calibri"/>
                          <a:cs typeface="Arial" panose="020B0604020202020204" pitchFamily="34" charset="0"/>
                        </a:rPr>
                        <a:t>.</a:t>
                      </a:r>
                      <a:r>
                        <a:rPr kumimoji="0" lang="ru-RU" sz="1200" kern="1200" dirty="0" smtClean="0">
                          <a:solidFill>
                            <a:schemeClr val="tx1"/>
                          </a:solidFill>
                          <a:effectLst/>
                          <a:latin typeface="Arial" panose="020B0604020202020204" pitchFamily="34" charset="0"/>
                          <a:ea typeface="Calibri"/>
                          <a:cs typeface="Arial" panose="020B0604020202020204" pitchFamily="34" charset="0"/>
                        </a:rPr>
                        <a:t>0 </a:t>
                      </a:r>
                      <a:r>
                        <a:rPr kumimoji="0" lang="en-US" sz="1200" kern="1200" dirty="0" smtClean="0">
                          <a:solidFill>
                            <a:schemeClr val="tx1"/>
                          </a:solidFill>
                          <a:effectLst/>
                          <a:latin typeface="Arial" panose="020B0604020202020204" pitchFamily="34" charset="0"/>
                          <a:ea typeface="Calibri"/>
                          <a:cs typeface="Arial" panose="020B0604020202020204" pitchFamily="34" charset="0"/>
                        </a:rPr>
                        <a:t>mm</a:t>
                      </a:r>
                      <a:endParaRPr kumimoji="0" lang="ru-RU" sz="1200" kern="12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pPr marL="0" algn="ctr" rtl="0" eaLnBrk="1" latinLnBrk="0" hangingPunct="1">
                        <a:spcAft>
                          <a:spcPts val="0"/>
                        </a:spcAft>
                      </a:pPr>
                      <a:r>
                        <a:rPr kumimoji="0" lang="en-US" sz="1200" b="1" kern="1200" dirty="0" smtClean="0">
                          <a:solidFill>
                            <a:schemeClr val="tx1"/>
                          </a:solidFill>
                          <a:effectLst/>
                          <a:latin typeface="Arial" panose="020B0604020202020204" pitchFamily="34" charset="0"/>
                          <a:ea typeface="Calibri"/>
                          <a:cs typeface="Arial" panose="020B0604020202020204" pitchFamily="34" charset="0"/>
                        </a:rPr>
                        <a:t>TTV</a:t>
                      </a:r>
                      <a:endParaRPr kumimoji="0" lang="ru-RU" sz="1200" b="1" kern="12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rtl="0" eaLnBrk="1" latinLnBrk="0" hangingPunct="1">
                        <a:spcAft>
                          <a:spcPts val="0"/>
                        </a:spcAft>
                      </a:pPr>
                      <a:r>
                        <a:rPr kumimoji="0" lang="en-US" sz="1200" kern="1200" dirty="0" smtClean="0">
                          <a:solidFill>
                            <a:schemeClr val="tx1"/>
                          </a:solidFill>
                          <a:effectLst/>
                          <a:latin typeface="Arial" panose="020B0604020202020204" pitchFamily="34" charset="0"/>
                          <a:ea typeface="Calibri"/>
                          <a:cs typeface="Arial" panose="020B0604020202020204" pitchFamily="34" charset="0"/>
                        </a:rPr>
                        <a:t>not more than</a:t>
                      </a:r>
                      <a:r>
                        <a:rPr kumimoji="0" lang="ru-RU" sz="1200" kern="1200" dirty="0" smtClean="0">
                          <a:solidFill>
                            <a:schemeClr val="tx1"/>
                          </a:solidFill>
                          <a:effectLst/>
                          <a:latin typeface="Arial" panose="020B0604020202020204" pitchFamily="34" charset="0"/>
                          <a:ea typeface="Calibri"/>
                          <a:cs typeface="Arial" panose="020B0604020202020204" pitchFamily="34" charset="0"/>
                        </a:rPr>
                        <a:t> 10</a:t>
                      </a:r>
                      <a:r>
                        <a:rPr kumimoji="0" lang="en-US" sz="1200" kern="1200" dirty="0" smtClean="0">
                          <a:solidFill>
                            <a:schemeClr val="tx1"/>
                          </a:solidFill>
                          <a:effectLst/>
                          <a:latin typeface="Arial" panose="020B0604020202020204" pitchFamily="34" charset="0"/>
                          <a:ea typeface="Calibri"/>
                          <a:cs typeface="Arial" panose="020B0604020202020204" pitchFamily="34" charset="0"/>
                        </a:rPr>
                        <a:t> </a:t>
                      </a:r>
                      <a:r>
                        <a:rPr kumimoji="0" lang="ru-RU" sz="1200" kern="1200" dirty="0" smtClean="0">
                          <a:solidFill>
                            <a:schemeClr val="tx1"/>
                          </a:solidFill>
                          <a:effectLst/>
                          <a:latin typeface="Arial" panose="020B0604020202020204" pitchFamily="34" charset="0"/>
                          <a:ea typeface="Calibri"/>
                          <a:cs typeface="Arial" panose="020B0604020202020204" pitchFamily="34" charset="0"/>
                        </a:rPr>
                        <a:t>μ</a:t>
                      </a:r>
                      <a:r>
                        <a:rPr kumimoji="0" lang="en-US" sz="1200" kern="1200" dirty="0" smtClean="0">
                          <a:solidFill>
                            <a:schemeClr val="tx1"/>
                          </a:solidFill>
                          <a:effectLst/>
                          <a:latin typeface="Arial" panose="020B0604020202020204" pitchFamily="34" charset="0"/>
                          <a:ea typeface="Calibri"/>
                          <a:cs typeface="Arial" panose="020B0604020202020204" pitchFamily="34" charset="0"/>
                        </a:rPr>
                        <a:t>m</a:t>
                      </a:r>
                      <a:endParaRPr kumimoji="0" lang="ru-RU" sz="1200" kern="12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94692">
                <a:tc>
                  <a:txBody>
                    <a:bodyPr/>
                    <a:lstStyle/>
                    <a:p>
                      <a:pPr marL="0" algn="ctr" rtl="0" eaLnBrk="1" latinLnBrk="0" hangingPunct="1">
                        <a:spcAft>
                          <a:spcPts val="0"/>
                        </a:spcAft>
                      </a:pPr>
                      <a:r>
                        <a:rPr kumimoji="0" lang="en-US" sz="1200" b="1" kern="1200" dirty="0" smtClean="0">
                          <a:solidFill>
                            <a:schemeClr val="tx1"/>
                          </a:solidFill>
                          <a:effectLst/>
                          <a:latin typeface="Arial" panose="020B0604020202020204" pitchFamily="34" charset="0"/>
                          <a:ea typeface="Calibri"/>
                          <a:cs typeface="Arial" panose="020B0604020202020204" pitchFamily="34" charset="0"/>
                        </a:rPr>
                        <a:t>Bow</a:t>
                      </a:r>
                      <a:endParaRPr kumimoji="0" lang="ru-RU" sz="1200" b="1" kern="12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200" kern="1200" dirty="0" smtClean="0">
                          <a:solidFill>
                            <a:schemeClr val="tx1"/>
                          </a:solidFill>
                          <a:effectLst/>
                          <a:latin typeface="Arial" panose="020B0604020202020204" pitchFamily="34" charset="0"/>
                          <a:ea typeface="Calibri"/>
                          <a:cs typeface="Arial" panose="020B0604020202020204" pitchFamily="34" charset="0"/>
                        </a:rPr>
                        <a:t>not more than </a:t>
                      </a:r>
                      <a:r>
                        <a:rPr kumimoji="0" lang="ru-RU" sz="1200" kern="1200" dirty="0" smtClean="0">
                          <a:solidFill>
                            <a:schemeClr val="tx1"/>
                          </a:solidFill>
                          <a:effectLst/>
                          <a:latin typeface="Arial" panose="020B0604020202020204" pitchFamily="34" charset="0"/>
                          <a:ea typeface="Calibri"/>
                          <a:cs typeface="Arial" panose="020B0604020202020204" pitchFamily="34" charset="0"/>
                        </a:rPr>
                        <a:t>10 μ</a:t>
                      </a:r>
                      <a:r>
                        <a:rPr kumimoji="0" lang="en-US" sz="1200" kern="1200" dirty="0" smtClean="0">
                          <a:solidFill>
                            <a:schemeClr val="tx1"/>
                          </a:solidFill>
                          <a:effectLst/>
                          <a:latin typeface="Arial" panose="020B0604020202020204" pitchFamily="34" charset="0"/>
                          <a:ea typeface="Calibri"/>
                          <a:cs typeface="Arial" panose="020B0604020202020204" pitchFamily="34" charset="0"/>
                        </a:rPr>
                        <a:t>m</a:t>
                      </a:r>
                      <a:endParaRPr kumimoji="0" lang="ru-RU" sz="1200" kern="1200" dirty="0" smtClean="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94692">
                <a:tc>
                  <a:txBody>
                    <a:bodyPr/>
                    <a:lstStyle/>
                    <a:p>
                      <a:pPr marL="0" algn="ctr" rtl="0" eaLnBrk="1" latinLnBrk="0" hangingPunct="1">
                        <a:spcAft>
                          <a:spcPts val="0"/>
                        </a:spcAft>
                      </a:pPr>
                      <a:r>
                        <a:rPr kumimoji="0" lang="en-US" sz="1200" b="1" kern="1200" dirty="0" smtClean="0">
                          <a:solidFill>
                            <a:schemeClr val="tx1"/>
                          </a:solidFill>
                          <a:effectLst/>
                          <a:latin typeface="Arial" panose="020B0604020202020204" pitchFamily="34" charset="0"/>
                          <a:ea typeface="Calibri"/>
                          <a:cs typeface="Arial" panose="020B0604020202020204" pitchFamily="34" charset="0"/>
                        </a:rPr>
                        <a:t>Warp</a:t>
                      </a:r>
                      <a:endParaRPr kumimoji="0" lang="ru-RU" sz="1200" b="1" kern="12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200" kern="1200" dirty="0" smtClean="0">
                          <a:solidFill>
                            <a:schemeClr val="tx1"/>
                          </a:solidFill>
                          <a:effectLst/>
                          <a:latin typeface="Arial" panose="020B0604020202020204" pitchFamily="34" charset="0"/>
                          <a:ea typeface="Calibri"/>
                          <a:cs typeface="Arial" panose="020B0604020202020204" pitchFamily="34" charset="0"/>
                        </a:rPr>
                        <a:t>not more than 2</a:t>
                      </a:r>
                      <a:r>
                        <a:rPr kumimoji="0" lang="ru-RU" sz="1200" kern="1200" dirty="0" smtClean="0">
                          <a:solidFill>
                            <a:schemeClr val="tx1"/>
                          </a:solidFill>
                          <a:effectLst/>
                          <a:latin typeface="Arial" panose="020B0604020202020204" pitchFamily="34" charset="0"/>
                          <a:ea typeface="Calibri"/>
                          <a:cs typeface="Arial" panose="020B0604020202020204" pitchFamily="34" charset="0"/>
                        </a:rPr>
                        <a:t>0 μ</a:t>
                      </a:r>
                      <a:r>
                        <a:rPr kumimoji="0" lang="en-US" sz="1200" kern="1200" dirty="0" smtClean="0">
                          <a:solidFill>
                            <a:schemeClr val="tx1"/>
                          </a:solidFill>
                          <a:effectLst/>
                          <a:latin typeface="Arial" panose="020B0604020202020204" pitchFamily="34" charset="0"/>
                          <a:ea typeface="Calibri"/>
                          <a:cs typeface="Arial" panose="020B0604020202020204" pitchFamily="34" charset="0"/>
                        </a:rPr>
                        <a:t>m</a:t>
                      </a:r>
                      <a:endParaRPr kumimoji="0" lang="ru-RU" sz="1200" kern="1200" dirty="0" smtClean="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94692">
                <a:tc>
                  <a:txBody>
                    <a:bodyPr/>
                    <a:lstStyle/>
                    <a:p>
                      <a:pPr marL="0" algn="ctr" rtl="0" eaLnBrk="1" latinLnBrk="0" hangingPunct="1">
                        <a:spcAft>
                          <a:spcPts val="0"/>
                        </a:spcAft>
                      </a:pPr>
                      <a:r>
                        <a:rPr kumimoji="0" lang="en-US" sz="1200" b="1" kern="1200" dirty="0" smtClean="0">
                          <a:solidFill>
                            <a:schemeClr val="tx1"/>
                          </a:solidFill>
                          <a:effectLst/>
                          <a:latin typeface="Arial" panose="020B0604020202020204" pitchFamily="34" charset="0"/>
                          <a:ea typeface="Calibri"/>
                          <a:cs typeface="Arial" panose="020B0604020202020204" pitchFamily="34" charset="0"/>
                        </a:rPr>
                        <a:t>Chamfer</a:t>
                      </a:r>
                      <a:endParaRPr kumimoji="0" lang="ru-RU" sz="1200" b="1" kern="12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rtl="0" eaLnBrk="1" latinLnBrk="0" hangingPunct="1">
                        <a:spcAft>
                          <a:spcPts val="0"/>
                        </a:spcAft>
                      </a:pPr>
                      <a:r>
                        <a:rPr kumimoji="0" lang="en-US" sz="1200" kern="1200" dirty="0" smtClean="0">
                          <a:solidFill>
                            <a:schemeClr val="tx1"/>
                          </a:solidFill>
                          <a:effectLst/>
                          <a:latin typeface="Arial" panose="020B0604020202020204" pitchFamily="34" charset="0"/>
                          <a:ea typeface="Calibri"/>
                          <a:cs typeface="Arial" panose="020B0604020202020204" pitchFamily="34" charset="0"/>
                        </a:rPr>
                        <a:t>according to SEMI </a:t>
                      </a:r>
                      <a:r>
                        <a:rPr kumimoji="0" lang="en-US" sz="1200" kern="1200" dirty="0">
                          <a:solidFill>
                            <a:schemeClr val="tx1"/>
                          </a:solidFill>
                          <a:effectLst/>
                          <a:latin typeface="Arial" panose="020B0604020202020204" pitchFamily="34" charset="0"/>
                          <a:ea typeface="Calibri"/>
                          <a:cs typeface="Arial" panose="020B0604020202020204" pitchFamily="34" charset="0"/>
                        </a:rPr>
                        <a:t>M</a:t>
                      </a:r>
                      <a:r>
                        <a:rPr kumimoji="0" lang="ru-RU" sz="1200" kern="1200" dirty="0">
                          <a:solidFill>
                            <a:schemeClr val="tx1"/>
                          </a:solidFill>
                          <a:effectLst/>
                          <a:latin typeface="Arial" panose="020B0604020202020204" pitchFamily="34" charset="0"/>
                          <a:ea typeface="Calibri"/>
                          <a:cs typeface="Arial" panose="020B0604020202020204" pitchFamily="34" charset="0"/>
                        </a:rPr>
                        <a:t>79-0211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12107">
                <a:tc>
                  <a:txBody>
                    <a:bodyPr/>
                    <a:lstStyle/>
                    <a:p>
                      <a:pPr marL="0" algn="ctr" rtl="0" eaLnBrk="1" latinLnBrk="0" hangingPunct="1">
                        <a:spcAft>
                          <a:spcPts val="0"/>
                        </a:spcAft>
                      </a:pPr>
                      <a:r>
                        <a:rPr kumimoji="0" lang="en-US" sz="1200" b="1" kern="1200" dirty="0" smtClean="0">
                          <a:solidFill>
                            <a:schemeClr val="tx1"/>
                          </a:solidFill>
                          <a:effectLst/>
                          <a:latin typeface="Arial" panose="020B0604020202020204" pitchFamily="34" charset="0"/>
                          <a:ea typeface="Calibri"/>
                          <a:cs typeface="Arial" panose="020B0604020202020204" pitchFamily="34" charset="0"/>
                        </a:rPr>
                        <a:t>Working surface finish</a:t>
                      </a:r>
                      <a:endParaRPr kumimoji="0" lang="ru-RU" sz="1200" b="1" kern="12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rtl="0" eaLnBrk="1" latinLnBrk="0" hangingPunct="1">
                        <a:spcAft>
                          <a:spcPts val="0"/>
                        </a:spcAft>
                      </a:pPr>
                      <a:r>
                        <a:rPr kumimoji="0" lang="en-US" sz="1200" kern="1200" dirty="0" smtClean="0">
                          <a:solidFill>
                            <a:schemeClr val="tx1"/>
                          </a:solidFill>
                          <a:effectLst/>
                          <a:latin typeface="Arial" panose="020B0604020202020204" pitchFamily="34" charset="0"/>
                          <a:ea typeface="Calibri"/>
                          <a:cs typeface="Arial" panose="020B0604020202020204" pitchFamily="34" charset="0"/>
                        </a:rPr>
                        <a:t>polished,</a:t>
                      </a:r>
                      <a:r>
                        <a:rPr kumimoji="0" lang="ru-RU" sz="1200" kern="1200" dirty="0" smtClean="0">
                          <a:solidFill>
                            <a:schemeClr val="tx1"/>
                          </a:solidFill>
                          <a:effectLst/>
                          <a:latin typeface="Arial" panose="020B0604020202020204" pitchFamily="34" charset="0"/>
                          <a:ea typeface="Calibri"/>
                          <a:cs typeface="Arial" panose="020B0604020202020204" pitchFamily="34" charset="0"/>
                        </a:rPr>
                        <a:t> </a:t>
                      </a:r>
                      <a:r>
                        <a:rPr kumimoji="0" lang="en-US" sz="1200" kern="1200" dirty="0">
                          <a:solidFill>
                            <a:schemeClr val="tx1"/>
                          </a:solidFill>
                          <a:effectLst/>
                          <a:latin typeface="Arial" panose="020B0604020202020204" pitchFamily="34" charset="0"/>
                          <a:ea typeface="Calibri"/>
                          <a:cs typeface="Arial" panose="020B0604020202020204" pitchFamily="34" charset="0"/>
                        </a:rPr>
                        <a:t>Ra </a:t>
                      </a:r>
                      <a:r>
                        <a:rPr kumimoji="0" lang="en-US" sz="1200" kern="1200" dirty="0" smtClean="0">
                          <a:solidFill>
                            <a:schemeClr val="tx1"/>
                          </a:solidFill>
                          <a:effectLst/>
                          <a:latin typeface="Arial" panose="020B0604020202020204" pitchFamily="34" charset="0"/>
                          <a:ea typeface="Calibri"/>
                          <a:cs typeface="Arial" panose="020B0604020202020204" pitchFamily="34" charset="0"/>
                        </a:rPr>
                        <a:t>&gt; </a:t>
                      </a:r>
                      <a:r>
                        <a:rPr kumimoji="0" lang="ru-RU" sz="1200" kern="1200" dirty="0" smtClean="0">
                          <a:solidFill>
                            <a:schemeClr val="tx1"/>
                          </a:solidFill>
                          <a:effectLst/>
                          <a:latin typeface="Arial" panose="020B0604020202020204" pitchFamily="34" charset="0"/>
                          <a:ea typeface="Calibri"/>
                          <a:cs typeface="Arial" panose="020B0604020202020204" pitchFamily="34" charset="0"/>
                        </a:rPr>
                        <a:t>0</a:t>
                      </a:r>
                      <a:r>
                        <a:rPr kumimoji="0" lang="en-US" sz="1200" kern="1200" dirty="0" smtClean="0">
                          <a:solidFill>
                            <a:schemeClr val="tx1"/>
                          </a:solidFill>
                          <a:effectLst/>
                          <a:latin typeface="Arial" panose="020B0604020202020204" pitchFamily="34" charset="0"/>
                          <a:ea typeface="Calibri"/>
                          <a:cs typeface="Arial" panose="020B0604020202020204" pitchFamily="34" charset="0"/>
                        </a:rPr>
                        <a:t>.</a:t>
                      </a:r>
                      <a:r>
                        <a:rPr kumimoji="0" lang="ru-RU" sz="1200" kern="1200" dirty="0" smtClean="0">
                          <a:solidFill>
                            <a:schemeClr val="tx1"/>
                          </a:solidFill>
                          <a:effectLst/>
                          <a:latin typeface="Arial" panose="020B0604020202020204" pitchFamily="34" charset="0"/>
                          <a:ea typeface="Calibri"/>
                          <a:cs typeface="Arial" panose="020B0604020202020204" pitchFamily="34" charset="0"/>
                        </a:rPr>
                        <a:t>01</a:t>
                      </a:r>
                      <a:endParaRPr kumimoji="0" lang="ru-RU" sz="1200" kern="12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60491">
                <a:tc>
                  <a:txBody>
                    <a:bodyPr/>
                    <a:lstStyle/>
                    <a:p>
                      <a:pPr marL="0" algn="ctr" rtl="0" eaLnBrk="1" latinLnBrk="0" hangingPunct="1">
                        <a:spcAft>
                          <a:spcPts val="0"/>
                        </a:spcAft>
                      </a:pPr>
                      <a:r>
                        <a:rPr kumimoji="0" lang="en-US" sz="1200" b="1" kern="1200" dirty="0" smtClean="0">
                          <a:solidFill>
                            <a:schemeClr val="tx1"/>
                          </a:solidFill>
                          <a:effectLst/>
                          <a:latin typeface="Arial" panose="020B0604020202020204" pitchFamily="34" charset="0"/>
                          <a:ea typeface="Calibri"/>
                          <a:cs typeface="Arial" panose="020B0604020202020204" pitchFamily="34" charset="0"/>
                        </a:rPr>
                        <a:t>Nonworking surface finish</a:t>
                      </a:r>
                      <a:endParaRPr kumimoji="0" lang="ru-RU" sz="1200" b="1" kern="12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rtl="0" eaLnBrk="1" latinLnBrk="0" hangingPunct="1">
                        <a:spcAft>
                          <a:spcPts val="0"/>
                        </a:spcAft>
                      </a:pPr>
                      <a:r>
                        <a:rPr kumimoji="0" lang="en-US" sz="1200" kern="1200" dirty="0" smtClean="0">
                          <a:solidFill>
                            <a:schemeClr val="tx1"/>
                          </a:solidFill>
                          <a:effectLst/>
                          <a:latin typeface="Arial" panose="020B0604020202020204" pitchFamily="34" charset="0"/>
                          <a:ea typeface="Calibri"/>
                          <a:cs typeface="Arial" panose="020B0604020202020204" pitchFamily="34" charset="0"/>
                        </a:rPr>
                        <a:t>generated</a:t>
                      </a:r>
                      <a:endParaRPr kumimoji="0" lang="ru-RU" sz="1200" kern="12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4" name="Номер слайда 3"/>
          <p:cNvSpPr>
            <a:spLocks noGrp="1"/>
          </p:cNvSpPr>
          <p:nvPr>
            <p:ph type="sldNum" sz="quarter" idx="12"/>
          </p:nvPr>
        </p:nvSpPr>
        <p:spPr/>
        <p:txBody>
          <a:bodyPr vert="horz" anchor="b"/>
          <a:lstStyle/>
          <a:p>
            <a:fld id="{B19B0651-EE4F-4900-A07F-96A6BFA9D0F0}" type="slidenum">
              <a:rPr lang="ru-RU" b="1"/>
              <a:pPr/>
              <a:t>10</a:t>
            </a:fld>
            <a:endParaRPr lang="ru-RU" b="1" dirty="0"/>
          </a:p>
        </p:txBody>
      </p:sp>
      <p:sp>
        <p:nvSpPr>
          <p:cNvPr id="7" name="Стрелка вправо 6">
            <a:hlinkClick r:id="rId2" action="ppaction://hlinksldjump"/>
          </p:cNvPr>
          <p:cNvSpPr/>
          <p:nvPr/>
        </p:nvSpPr>
        <p:spPr>
          <a:xfrm>
            <a:off x="611559" y="6353472"/>
            <a:ext cx="396044" cy="270842"/>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ru-RU"/>
          </a:p>
        </p:txBody>
      </p:sp>
      <p:sp>
        <p:nvSpPr>
          <p:cNvPr id="8" name="Стрелка вправо 7">
            <a:hlinkClick r:id="rId3" action="ppaction://hlinksldjump"/>
          </p:cNvPr>
          <p:cNvSpPr/>
          <p:nvPr/>
        </p:nvSpPr>
        <p:spPr>
          <a:xfrm flipH="1">
            <a:off x="147201" y="6353472"/>
            <a:ext cx="392349" cy="270842"/>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ru-RU"/>
          </a:p>
        </p:txBody>
      </p:sp>
      <p:sp>
        <p:nvSpPr>
          <p:cNvPr id="9" name="Скругленный прямоугольник 8">
            <a:hlinkClick r:id="rId4" action="ppaction://hlinksldjump"/>
          </p:cNvPr>
          <p:cNvSpPr/>
          <p:nvPr/>
        </p:nvSpPr>
        <p:spPr>
          <a:xfrm>
            <a:off x="486456" y="6110486"/>
            <a:ext cx="216024" cy="270842"/>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ru-RU"/>
          </a:p>
        </p:txBody>
      </p:sp>
      <p:pic>
        <p:nvPicPr>
          <p:cNvPr id="10" name="Рисунок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12655" y="6353472"/>
            <a:ext cx="2250154" cy="340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734150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2"/>
          <p:cNvSpPr txBox="1">
            <a:spLocks/>
          </p:cNvSpPr>
          <p:nvPr/>
        </p:nvSpPr>
        <p:spPr>
          <a:xfrm>
            <a:off x="179512" y="188641"/>
            <a:ext cx="8784976" cy="720080"/>
          </a:xfrm>
          <a:prstGeom prst="rect">
            <a:avLst/>
          </a:prstGeom>
        </p:spPr>
        <p:txBody>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4000" b="0" cap="all" dirty="0">
                <a:effectLst/>
              </a:rPr>
              <a:t>QUALITY ASSURANCE</a:t>
            </a:r>
          </a:p>
          <a:p>
            <a:endParaRPr lang="en-US" sz="4000" b="0" cap="all" dirty="0">
              <a:effectLst/>
            </a:endParaRPr>
          </a:p>
        </p:txBody>
      </p:sp>
      <p:sp>
        <p:nvSpPr>
          <p:cNvPr id="3" name="Прямоугольник 2"/>
          <p:cNvSpPr/>
          <p:nvPr/>
        </p:nvSpPr>
        <p:spPr>
          <a:xfrm>
            <a:off x="179512" y="1174304"/>
            <a:ext cx="4968552" cy="646331"/>
          </a:xfrm>
          <a:prstGeom prst="rect">
            <a:avLst/>
          </a:prstGeom>
        </p:spPr>
        <p:txBody>
          <a:bodyPr wrap="square">
            <a:spAutoFit/>
          </a:bodyPr>
          <a:lstStyle/>
          <a:p>
            <a:r>
              <a:rPr lang="en-US" dirty="0"/>
              <a:t>The Production Control Laboratory is thus the guarantor of our product quality.</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4088" y="1245777"/>
            <a:ext cx="3384376" cy="2254840"/>
          </a:xfrm>
          <a:prstGeom prst="rect">
            <a:avLst/>
          </a:prstGeom>
        </p:spPr>
      </p:pic>
      <p:sp>
        <p:nvSpPr>
          <p:cNvPr id="5" name="Прямоугольник 4"/>
          <p:cNvSpPr/>
          <p:nvPr/>
        </p:nvSpPr>
        <p:spPr>
          <a:xfrm>
            <a:off x="179512" y="2060848"/>
            <a:ext cx="5078676" cy="923330"/>
          </a:xfrm>
          <a:prstGeom prst="rect">
            <a:avLst/>
          </a:prstGeom>
        </p:spPr>
        <p:txBody>
          <a:bodyPr wrap="square">
            <a:spAutoFit/>
          </a:bodyPr>
          <a:lstStyle/>
          <a:p>
            <a:r>
              <a:rPr lang="en-US" dirty="0"/>
              <a:t>Our company’s vision emphasizes the importance of instilling quality in everything that we do.</a:t>
            </a:r>
            <a:endParaRPr lang="ru-RU" dirty="0"/>
          </a:p>
        </p:txBody>
      </p:sp>
      <p:sp>
        <p:nvSpPr>
          <p:cNvPr id="6" name="Прямоугольник 5"/>
          <p:cNvSpPr/>
          <p:nvPr/>
        </p:nvSpPr>
        <p:spPr>
          <a:xfrm>
            <a:off x="3060010" y="3851612"/>
            <a:ext cx="5832648" cy="1754326"/>
          </a:xfrm>
          <a:prstGeom prst="rect">
            <a:avLst/>
          </a:prstGeom>
        </p:spPr>
        <p:txBody>
          <a:bodyPr wrap="square">
            <a:spAutoFit/>
          </a:bodyPr>
          <a:lstStyle/>
          <a:p>
            <a:pPr algn="just"/>
            <a:r>
              <a:rPr lang="en-US" dirty="0"/>
              <a:t>Our quality control is carried out according to international standards and original methods developed by our laboratory professionals, which enable us to maximally automate data processing and provide us with operational control of production and quality management processes.</a:t>
            </a:r>
            <a:endParaRPr lang="ru-RU" dirty="0"/>
          </a:p>
        </p:txBody>
      </p:sp>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1009" y="3851612"/>
            <a:ext cx="2676815" cy="1783428"/>
          </a:xfrm>
          <a:prstGeom prst="rect">
            <a:avLst/>
          </a:prstGeom>
        </p:spPr>
      </p:pic>
      <p:sp>
        <p:nvSpPr>
          <p:cNvPr id="8" name="Номер слайда 7"/>
          <p:cNvSpPr>
            <a:spLocks noGrp="1"/>
          </p:cNvSpPr>
          <p:nvPr>
            <p:ph type="sldNum" sz="quarter" idx="12"/>
          </p:nvPr>
        </p:nvSpPr>
        <p:spPr/>
        <p:txBody>
          <a:bodyPr vert="horz" anchor="b"/>
          <a:lstStyle/>
          <a:p>
            <a:fld id="{B19B0651-EE4F-4900-A07F-96A6BFA9D0F0}" type="slidenum">
              <a:rPr lang="ru-RU" b="1"/>
              <a:pPr/>
              <a:t>11</a:t>
            </a:fld>
            <a:endParaRPr lang="ru-RU" b="1" dirty="0"/>
          </a:p>
        </p:txBody>
      </p:sp>
      <p:sp>
        <p:nvSpPr>
          <p:cNvPr id="11" name="Стрелка вправо 10">
            <a:hlinkClick r:id="rId4" action="ppaction://hlinksldjump"/>
          </p:cNvPr>
          <p:cNvSpPr/>
          <p:nvPr/>
        </p:nvSpPr>
        <p:spPr>
          <a:xfrm>
            <a:off x="611559" y="6353472"/>
            <a:ext cx="396044" cy="270842"/>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ru-RU"/>
          </a:p>
        </p:txBody>
      </p:sp>
      <p:sp>
        <p:nvSpPr>
          <p:cNvPr id="12" name="Стрелка вправо 11">
            <a:hlinkClick r:id="rId4" action="ppaction://hlinksldjump"/>
          </p:cNvPr>
          <p:cNvSpPr/>
          <p:nvPr/>
        </p:nvSpPr>
        <p:spPr>
          <a:xfrm flipH="1">
            <a:off x="147201" y="6353472"/>
            <a:ext cx="392349" cy="270842"/>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ru-RU"/>
          </a:p>
        </p:txBody>
      </p:sp>
      <p:sp>
        <p:nvSpPr>
          <p:cNvPr id="13" name="Скругленный прямоугольник 12">
            <a:hlinkClick r:id="rId5" action="ppaction://hlinksldjump"/>
          </p:cNvPr>
          <p:cNvSpPr/>
          <p:nvPr/>
        </p:nvSpPr>
        <p:spPr>
          <a:xfrm>
            <a:off x="486456" y="6114554"/>
            <a:ext cx="216024" cy="270842"/>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ru-RU"/>
          </a:p>
        </p:txBody>
      </p:sp>
      <p:pic>
        <p:nvPicPr>
          <p:cNvPr id="14" name="Рисунок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12655" y="6353472"/>
            <a:ext cx="2250154" cy="340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1329879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2"/>
          <p:cNvSpPr txBox="1">
            <a:spLocks/>
          </p:cNvSpPr>
          <p:nvPr/>
        </p:nvSpPr>
        <p:spPr>
          <a:xfrm>
            <a:off x="326417" y="234969"/>
            <a:ext cx="5904656" cy="825229"/>
          </a:xfrm>
          <a:prstGeom prst="rect">
            <a:avLst/>
          </a:prstGeom>
        </p:spPr>
        <p:txBody>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4000" b="0" cap="all" dirty="0" smtClean="0">
                <a:effectLst/>
              </a:rPr>
              <a:t>Application fields</a:t>
            </a:r>
            <a:endParaRPr lang="en-US" sz="4000" b="0" cap="all" dirty="0">
              <a:effectLst/>
            </a:endParaRPr>
          </a:p>
          <a:p>
            <a:endParaRPr lang="en-US" sz="4000" b="0" cap="all" dirty="0">
              <a:effectLst/>
            </a:endParaRPr>
          </a:p>
        </p:txBody>
      </p:sp>
      <p:sp>
        <p:nvSpPr>
          <p:cNvPr id="3" name="Прямоугольник 2"/>
          <p:cNvSpPr/>
          <p:nvPr/>
        </p:nvSpPr>
        <p:spPr>
          <a:xfrm>
            <a:off x="323528" y="1268760"/>
            <a:ext cx="2952328" cy="369332"/>
          </a:xfrm>
          <a:prstGeom prst="rect">
            <a:avLst/>
          </a:prstGeom>
        </p:spPr>
        <p:txBody>
          <a:bodyPr wrap="square">
            <a:spAutoFit/>
          </a:bodyPr>
          <a:lstStyle/>
          <a:p>
            <a:r>
              <a:rPr lang="en-US" dirty="0" smtClean="0"/>
              <a:t>- Radio-electronics;</a:t>
            </a:r>
            <a:endParaRPr lang="ru-RU" dirty="0"/>
          </a:p>
        </p:txBody>
      </p:sp>
      <p:sp>
        <p:nvSpPr>
          <p:cNvPr id="5" name="Прямоугольник 4"/>
          <p:cNvSpPr/>
          <p:nvPr/>
        </p:nvSpPr>
        <p:spPr>
          <a:xfrm>
            <a:off x="323528" y="1700808"/>
            <a:ext cx="2448272" cy="369332"/>
          </a:xfrm>
          <a:prstGeom prst="rect">
            <a:avLst/>
          </a:prstGeom>
        </p:spPr>
        <p:txBody>
          <a:bodyPr wrap="square">
            <a:spAutoFit/>
          </a:bodyPr>
          <a:lstStyle/>
          <a:p>
            <a:r>
              <a:rPr lang="en-US" dirty="0" smtClean="0"/>
              <a:t>- Infrared optics;</a:t>
            </a:r>
            <a:endParaRPr lang="ru-RU" dirty="0"/>
          </a:p>
        </p:txBody>
      </p:sp>
      <p:sp>
        <p:nvSpPr>
          <p:cNvPr id="7" name="Прямоугольник 6"/>
          <p:cNvSpPr/>
          <p:nvPr/>
        </p:nvSpPr>
        <p:spPr>
          <a:xfrm>
            <a:off x="323528" y="2112929"/>
            <a:ext cx="4896544" cy="369332"/>
          </a:xfrm>
          <a:prstGeom prst="rect">
            <a:avLst/>
          </a:prstGeom>
        </p:spPr>
        <p:txBody>
          <a:bodyPr wrap="square">
            <a:spAutoFit/>
          </a:bodyPr>
          <a:lstStyle/>
          <a:p>
            <a:r>
              <a:rPr lang="en-US" dirty="0" smtClean="0"/>
              <a:t>- Fiber-optic communication lines;</a:t>
            </a:r>
            <a:endParaRPr lang="ru-RU" dirty="0"/>
          </a:p>
        </p:txBody>
      </p:sp>
      <p:sp>
        <p:nvSpPr>
          <p:cNvPr id="8" name="Прямоугольник 7"/>
          <p:cNvSpPr/>
          <p:nvPr/>
        </p:nvSpPr>
        <p:spPr>
          <a:xfrm>
            <a:off x="323528" y="2555612"/>
            <a:ext cx="6257428" cy="369332"/>
          </a:xfrm>
          <a:prstGeom prst="rect">
            <a:avLst/>
          </a:prstGeom>
        </p:spPr>
        <p:txBody>
          <a:bodyPr wrap="square">
            <a:spAutoFit/>
          </a:bodyPr>
          <a:lstStyle/>
          <a:p>
            <a:r>
              <a:rPr lang="en-US" dirty="0" smtClean="0"/>
              <a:t>- Germanium based catalysts production;</a:t>
            </a:r>
            <a:endParaRPr lang="ru-RU" dirty="0"/>
          </a:p>
        </p:txBody>
      </p:sp>
      <p:sp>
        <p:nvSpPr>
          <p:cNvPr id="9" name="Прямоугольник 8"/>
          <p:cNvSpPr/>
          <p:nvPr/>
        </p:nvSpPr>
        <p:spPr>
          <a:xfrm>
            <a:off x="326417" y="3068960"/>
            <a:ext cx="4605623" cy="369332"/>
          </a:xfrm>
          <a:prstGeom prst="rect">
            <a:avLst/>
          </a:prstGeom>
        </p:spPr>
        <p:txBody>
          <a:bodyPr wrap="square">
            <a:spAutoFit/>
          </a:bodyPr>
          <a:lstStyle/>
          <a:p>
            <a:r>
              <a:rPr lang="en-US" dirty="0" smtClean="0"/>
              <a:t>- Devices for medical</a:t>
            </a:r>
            <a:r>
              <a:rPr lang="ru-RU" dirty="0" smtClean="0"/>
              <a:t> </a:t>
            </a:r>
            <a:r>
              <a:rPr lang="en-US" dirty="0" smtClean="0"/>
              <a:t>purposes;</a:t>
            </a:r>
            <a:endParaRPr lang="ru-RU" dirty="0"/>
          </a:p>
        </p:txBody>
      </p:sp>
      <p:sp>
        <p:nvSpPr>
          <p:cNvPr id="10" name="Прямоугольник 9"/>
          <p:cNvSpPr/>
          <p:nvPr/>
        </p:nvSpPr>
        <p:spPr>
          <a:xfrm>
            <a:off x="329589" y="3479242"/>
            <a:ext cx="2662043" cy="369332"/>
          </a:xfrm>
          <a:prstGeom prst="rect">
            <a:avLst/>
          </a:prstGeom>
        </p:spPr>
        <p:txBody>
          <a:bodyPr wrap="square">
            <a:spAutoFit/>
          </a:bodyPr>
          <a:lstStyle/>
          <a:p>
            <a:r>
              <a:rPr lang="en-US" dirty="0" smtClean="0"/>
              <a:t>- Alloys production;</a:t>
            </a:r>
            <a:endParaRPr lang="ru-RU" dirty="0"/>
          </a:p>
        </p:txBody>
      </p:sp>
      <p:sp>
        <p:nvSpPr>
          <p:cNvPr id="11" name="Прямоугольник 10"/>
          <p:cNvSpPr/>
          <p:nvPr/>
        </p:nvSpPr>
        <p:spPr>
          <a:xfrm>
            <a:off x="323528" y="3955562"/>
            <a:ext cx="4176464" cy="369332"/>
          </a:xfrm>
          <a:prstGeom prst="rect">
            <a:avLst/>
          </a:prstGeom>
        </p:spPr>
        <p:txBody>
          <a:bodyPr wrap="square">
            <a:spAutoFit/>
          </a:bodyPr>
          <a:lstStyle/>
          <a:p>
            <a:r>
              <a:rPr lang="en-US" dirty="0" smtClean="0"/>
              <a:t>- Elements for space solar cell</a:t>
            </a:r>
            <a:r>
              <a:rPr lang="en-US" dirty="0"/>
              <a:t>s</a:t>
            </a:r>
            <a:r>
              <a:rPr lang="en-US" dirty="0" smtClean="0"/>
              <a:t>.</a:t>
            </a:r>
            <a:endParaRPr lang="ru-RU" dirty="0"/>
          </a:p>
        </p:txBody>
      </p:sp>
      <p:sp>
        <p:nvSpPr>
          <p:cNvPr id="4" name="Номер слайда 3"/>
          <p:cNvSpPr>
            <a:spLocks noGrp="1"/>
          </p:cNvSpPr>
          <p:nvPr>
            <p:ph type="sldNum" sz="quarter" idx="12"/>
          </p:nvPr>
        </p:nvSpPr>
        <p:spPr/>
        <p:txBody>
          <a:bodyPr vert="horz" anchor="b"/>
          <a:lstStyle/>
          <a:p>
            <a:fld id="{B19B0651-EE4F-4900-A07F-96A6BFA9D0F0}" type="slidenum">
              <a:rPr lang="ru-RU" b="1"/>
              <a:pPr/>
              <a:t>12</a:t>
            </a:fld>
            <a:endParaRPr lang="ru-RU" b="1" dirty="0"/>
          </a:p>
        </p:txBody>
      </p:sp>
      <p:sp>
        <p:nvSpPr>
          <p:cNvPr id="17" name="Стрелка вправо 16">
            <a:hlinkClick r:id="rId3" action="ppaction://hlinksldjump"/>
          </p:cNvPr>
          <p:cNvSpPr/>
          <p:nvPr/>
        </p:nvSpPr>
        <p:spPr>
          <a:xfrm>
            <a:off x="611559" y="6353472"/>
            <a:ext cx="396044" cy="270842"/>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ru-RU"/>
          </a:p>
        </p:txBody>
      </p:sp>
      <p:sp>
        <p:nvSpPr>
          <p:cNvPr id="18" name="Стрелка вправо 17">
            <a:hlinkClick r:id="rId4" action="ppaction://hlinksldjump"/>
          </p:cNvPr>
          <p:cNvSpPr/>
          <p:nvPr/>
        </p:nvSpPr>
        <p:spPr>
          <a:xfrm flipH="1">
            <a:off x="147201" y="6353472"/>
            <a:ext cx="392349" cy="270842"/>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ru-RU"/>
          </a:p>
        </p:txBody>
      </p:sp>
      <p:sp>
        <p:nvSpPr>
          <p:cNvPr id="19" name="Скругленный прямоугольник 18">
            <a:hlinkClick r:id="rId5" action="ppaction://hlinksldjump"/>
          </p:cNvPr>
          <p:cNvSpPr/>
          <p:nvPr/>
        </p:nvSpPr>
        <p:spPr>
          <a:xfrm>
            <a:off x="486456" y="6114554"/>
            <a:ext cx="216024" cy="270842"/>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ru-RU"/>
          </a:p>
        </p:txBody>
      </p:sp>
      <p:pic>
        <p:nvPicPr>
          <p:cNvPr id="20" name="Рисунок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12655" y="6353472"/>
            <a:ext cx="2250154" cy="340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0552816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92133" y="2492896"/>
            <a:ext cx="8134672" cy="1829761"/>
          </a:xfrm>
        </p:spPr>
        <p:txBody>
          <a:bodyPr>
            <a:normAutofit/>
          </a:bodyPr>
          <a:lstStyle/>
          <a:p>
            <a:pPr algn="ctr"/>
            <a:r>
              <a:rPr lang="en-US" sz="5400" dirty="0" smtClean="0"/>
              <a:t>Thanks for your attention!</a:t>
            </a:r>
            <a:endParaRPr lang="ru-RU" sz="5400" dirty="0"/>
          </a:p>
        </p:txBody>
      </p:sp>
      <p:sp>
        <p:nvSpPr>
          <p:cNvPr id="9" name="Стрелка вправо 8">
            <a:hlinkClick r:id="rId2" action="ppaction://hlinksldjump"/>
          </p:cNvPr>
          <p:cNvSpPr/>
          <p:nvPr/>
        </p:nvSpPr>
        <p:spPr>
          <a:xfrm flipH="1">
            <a:off x="147198" y="6237312"/>
            <a:ext cx="392349" cy="504056"/>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ru-RU"/>
          </a:p>
        </p:txBody>
      </p:sp>
      <p:sp>
        <p:nvSpPr>
          <p:cNvPr id="10" name="Скругленный прямоугольник 9">
            <a:hlinkClick r:id="rId3" action="ppaction://hlinksldjump"/>
          </p:cNvPr>
          <p:cNvSpPr/>
          <p:nvPr/>
        </p:nvSpPr>
        <p:spPr>
          <a:xfrm>
            <a:off x="584121" y="6353472"/>
            <a:ext cx="216024" cy="270842"/>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ru-RU"/>
          </a:p>
        </p:txBody>
      </p:sp>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133" y="773162"/>
            <a:ext cx="7704855" cy="11662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9574148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2"/>
          <p:cNvSpPr txBox="1">
            <a:spLocks/>
          </p:cNvSpPr>
          <p:nvPr/>
        </p:nvSpPr>
        <p:spPr>
          <a:xfrm>
            <a:off x="395536" y="332656"/>
            <a:ext cx="8229600" cy="648072"/>
          </a:xfrm>
          <a:prstGeom prst="rect">
            <a:avLst/>
          </a:prstGeom>
        </p:spPr>
        <p:txBody>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b="0" cap="all" dirty="0" smtClean="0">
                <a:effectLst/>
              </a:rPr>
              <a:t>Content list</a:t>
            </a:r>
            <a:endParaRPr lang="en-US" b="0" cap="all" dirty="0">
              <a:effectLst/>
            </a:endParaRPr>
          </a:p>
        </p:txBody>
      </p:sp>
      <p:sp>
        <p:nvSpPr>
          <p:cNvPr id="3" name="Прямоугольник 2"/>
          <p:cNvSpPr/>
          <p:nvPr/>
        </p:nvSpPr>
        <p:spPr>
          <a:xfrm>
            <a:off x="395536" y="1216283"/>
            <a:ext cx="1601721" cy="369332"/>
          </a:xfrm>
          <a:prstGeom prst="rect">
            <a:avLst/>
          </a:prstGeom>
        </p:spPr>
        <p:txBody>
          <a:bodyPr wrap="none">
            <a:spAutoFit/>
          </a:bodyPr>
          <a:lstStyle/>
          <a:p>
            <a:r>
              <a:rPr lang="en-US" dirty="0">
                <a:solidFill>
                  <a:schemeClr val="bg2">
                    <a:lumMod val="50000"/>
                  </a:schemeClr>
                </a:solidFill>
              </a:rPr>
              <a:t> </a:t>
            </a:r>
            <a:r>
              <a:rPr lang="en-US" dirty="0" smtClean="0">
                <a:solidFill>
                  <a:schemeClr val="bg2">
                    <a:lumMod val="50000"/>
                  </a:schemeClr>
                </a:solidFill>
                <a:hlinkClick r:id="rId2" action="ppaction://hlinksldjump"/>
              </a:rPr>
              <a:t>- ABOUT US</a:t>
            </a:r>
            <a:endParaRPr lang="ru-RU" dirty="0">
              <a:solidFill>
                <a:schemeClr val="bg2">
                  <a:lumMod val="50000"/>
                </a:schemeClr>
              </a:solidFill>
            </a:endParaRPr>
          </a:p>
        </p:txBody>
      </p:sp>
      <p:sp>
        <p:nvSpPr>
          <p:cNvPr id="4" name="Прямоугольник 3"/>
          <p:cNvSpPr/>
          <p:nvPr/>
        </p:nvSpPr>
        <p:spPr>
          <a:xfrm>
            <a:off x="491720" y="1628800"/>
            <a:ext cx="3719288" cy="369332"/>
          </a:xfrm>
          <a:prstGeom prst="rect">
            <a:avLst/>
          </a:prstGeom>
        </p:spPr>
        <p:txBody>
          <a:bodyPr wrap="none">
            <a:spAutoFit/>
          </a:bodyPr>
          <a:lstStyle/>
          <a:p>
            <a:r>
              <a:rPr lang="en-US" cap="all" dirty="0" smtClean="0">
                <a:hlinkClick r:id="rId3" action="ppaction://hlinksldjump"/>
              </a:rPr>
              <a:t>- GERMANIUM </a:t>
            </a:r>
            <a:r>
              <a:rPr lang="en-US" cap="all" dirty="0">
                <a:hlinkClick r:id="rId3" action="ppaction://hlinksldjump"/>
              </a:rPr>
              <a:t>TETRACHLORIDE</a:t>
            </a:r>
            <a:endParaRPr lang="en-US" cap="all" dirty="0"/>
          </a:p>
        </p:txBody>
      </p:sp>
      <p:sp>
        <p:nvSpPr>
          <p:cNvPr id="5" name="Прямоугольник 4"/>
          <p:cNvSpPr/>
          <p:nvPr/>
        </p:nvSpPr>
        <p:spPr>
          <a:xfrm>
            <a:off x="491720" y="2060848"/>
            <a:ext cx="2781531" cy="369332"/>
          </a:xfrm>
          <a:prstGeom prst="rect">
            <a:avLst/>
          </a:prstGeom>
        </p:spPr>
        <p:txBody>
          <a:bodyPr wrap="none">
            <a:spAutoFit/>
          </a:bodyPr>
          <a:lstStyle/>
          <a:p>
            <a:r>
              <a:rPr lang="en-US" cap="all" dirty="0" smtClean="0">
                <a:hlinkClick r:id="rId4" action="ppaction://hlinksldjump"/>
              </a:rPr>
              <a:t>- GERMANIUM </a:t>
            </a:r>
            <a:r>
              <a:rPr lang="en-US" cap="all" dirty="0">
                <a:hlinkClick r:id="rId4" action="ppaction://hlinksldjump"/>
              </a:rPr>
              <a:t>DIOXIDE</a:t>
            </a:r>
            <a:endParaRPr lang="en-US" cap="all" dirty="0"/>
          </a:p>
        </p:txBody>
      </p:sp>
      <p:sp>
        <p:nvSpPr>
          <p:cNvPr id="6" name="Прямоугольник 5"/>
          <p:cNvSpPr/>
          <p:nvPr/>
        </p:nvSpPr>
        <p:spPr>
          <a:xfrm>
            <a:off x="491720" y="2494662"/>
            <a:ext cx="5526360" cy="369332"/>
          </a:xfrm>
          <a:prstGeom prst="rect">
            <a:avLst/>
          </a:prstGeom>
        </p:spPr>
        <p:txBody>
          <a:bodyPr wrap="square">
            <a:spAutoFit/>
          </a:bodyPr>
          <a:lstStyle/>
          <a:p>
            <a:r>
              <a:rPr lang="en-US" cap="all" dirty="0" smtClean="0">
                <a:hlinkClick r:id="rId5" action="ppaction://hlinksldjump"/>
              </a:rPr>
              <a:t>- GERMANIUM </a:t>
            </a:r>
            <a:r>
              <a:rPr lang="en-US" cap="all" dirty="0">
                <a:hlinkClick r:id="rId5" action="ppaction://hlinksldjump"/>
              </a:rPr>
              <a:t>POLYCRYSTALLINE ZONEREFINED</a:t>
            </a:r>
            <a:endParaRPr lang="en-US" cap="all" dirty="0"/>
          </a:p>
        </p:txBody>
      </p:sp>
      <p:sp>
        <p:nvSpPr>
          <p:cNvPr id="7" name="Прямоугольник 6"/>
          <p:cNvSpPr/>
          <p:nvPr/>
        </p:nvSpPr>
        <p:spPr>
          <a:xfrm>
            <a:off x="477827" y="2923481"/>
            <a:ext cx="2956259" cy="369332"/>
          </a:xfrm>
          <a:prstGeom prst="rect">
            <a:avLst/>
          </a:prstGeom>
        </p:spPr>
        <p:txBody>
          <a:bodyPr wrap="none">
            <a:spAutoFit/>
          </a:bodyPr>
          <a:lstStyle/>
          <a:p>
            <a:r>
              <a:rPr lang="en-US" cap="all" dirty="0" smtClean="0">
                <a:hlinkClick r:id="rId6" action="ppaction://hlinksldjump"/>
              </a:rPr>
              <a:t>- METALLIC </a:t>
            </a:r>
            <a:r>
              <a:rPr lang="en-US" cap="all" dirty="0">
                <a:hlinkClick r:id="rId6" action="ppaction://hlinksldjump"/>
              </a:rPr>
              <a:t>GERMANIUM</a:t>
            </a:r>
            <a:endParaRPr lang="en-US" cap="all" dirty="0"/>
          </a:p>
        </p:txBody>
      </p:sp>
      <p:sp>
        <p:nvSpPr>
          <p:cNvPr id="8" name="Прямоугольник 7"/>
          <p:cNvSpPr/>
          <p:nvPr/>
        </p:nvSpPr>
        <p:spPr>
          <a:xfrm>
            <a:off x="477827" y="3356992"/>
            <a:ext cx="4897495" cy="369332"/>
          </a:xfrm>
          <a:prstGeom prst="rect">
            <a:avLst/>
          </a:prstGeom>
        </p:spPr>
        <p:txBody>
          <a:bodyPr wrap="none">
            <a:spAutoFit/>
          </a:bodyPr>
          <a:lstStyle/>
          <a:p>
            <a:r>
              <a:rPr lang="en-US" u="sng" cap="all" dirty="0">
                <a:solidFill>
                  <a:srgbClr val="ED732F"/>
                </a:solidFill>
              </a:rPr>
              <a:t>- GERMANIUM </a:t>
            </a:r>
            <a:r>
              <a:rPr lang="en-US" u="sng" cap="all" dirty="0">
                <a:solidFill>
                  <a:srgbClr val="ED732F"/>
                </a:solidFill>
              </a:rPr>
              <a:t>FOR </a:t>
            </a:r>
            <a:r>
              <a:rPr lang="en-US" u="sng" cap="all" dirty="0" err="1">
                <a:solidFill>
                  <a:srgbClr val="ED732F"/>
                </a:solidFill>
              </a:rPr>
              <a:t>OPTICal</a:t>
            </a:r>
            <a:r>
              <a:rPr lang="en-US" u="sng" cap="all" dirty="0">
                <a:solidFill>
                  <a:srgbClr val="ED732F"/>
                </a:solidFill>
              </a:rPr>
              <a:t> </a:t>
            </a:r>
            <a:r>
              <a:rPr lang="en-US" u="sng" cap="all" dirty="0">
                <a:solidFill>
                  <a:srgbClr val="ED732F"/>
                </a:solidFill>
              </a:rPr>
              <a:t>application</a:t>
            </a:r>
          </a:p>
        </p:txBody>
      </p:sp>
      <p:sp>
        <p:nvSpPr>
          <p:cNvPr id="10" name="Прямоугольник 9"/>
          <p:cNvSpPr/>
          <p:nvPr/>
        </p:nvSpPr>
        <p:spPr>
          <a:xfrm>
            <a:off x="477827" y="3814042"/>
            <a:ext cx="6984776" cy="369332"/>
          </a:xfrm>
          <a:prstGeom prst="rect">
            <a:avLst/>
          </a:prstGeom>
        </p:spPr>
        <p:txBody>
          <a:bodyPr wrap="square">
            <a:spAutoFit/>
          </a:bodyPr>
          <a:lstStyle/>
          <a:p>
            <a:r>
              <a:rPr lang="en-US" u="sng" cap="all" dirty="0" smtClean="0">
                <a:solidFill>
                  <a:schemeClr val="accent3">
                    <a:lumMod val="60000"/>
                    <a:lumOff val="40000"/>
                  </a:schemeClr>
                </a:solidFill>
                <a:hlinkClick r:id="rId7" action="ppaction://hlinksldjump"/>
              </a:rPr>
              <a:t>- GERMANIUM </a:t>
            </a:r>
            <a:r>
              <a:rPr lang="en-US" u="sng" cap="all" dirty="0" smtClean="0">
                <a:solidFill>
                  <a:srgbClr val="ED732F"/>
                </a:solidFill>
              </a:rPr>
              <a:t>substrates for solar application </a:t>
            </a:r>
            <a:endParaRPr lang="en-US" u="sng" cap="all" dirty="0">
              <a:solidFill>
                <a:srgbClr val="ED732F"/>
              </a:solidFill>
            </a:endParaRPr>
          </a:p>
        </p:txBody>
      </p:sp>
      <p:sp>
        <p:nvSpPr>
          <p:cNvPr id="13" name="Прямоугольник 12"/>
          <p:cNvSpPr/>
          <p:nvPr/>
        </p:nvSpPr>
        <p:spPr>
          <a:xfrm>
            <a:off x="512347" y="4244583"/>
            <a:ext cx="2771913" cy="369332"/>
          </a:xfrm>
          <a:prstGeom prst="rect">
            <a:avLst/>
          </a:prstGeom>
        </p:spPr>
        <p:txBody>
          <a:bodyPr wrap="none">
            <a:spAutoFit/>
          </a:bodyPr>
          <a:lstStyle/>
          <a:p>
            <a:r>
              <a:rPr lang="en-US" cap="all" dirty="0" smtClean="0">
                <a:hlinkClick r:id="rId8" action="ppaction://hlinksldjump"/>
              </a:rPr>
              <a:t>- QUALITY </a:t>
            </a:r>
            <a:r>
              <a:rPr lang="en-US" cap="all" dirty="0">
                <a:hlinkClick r:id="rId8" action="ppaction://hlinksldjump"/>
              </a:rPr>
              <a:t>ASSURANCE</a:t>
            </a:r>
            <a:endParaRPr lang="en-US" cap="all" dirty="0"/>
          </a:p>
        </p:txBody>
      </p:sp>
      <p:sp>
        <p:nvSpPr>
          <p:cNvPr id="11" name="Номер слайда 10"/>
          <p:cNvSpPr>
            <a:spLocks noGrp="1"/>
          </p:cNvSpPr>
          <p:nvPr>
            <p:ph type="sldNum" sz="quarter" idx="12"/>
          </p:nvPr>
        </p:nvSpPr>
        <p:spPr/>
        <p:txBody>
          <a:bodyPr/>
          <a:lstStyle/>
          <a:p>
            <a:fld id="{B19B0651-EE4F-4900-A07F-96A6BFA9D0F0}" type="slidenum">
              <a:rPr lang="ru-RU" b="1" smtClean="0"/>
              <a:t>2</a:t>
            </a:fld>
            <a:endParaRPr lang="ru-RU" b="1" dirty="0"/>
          </a:p>
        </p:txBody>
      </p:sp>
      <p:sp>
        <p:nvSpPr>
          <p:cNvPr id="14" name="Прямоугольник 13">
            <a:hlinkClick r:id="rId9" action="ppaction://hlinksldjump"/>
          </p:cNvPr>
          <p:cNvSpPr/>
          <p:nvPr/>
        </p:nvSpPr>
        <p:spPr>
          <a:xfrm>
            <a:off x="512347" y="4642648"/>
            <a:ext cx="2685351" cy="369332"/>
          </a:xfrm>
          <a:prstGeom prst="rect">
            <a:avLst/>
          </a:prstGeom>
        </p:spPr>
        <p:txBody>
          <a:bodyPr wrap="none">
            <a:spAutoFit/>
          </a:bodyPr>
          <a:lstStyle/>
          <a:p>
            <a:r>
              <a:rPr lang="en-US" cap="all" dirty="0" smtClean="0">
                <a:solidFill>
                  <a:schemeClr val="bg2">
                    <a:lumMod val="50000"/>
                  </a:schemeClr>
                </a:solidFill>
                <a:hlinkClick r:id="rId9" action="ppaction://hlinksldjump"/>
              </a:rPr>
              <a:t>- Application </a:t>
            </a:r>
            <a:r>
              <a:rPr lang="en-US" cap="all" dirty="0">
                <a:solidFill>
                  <a:schemeClr val="bg2">
                    <a:lumMod val="50000"/>
                  </a:schemeClr>
                </a:solidFill>
                <a:hlinkClick r:id="rId9" action="ppaction://hlinksldjump"/>
              </a:rPr>
              <a:t>fields</a:t>
            </a:r>
            <a:endParaRPr lang="en-US" cap="all" dirty="0">
              <a:solidFill>
                <a:schemeClr val="bg2">
                  <a:lumMod val="50000"/>
                </a:schemeClr>
              </a:solidFill>
            </a:endParaRPr>
          </a:p>
        </p:txBody>
      </p:sp>
      <p:sp>
        <p:nvSpPr>
          <p:cNvPr id="17" name="Стрелка вправо 16">
            <a:hlinkClick r:id="rId2" action="ppaction://hlinksldjump"/>
          </p:cNvPr>
          <p:cNvSpPr/>
          <p:nvPr/>
        </p:nvSpPr>
        <p:spPr>
          <a:xfrm>
            <a:off x="611559" y="6353472"/>
            <a:ext cx="396044" cy="270842"/>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ru-RU"/>
          </a:p>
        </p:txBody>
      </p:sp>
      <p:sp>
        <p:nvSpPr>
          <p:cNvPr id="18" name="Стрелка вправо 17">
            <a:hlinkClick r:id="rId10" action="ppaction://hlinksldjump"/>
          </p:cNvPr>
          <p:cNvSpPr/>
          <p:nvPr/>
        </p:nvSpPr>
        <p:spPr>
          <a:xfrm flipH="1">
            <a:off x="147201" y="6353472"/>
            <a:ext cx="392349" cy="270842"/>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ru-RU"/>
          </a:p>
        </p:txBody>
      </p:sp>
      <p:pic>
        <p:nvPicPr>
          <p:cNvPr id="16" name="Рисунок 1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412655" y="6353472"/>
            <a:ext cx="2250154" cy="340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9069266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323528" y="83491"/>
            <a:ext cx="8229600" cy="1143000"/>
          </a:xfrm>
        </p:spPr>
        <p:txBody>
          <a:bodyPr/>
          <a:lstStyle/>
          <a:p>
            <a:r>
              <a:rPr lang="en-US" dirty="0" smtClean="0"/>
              <a:t>ABOUT US</a:t>
            </a:r>
            <a:endParaRPr lang="ru-RU" dirty="0"/>
          </a:p>
        </p:txBody>
      </p:sp>
      <p:sp>
        <p:nvSpPr>
          <p:cNvPr id="4" name="Прямоугольник 3"/>
          <p:cNvSpPr/>
          <p:nvPr/>
        </p:nvSpPr>
        <p:spPr>
          <a:xfrm>
            <a:off x="323528" y="1196752"/>
            <a:ext cx="7992888" cy="3785652"/>
          </a:xfrm>
          <a:prstGeom prst="rect">
            <a:avLst/>
          </a:prstGeom>
        </p:spPr>
        <p:txBody>
          <a:bodyPr wrap="square">
            <a:spAutoFit/>
          </a:bodyPr>
          <a:lstStyle/>
          <a:p>
            <a:r>
              <a:rPr lang="en-US" sz="1600" dirty="0"/>
              <a:t>JSC Germanium is the modern and high tech </a:t>
            </a:r>
            <a:r>
              <a:rPr lang="en-US" sz="1600" dirty="0" smtClean="0"/>
              <a:t>company </a:t>
            </a:r>
            <a:r>
              <a:rPr lang="en-US" sz="1600" dirty="0"/>
              <a:t> which makes full </a:t>
            </a:r>
            <a:r>
              <a:rPr lang="en-US" sz="1600" dirty="0" smtClean="0"/>
              <a:t>production </a:t>
            </a:r>
            <a:r>
              <a:rPr lang="en-US" sz="1600" dirty="0"/>
              <a:t>cycle</a:t>
            </a:r>
            <a:r>
              <a:rPr lang="en-US" sz="1600" dirty="0" smtClean="0"/>
              <a:t> </a:t>
            </a:r>
            <a:r>
              <a:rPr lang="en-US" sz="1600" dirty="0"/>
              <a:t>of Germanium and its </a:t>
            </a:r>
            <a:r>
              <a:rPr lang="en-US" sz="1600" dirty="0" smtClean="0"/>
              <a:t>compounds: </a:t>
            </a:r>
            <a:r>
              <a:rPr lang="en-US" sz="1600" dirty="0"/>
              <a:t>beginning from raw material and eternal volume and ending by finished production</a:t>
            </a:r>
            <a:r>
              <a:rPr lang="en-US" sz="1600" dirty="0" smtClean="0"/>
              <a:t>.</a:t>
            </a:r>
          </a:p>
          <a:p>
            <a:endParaRPr lang="en-US" sz="1600" dirty="0" smtClean="0"/>
          </a:p>
          <a:p>
            <a:r>
              <a:rPr lang="en-US" sz="1600" dirty="0" smtClean="0"/>
              <a:t>The annual production capacity of the Company is</a:t>
            </a:r>
            <a:r>
              <a:rPr lang="en-US" sz="1600" dirty="0"/>
              <a:t> </a:t>
            </a:r>
            <a:r>
              <a:rPr lang="en-US" sz="1600" b="1" dirty="0">
                <a:solidFill>
                  <a:srgbClr val="FF0000"/>
                </a:solidFill>
              </a:rPr>
              <a:t>2</a:t>
            </a:r>
            <a:r>
              <a:rPr lang="en-US" sz="1600" b="1" dirty="0" smtClean="0">
                <a:solidFill>
                  <a:srgbClr val="FF0000"/>
                </a:solidFill>
              </a:rPr>
              <a:t>0 </a:t>
            </a:r>
            <a:r>
              <a:rPr lang="en-US" sz="1600" b="1" dirty="0">
                <a:solidFill>
                  <a:srgbClr val="FF0000"/>
                </a:solidFill>
              </a:rPr>
              <a:t>tons </a:t>
            </a:r>
            <a:r>
              <a:rPr lang="en-US" sz="1600" b="1" dirty="0" smtClean="0">
                <a:solidFill>
                  <a:srgbClr val="FF0000"/>
                </a:solidFill>
              </a:rPr>
              <a:t>germanium</a:t>
            </a:r>
            <a:r>
              <a:rPr lang="en-US" sz="1600" dirty="0" smtClean="0"/>
              <a:t>. </a:t>
            </a:r>
          </a:p>
          <a:p>
            <a:r>
              <a:rPr lang="en-US" sz="1600" dirty="0" smtClean="0"/>
              <a:t>JSC </a:t>
            </a:r>
            <a:r>
              <a:rPr lang="en-US" sz="1600" dirty="0"/>
              <a:t>exports more than </a:t>
            </a:r>
            <a:r>
              <a:rPr lang="en-US" sz="1600" dirty="0" smtClean="0"/>
              <a:t>70</a:t>
            </a:r>
            <a:r>
              <a:rPr lang="en-US" sz="1600" dirty="0"/>
              <a:t>% of following output products</a:t>
            </a:r>
            <a:r>
              <a:rPr lang="en-US" sz="1600" dirty="0" smtClean="0"/>
              <a:t>:</a:t>
            </a:r>
          </a:p>
          <a:p>
            <a:endParaRPr lang="en-US" sz="1600" dirty="0"/>
          </a:p>
          <a:p>
            <a:r>
              <a:rPr lang="en-US" sz="1600" dirty="0"/>
              <a:t>— Germanium tetrachloride;</a:t>
            </a:r>
          </a:p>
          <a:p>
            <a:r>
              <a:rPr lang="en-US" sz="1600" dirty="0"/>
              <a:t>— Germanium dioxide of different </a:t>
            </a:r>
            <a:r>
              <a:rPr lang="en-US" sz="1600" dirty="0" smtClean="0"/>
              <a:t>grades</a:t>
            </a:r>
            <a:r>
              <a:rPr lang="en-US" sz="1600" dirty="0" smtClean="0"/>
              <a:t>;</a:t>
            </a:r>
            <a:endParaRPr lang="en-US" sz="1600" dirty="0"/>
          </a:p>
          <a:p>
            <a:r>
              <a:rPr lang="en-US" sz="1600" dirty="0"/>
              <a:t>— Germanium polycrystalline zonerefined;</a:t>
            </a:r>
          </a:p>
          <a:p>
            <a:r>
              <a:rPr lang="en-US" sz="1600" dirty="0"/>
              <a:t>— Metallic germanium in </a:t>
            </a:r>
            <a:r>
              <a:rPr lang="en-US" sz="1600" dirty="0" smtClean="0"/>
              <a:t>form </a:t>
            </a:r>
            <a:r>
              <a:rPr lang="en-US" sz="1600" dirty="0"/>
              <a:t>of granules and powder;</a:t>
            </a:r>
          </a:p>
          <a:p>
            <a:r>
              <a:rPr lang="en-US" sz="1600" dirty="0"/>
              <a:t>— Germanium blanks of different shapes for optical </a:t>
            </a:r>
            <a:r>
              <a:rPr lang="en-US" sz="1600" dirty="0" smtClean="0"/>
              <a:t>application;</a:t>
            </a:r>
            <a:endParaRPr lang="en-US" sz="1600" dirty="0"/>
          </a:p>
          <a:p>
            <a:r>
              <a:rPr lang="en-US" sz="1600" dirty="0"/>
              <a:t>— </a:t>
            </a:r>
            <a:r>
              <a:rPr lang="en-US" sz="1600" dirty="0" smtClean="0"/>
              <a:t>Polished germanium parts for optical application;</a:t>
            </a:r>
          </a:p>
          <a:p>
            <a:r>
              <a:rPr lang="en-US" sz="1600" dirty="0"/>
              <a:t>— </a:t>
            </a:r>
            <a:r>
              <a:rPr lang="en-US" sz="1600" dirty="0" smtClean="0"/>
              <a:t>Monocrystalline germanium substrates for solar application (since 2020).</a:t>
            </a:r>
            <a:endParaRPr lang="en-US" sz="1600" dirty="0"/>
          </a:p>
          <a:p>
            <a:endParaRPr lang="ru-RU" sz="1600" dirty="0"/>
          </a:p>
        </p:txBody>
      </p:sp>
      <p:sp>
        <p:nvSpPr>
          <p:cNvPr id="2" name="Номер слайда 1"/>
          <p:cNvSpPr>
            <a:spLocks noGrp="1"/>
          </p:cNvSpPr>
          <p:nvPr>
            <p:ph type="sldNum" sz="quarter" idx="12"/>
          </p:nvPr>
        </p:nvSpPr>
        <p:spPr/>
        <p:txBody>
          <a:bodyPr/>
          <a:lstStyle/>
          <a:p>
            <a:fld id="{B19B0651-EE4F-4900-A07F-96A6BFA9D0F0}" type="slidenum">
              <a:rPr lang="ru-RU" b="1" smtClean="0"/>
              <a:t>3</a:t>
            </a:fld>
            <a:endParaRPr lang="ru-RU" b="1" dirty="0"/>
          </a:p>
        </p:txBody>
      </p:sp>
      <p:sp>
        <p:nvSpPr>
          <p:cNvPr id="10" name="Стрелка вправо 9">
            <a:hlinkClick r:id="rId2" action="ppaction://hlinksldjump"/>
          </p:cNvPr>
          <p:cNvSpPr/>
          <p:nvPr/>
        </p:nvSpPr>
        <p:spPr>
          <a:xfrm>
            <a:off x="611559" y="6353472"/>
            <a:ext cx="396044" cy="270842"/>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ru-RU"/>
          </a:p>
        </p:txBody>
      </p:sp>
      <p:sp>
        <p:nvSpPr>
          <p:cNvPr id="11" name="Стрелка вправо 10">
            <a:hlinkClick r:id="rId3" action="ppaction://hlinksldjump"/>
          </p:cNvPr>
          <p:cNvSpPr/>
          <p:nvPr/>
        </p:nvSpPr>
        <p:spPr>
          <a:xfrm flipH="1">
            <a:off x="147201" y="6353472"/>
            <a:ext cx="392349" cy="270842"/>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ru-RU"/>
          </a:p>
        </p:txBody>
      </p:sp>
      <p:sp>
        <p:nvSpPr>
          <p:cNvPr id="12" name="Скругленный прямоугольник 11">
            <a:hlinkClick r:id="rId3" action="ppaction://hlinksldjump"/>
          </p:cNvPr>
          <p:cNvSpPr/>
          <p:nvPr/>
        </p:nvSpPr>
        <p:spPr>
          <a:xfrm>
            <a:off x="486456" y="6114554"/>
            <a:ext cx="216024" cy="270842"/>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ru-RU"/>
          </a:p>
        </p:txBody>
      </p:sp>
      <p:pic>
        <p:nvPicPr>
          <p:cNvPr id="13" name="Рисунок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12655" y="6353472"/>
            <a:ext cx="2250154" cy="340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9688609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2"/>
          <p:cNvSpPr txBox="1">
            <a:spLocks/>
          </p:cNvSpPr>
          <p:nvPr/>
        </p:nvSpPr>
        <p:spPr>
          <a:xfrm>
            <a:off x="395536" y="83491"/>
            <a:ext cx="8229600" cy="1143000"/>
          </a:xfrm>
          <a:prstGeom prst="rect">
            <a:avLst/>
          </a:prstGeom>
        </p:spPr>
        <p:txBody>
          <a:bodyPr/>
          <a:lstStyle>
            <a:defPPr>
              <a:defRPr lang="ru-RU"/>
            </a:defPPr>
            <a:lvl1pPr>
              <a:spcBef>
                <a:spcPct val="0"/>
              </a:spcBef>
              <a:buNone/>
              <a:defRPr kumimoji="0" sz="4100" b="0" cap="all">
                <a:solidFill>
                  <a:schemeClr val="tx2"/>
                </a:solidFill>
                <a:effectLst/>
                <a:latin typeface="+mj-lt"/>
                <a:ea typeface="+mj-ea"/>
                <a:cs typeface="+mj-cs"/>
              </a:defRPr>
            </a:lvl1pPr>
          </a:lstStyle>
          <a:p>
            <a:r>
              <a:rPr lang="en-US" dirty="0"/>
              <a:t>GERMANIUM TETRACHLORIDE</a:t>
            </a:r>
          </a:p>
        </p:txBody>
      </p:sp>
      <p:sp>
        <p:nvSpPr>
          <p:cNvPr id="3" name="Прямоугольник 2"/>
          <p:cNvSpPr/>
          <p:nvPr/>
        </p:nvSpPr>
        <p:spPr>
          <a:xfrm>
            <a:off x="4987602" y="672673"/>
            <a:ext cx="3637534" cy="400110"/>
          </a:xfrm>
          <a:prstGeom prst="rect">
            <a:avLst/>
          </a:prstGeom>
        </p:spPr>
        <p:txBody>
          <a:bodyPr wrap="none">
            <a:spAutoFit/>
          </a:bodyPr>
          <a:lstStyle/>
          <a:p>
            <a:r>
              <a:rPr lang="en-US" sz="2000" b="1" dirty="0"/>
              <a:t>Colorless transparent liquid</a:t>
            </a:r>
            <a:endParaRPr lang="ru-RU" sz="2000" b="1" dirty="0"/>
          </a:p>
        </p:txBody>
      </p:sp>
      <p:graphicFrame>
        <p:nvGraphicFramePr>
          <p:cNvPr id="6" name="Таблица 5"/>
          <p:cNvGraphicFramePr>
            <a:graphicFrameLocks noGrp="1"/>
          </p:cNvGraphicFramePr>
          <p:nvPr>
            <p:extLst>
              <p:ext uri="{D42A27DB-BD31-4B8C-83A1-F6EECF244321}">
                <p14:modId xmlns:p14="http://schemas.microsoft.com/office/powerpoint/2010/main" val="1701640142"/>
              </p:ext>
            </p:extLst>
          </p:nvPr>
        </p:nvGraphicFramePr>
        <p:xfrm>
          <a:off x="4356832" y="1846379"/>
          <a:ext cx="4125144" cy="4248473"/>
        </p:xfrm>
        <a:graphic>
          <a:graphicData uri="http://schemas.openxmlformats.org/drawingml/2006/table">
            <a:tbl>
              <a:tblPr/>
              <a:tblGrid>
                <a:gridCol w="3023480"/>
                <a:gridCol w="1101664"/>
              </a:tblGrid>
              <a:tr h="716035">
                <a:tc>
                  <a:txBody>
                    <a:bodyPr/>
                    <a:lstStyle/>
                    <a:p>
                      <a:r>
                        <a:rPr kumimoji="0" lang="en-US" sz="1400" kern="1200" dirty="0">
                          <a:solidFill>
                            <a:srgbClr val="000000"/>
                          </a:solidFill>
                          <a:effectLst/>
                          <a:latin typeface="Lucida Sans Unicode (Основной текст)"/>
                          <a:ea typeface="+mn-ea"/>
                          <a:cs typeface="Arabic Typesetting" panose="03020402040406030203" pitchFamily="66" charset="-78"/>
                        </a:rPr>
                        <a:t>Molecular weight</a:t>
                      </a:r>
                    </a:p>
                  </a:txBody>
                  <a:tcPr marL="238125" marR="238125" marT="190500" marB="190500" anchor="ctr">
                    <a:lnL w="9525" cap="flat" cmpd="sng" algn="ctr">
                      <a:solidFill>
                        <a:srgbClr val="BCBCBC"/>
                      </a:solidFill>
                      <a:prstDash val="solid"/>
                      <a:round/>
                      <a:headEnd type="none" w="med" len="med"/>
                      <a:tailEnd type="none" w="med" len="med"/>
                    </a:lnL>
                    <a:lnR w="9525" cap="flat" cmpd="sng" algn="ctr">
                      <a:solidFill>
                        <a:srgbClr val="BCBCBC"/>
                      </a:solidFill>
                      <a:prstDash val="solid"/>
                      <a:round/>
                      <a:headEnd type="none" w="med" len="med"/>
                      <a:tailEnd type="none" w="med" len="med"/>
                    </a:lnR>
                    <a:lnT w="9525" cap="flat" cmpd="sng" algn="ctr">
                      <a:solidFill>
                        <a:srgbClr val="BCBCBC"/>
                      </a:solidFill>
                      <a:prstDash val="solid"/>
                      <a:round/>
                      <a:headEnd type="none" w="med" len="med"/>
                      <a:tailEnd type="none" w="med" len="med"/>
                    </a:lnT>
                    <a:lnB w="9525" cap="flat" cmpd="sng" algn="ctr">
                      <a:solidFill>
                        <a:srgbClr val="BCBCBC"/>
                      </a:solidFill>
                      <a:prstDash val="solid"/>
                      <a:round/>
                      <a:headEnd type="none" w="med" len="med"/>
                      <a:tailEnd type="none" w="med" len="med"/>
                    </a:lnB>
                    <a:solidFill>
                      <a:srgbClr val="FFFFFF"/>
                    </a:solidFill>
                  </a:tcPr>
                </a:tc>
                <a:tc>
                  <a:txBody>
                    <a:bodyPr/>
                    <a:lstStyle/>
                    <a:p>
                      <a:pPr algn="ctr"/>
                      <a:r>
                        <a:rPr kumimoji="0" lang="ru-RU" sz="1400" kern="1200" dirty="0">
                          <a:solidFill>
                            <a:srgbClr val="000000"/>
                          </a:solidFill>
                          <a:effectLst/>
                          <a:latin typeface="Lucida Sans Unicode (Основной текст)"/>
                          <a:ea typeface="+mn-ea"/>
                          <a:cs typeface="Arabic Typesetting" panose="03020402040406030203" pitchFamily="66" charset="-78"/>
                        </a:rPr>
                        <a:t>214,6</a:t>
                      </a:r>
                    </a:p>
                  </a:txBody>
                  <a:tcPr marL="238125" marR="238125" marT="190500" marB="190500" anchor="ctr">
                    <a:lnL w="9525" cap="flat" cmpd="sng" algn="ctr">
                      <a:solidFill>
                        <a:srgbClr val="BCBCBC"/>
                      </a:solidFill>
                      <a:prstDash val="solid"/>
                      <a:round/>
                      <a:headEnd type="none" w="med" len="med"/>
                      <a:tailEnd type="none" w="med" len="med"/>
                    </a:lnL>
                    <a:lnR w="9525" cap="flat" cmpd="sng" algn="ctr">
                      <a:solidFill>
                        <a:srgbClr val="BCBCBC"/>
                      </a:solidFill>
                      <a:prstDash val="solid"/>
                      <a:round/>
                      <a:headEnd type="none" w="med" len="med"/>
                      <a:tailEnd type="none" w="med" len="med"/>
                    </a:lnR>
                    <a:lnT w="9525" cap="flat" cmpd="sng" algn="ctr">
                      <a:solidFill>
                        <a:srgbClr val="BCBCBC"/>
                      </a:solidFill>
                      <a:prstDash val="solid"/>
                      <a:round/>
                      <a:headEnd type="none" w="med" len="med"/>
                      <a:tailEnd type="none" w="med" len="med"/>
                    </a:lnT>
                    <a:lnB w="9525" cap="flat" cmpd="sng" algn="ctr">
                      <a:solidFill>
                        <a:srgbClr val="BCBCBC"/>
                      </a:solidFill>
                      <a:prstDash val="solid"/>
                      <a:round/>
                      <a:headEnd type="none" w="med" len="med"/>
                      <a:tailEnd type="none" w="med" len="med"/>
                    </a:lnB>
                    <a:solidFill>
                      <a:srgbClr val="FFFFFF"/>
                    </a:solidFill>
                  </a:tcPr>
                </a:tc>
              </a:tr>
              <a:tr h="716035">
                <a:tc>
                  <a:txBody>
                    <a:bodyPr/>
                    <a:lstStyle/>
                    <a:p>
                      <a:r>
                        <a:rPr kumimoji="0" lang="en-US" sz="1400" kern="1200" dirty="0">
                          <a:solidFill>
                            <a:srgbClr val="000000"/>
                          </a:solidFill>
                          <a:effectLst/>
                          <a:latin typeface="Lucida Sans Unicode (Основной текст)"/>
                          <a:ea typeface="+mn-ea"/>
                          <a:cs typeface="Arabic Typesetting" panose="03020402040406030203" pitchFamily="66" charset="-78"/>
                        </a:rPr>
                        <a:t>Density (293° </a:t>
                      </a:r>
                      <a:r>
                        <a:rPr kumimoji="0" lang="ru-RU" sz="1400" kern="1200" dirty="0">
                          <a:solidFill>
                            <a:srgbClr val="000000"/>
                          </a:solidFill>
                          <a:effectLst/>
                          <a:latin typeface="Lucida Sans Unicode (Основной текст)"/>
                          <a:ea typeface="+mn-ea"/>
                          <a:cs typeface="Arabic Typesetting" panose="03020402040406030203" pitchFamily="66" charset="-78"/>
                        </a:rPr>
                        <a:t>К),</a:t>
                      </a:r>
                      <a:r>
                        <a:rPr kumimoji="0" lang="en-US" sz="1400" kern="1200" dirty="0">
                          <a:solidFill>
                            <a:srgbClr val="000000"/>
                          </a:solidFill>
                          <a:effectLst/>
                          <a:latin typeface="Lucida Sans Unicode (Основной текст)"/>
                          <a:ea typeface="+mn-ea"/>
                          <a:cs typeface="Arabic Typesetting" panose="03020402040406030203" pitchFamily="66" charset="-78"/>
                        </a:rPr>
                        <a:t>g/cm</a:t>
                      </a:r>
                      <a:r>
                        <a:rPr kumimoji="0" lang="en-US" sz="1400" kern="1200" baseline="30000" dirty="0">
                          <a:solidFill>
                            <a:srgbClr val="000000"/>
                          </a:solidFill>
                          <a:effectLst/>
                          <a:latin typeface="Lucida Sans Unicode (Основной текст)"/>
                          <a:ea typeface="+mn-ea"/>
                          <a:cs typeface="Arabic Typesetting" panose="03020402040406030203" pitchFamily="66" charset="-78"/>
                        </a:rPr>
                        <a:t>3</a:t>
                      </a:r>
                    </a:p>
                  </a:txBody>
                  <a:tcPr marL="238125" marR="238125" marT="190500" marB="190500" anchor="ctr">
                    <a:lnL w="9525" cap="flat" cmpd="sng" algn="ctr">
                      <a:solidFill>
                        <a:srgbClr val="BCBCBC"/>
                      </a:solidFill>
                      <a:prstDash val="solid"/>
                      <a:round/>
                      <a:headEnd type="none" w="med" len="med"/>
                      <a:tailEnd type="none" w="med" len="med"/>
                    </a:lnL>
                    <a:lnR w="9525" cap="flat" cmpd="sng" algn="ctr">
                      <a:solidFill>
                        <a:srgbClr val="BCBCBC"/>
                      </a:solidFill>
                      <a:prstDash val="solid"/>
                      <a:round/>
                      <a:headEnd type="none" w="med" len="med"/>
                      <a:tailEnd type="none" w="med" len="med"/>
                    </a:lnR>
                    <a:lnT w="9525" cap="flat" cmpd="sng" algn="ctr">
                      <a:solidFill>
                        <a:srgbClr val="BCBCBC"/>
                      </a:solidFill>
                      <a:prstDash val="solid"/>
                      <a:round/>
                      <a:headEnd type="none" w="med" len="med"/>
                      <a:tailEnd type="none" w="med" len="med"/>
                    </a:lnT>
                    <a:lnB w="9525" cap="flat" cmpd="sng" algn="ctr">
                      <a:solidFill>
                        <a:srgbClr val="BCBCBC"/>
                      </a:solidFill>
                      <a:prstDash val="solid"/>
                      <a:round/>
                      <a:headEnd type="none" w="med" len="med"/>
                      <a:tailEnd type="none" w="med" len="med"/>
                    </a:lnB>
                    <a:solidFill>
                      <a:srgbClr val="FFFFFF"/>
                    </a:solidFill>
                  </a:tcPr>
                </a:tc>
                <a:tc>
                  <a:txBody>
                    <a:bodyPr/>
                    <a:lstStyle/>
                    <a:p>
                      <a:pPr algn="ctr"/>
                      <a:r>
                        <a:rPr kumimoji="0" lang="ru-RU" sz="1400" kern="1200" dirty="0">
                          <a:solidFill>
                            <a:srgbClr val="000000"/>
                          </a:solidFill>
                          <a:effectLst/>
                          <a:latin typeface="Lucida Sans Unicode (Основной текст)"/>
                          <a:ea typeface="+mn-ea"/>
                          <a:cs typeface="Arabic Typesetting" panose="03020402040406030203" pitchFamily="66" charset="-78"/>
                        </a:rPr>
                        <a:t>1,874</a:t>
                      </a:r>
                    </a:p>
                  </a:txBody>
                  <a:tcPr marL="238125" marR="238125" marT="190500" marB="190500" anchor="ctr">
                    <a:lnL w="9525" cap="flat" cmpd="sng" algn="ctr">
                      <a:solidFill>
                        <a:srgbClr val="BCBCBC"/>
                      </a:solidFill>
                      <a:prstDash val="solid"/>
                      <a:round/>
                      <a:headEnd type="none" w="med" len="med"/>
                      <a:tailEnd type="none" w="med" len="med"/>
                    </a:lnL>
                    <a:lnR w="9525" cap="flat" cmpd="sng" algn="ctr">
                      <a:solidFill>
                        <a:srgbClr val="BCBCBC"/>
                      </a:solidFill>
                      <a:prstDash val="solid"/>
                      <a:round/>
                      <a:headEnd type="none" w="med" len="med"/>
                      <a:tailEnd type="none" w="med" len="med"/>
                    </a:lnR>
                    <a:lnT w="9525" cap="flat" cmpd="sng" algn="ctr">
                      <a:solidFill>
                        <a:srgbClr val="BCBCBC"/>
                      </a:solidFill>
                      <a:prstDash val="solid"/>
                      <a:round/>
                      <a:headEnd type="none" w="med" len="med"/>
                      <a:tailEnd type="none" w="med" len="med"/>
                    </a:lnT>
                    <a:lnB w="9525" cap="flat" cmpd="sng" algn="ctr">
                      <a:solidFill>
                        <a:srgbClr val="BCBCBC"/>
                      </a:solidFill>
                      <a:prstDash val="solid"/>
                      <a:round/>
                      <a:headEnd type="none" w="med" len="med"/>
                      <a:tailEnd type="none" w="med" len="med"/>
                    </a:lnB>
                    <a:solidFill>
                      <a:srgbClr val="FFFFFF"/>
                    </a:solidFill>
                  </a:tcPr>
                </a:tc>
              </a:tr>
              <a:tr h="1034272">
                <a:tc>
                  <a:txBody>
                    <a:bodyPr/>
                    <a:lstStyle/>
                    <a:p>
                      <a:r>
                        <a:rPr kumimoji="0" lang="en-US" sz="1400" kern="1200" dirty="0">
                          <a:solidFill>
                            <a:srgbClr val="000000"/>
                          </a:solidFill>
                          <a:effectLst/>
                          <a:latin typeface="Lucida Sans Unicode (Основной текст)"/>
                          <a:ea typeface="+mn-ea"/>
                          <a:cs typeface="Arabic Typesetting" panose="03020402040406030203" pitchFamily="66" charset="-78"/>
                        </a:rPr>
                        <a:t>Boiling </a:t>
                      </a:r>
                      <a:r>
                        <a:rPr kumimoji="0" lang="en-US" sz="1400" kern="1200" dirty="0" smtClean="0">
                          <a:solidFill>
                            <a:srgbClr val="000000"/>
                          </a:solidFill>
                          <a:effectLst/>
                          <a:latin typeface="Lucida Sans Unicode (Основной текст)"/>
                          <a:ea typeface="+mn-ea"/>
                          <a:cs typeface="Arabic Typesetting" panose="03020402040406030203" pitchFamily="66" charset="-78"/>
                        </a:rPr>
                        <a:t>temperature</a:t>
                      </a:r>
                    </a:p>
                    <a:p>
                      <a:r>
                        <a:rPr kumimoji="0" lang="en-US" sz="1400" kern="1200" dirty="0" smtClean="0">
                          <a:solidFill>
                            <a:srgbClr val="000000"/>
                          </a:solidFill>
                          <a:effectLst/>
                          <a:latin typeface="Lucida Sans Unicode (Основной текст)"/>
                          <a:ea typeface="+mn-ea"/>
                          <a:cs typeface="Arabic Typesetting" panose="03020402040406030203" pitchFamily="66" charset="-78"/>
                        </a:rPr>
                        <a:t>(</a:t>
                      </a:r>
                      <a:r>
                        <a:rPr kumimoji="0" lang="en-US" sz="1400" kern="1200" dirty="0">
                          <a:solidFill>
                            <a:srgbClr val="000000"/>
                          </a:solidFill>
                          <a:effectLst/>
                          <a:latin typeface="Lucida Sans Unicode (Основной текст)"/>
                          <a:ea typeface="+mn-ea"/>
                          <a:cs typeface="Arabic Typesetting" panose="03020402040406030203" pitchFamily="66" charset="-78"/>
                        </a:rPr>
                        <a:t>at 760 mm Hg), °</a:t>
                      </a:r>
                      <a:r>
                        <a:rPr kumimoji="0" lang="ru-RU" sz="1400" kern="1200" dirty="0">
                          <a:solidFill>
                            <a:srgbClr val="000000"/>
                          </a:solidFill>
                          <a:effectLst/>
                          <a:latin typeface="Lucida Sans Unicode (Основной текст)"/>
                          <a:ea typeface="+mn-ea"/>
                          <a:cs typeface="Arabic Typesetting" panose="03020402040406030203" pitchFamily="66" charset="-78"/>
                        </a:rPr>
                        <a:t>С</a:t>
                      </a:r>
                    </a:p>
                  </a:txBody>
                  <a:tcPr marL="238125" marR="238125" marT="190500" marB="190500" anchor="ctr">
                    <a:lnL w="9525" cap="flat" cmpd="sng" algn="ctr">
                      <a:solidFill>
                        <a:srgbClr val="BCBCBC"/>
                      </a:solidFill>
                      <a:prstDash val="solid"/>
                      <a:round/>
                      <a:headEnd type="none" w="med" len="med"/>
                      <a:tailEnd type="none" w="med" len="med"/>
                    </a:lnL>
                    <a:lnR w="9525" cap="flat" cmpd="sng" algn="ctr">
                      <a:solidFill>
                        <a:srgbClr val="BCBCBC"/>
                      </a:solidFill>
                      <a:prstDash val="solid"/>
                      <a:round/>
                      <a:headEnd type="none" w="med" len="med"/>
                      <a:tailEnd type="none" w="med" len="med"/>
                    </a:lnR>
                    <a:lnT w="9525" cap="flat" cmpd="sng" algn="ctr">
                      <a:solidFill>
                        <a:srgbClr val="BCBCBC"/>
                      </a:solidFill>
                      <a:prstDash val="solid"/>
                      <a:round/>
                      <a:headEnd type="none" w="med" len="med"/>
                      <a:tailEnd type="none" w="med" len="med"/>
                    </a:lnT>
                    <a:lnB w="9525" cap="flat" cmpd="sng" algn="ctr">
                      <a:solidFill>
                        <a:srgbClr val="BCBCBC"/>
                      </a:solidFill>
                      <a:prstDash val="solid"/>
                      <a:round/>
                      <a:headEnd type="none" w="med" len="med"/>
                      <a:tailEnd type="none" w="med" len="med"/>
                    </a:lnB>
                    <a:solidFill>
                      <a:srgbClr val="FFFFFF"/>
                    </a:solidFill>
                  </a:tcPr>
                </a:tc>
                <a:tc>
                  <a:txBody>
                    <a:bodyPr/>
                    <a:lstStyle/>
                    <a:p>
                      <a:pPr algn="ctr"/>
                      <a:r>
                        <a:rPr kumimoji="0" lang="ru-RU" sz="1400" kern="1200" dirty="0">
                          <a:solidFill>
                            <a:srgbClr val="000000"/>
                          </a:solidFill>
                          <a:effectLst/>
                          <a:latin typeface="Lucida Sans Unicode (Основной текст)"/>
                          <a:ea typeface="+mn-ea"/>
                          <a:cs typeface="Arabic Typesetting" panose="03020402040406030203" pitchFamily="66" charset="-78"/>
                        </a:rPr>
                        <a:t>83,1</a:t>
                      </a:r>
                    </a:p>
                  </a:txBody>
                  <a:tcPr marL="238125" marR="238125" marT="190500" marB="190500" anchor="ctr">
                    <a:lnL w="9525" cap="flat" cmpd="sng" algn="ctr">
                      <a:solidFill>
                        <a:srgbClr val="BCBCBC"/>
                      </a:solidFill>
                      <a:prstDash val="solid"/>
                      <a:round/>
                      <a:headEnd type="none" w="med" len="med"/>
                      <a:tailEnd type="none" w="med" len="med"/>
                    </a:lnL>
                    <a:lnR w="9525" cap="flat" cmpd="sng" algn="ctr">
                      <a:solidFill>
                        <a:srgbClr val="BCBCBC"/>
                      </a:solidFill>
                      <a:prstDash val="solid"/>
                      <a:round/>
                      <a:headEnd type="none" w="med" len="med"/>
                      <a:tailEnd type="none" w="med" len="med"/>
                    </a:lnR>
                    <a:lnT w="9525" cap="flat" cmpd="sng" algn="ctr">
                      <a:solidFill>
                        <a:srgbClr val="BCBCBC"/>
                      </a:solidFill>
                      <a:prstDash val="solid"/>
                      <a:round/>
                      <a:headEnd type="none" w="med" len="med"/>
                      <a:tailEnd type="none" w="med" len="med"/>
                    </a:lnT>
                    <a:lnB w="9525" cap="flat" cmpd="sng" algn="ctr">
                      <a:solidFill>
                        <a:srgbClr val="BCBCBC"/>
                      </a:solidFill>
                      <a:prstDash val="solid"/>
                      <a:round/>
                      <a:headEnd type="none" w="med" len="med"/>
                      <a:tailEnd type="none" w="med" len="med"/>
                    </a:lnB>
                    <a:solidFill>
                      <a:srgbClr val="FFFFFF"/>
                    </a:solidFill>
                  </a:tcPr>
                </a:tc>
              </a:tr>
              <a:tr h="716035">
                <a:tc>
                  <a:txBody>
                    <a:bodyPr/>
                    <a:lstStyle/>
                    <a:p>
                      <a:r>
                        <a:rPr kumimoji="0" lang="en-US" sz="1400" kern="1200" dirty="0">
                          <a:solidFill>
                            <a:srgbClr val="000000"/>
                          </a:solidFill>
                          <a:effectLst/>
                          <a:latin typeface="Lucida Sans Unicode (Основной текст)"/>
                          <a:ea typeface="+mn-ea"/>
                          <a:cs typeface="Arabic Typesetting" panose="03020402040406030203" pitchFamily="66" charset="-78"/>
                        </a:rPr>
                        <a:t>Melting temperature , ° C </a:t>
                      </a:r>
                    </a:p>
                  </a:txBody>
                  <a:tcPr marL="238125" marR="238125" marT="190500" marB="190500" anchor="ctr">
                    <a:lnL w="9525" cap="flat" cmpd="sng" algn="ctr">
                      <a:solidFill>
                        <a:srgbClr val="BCBCBC"/>
                      </a:solidFill>
                      <a:prstDash val="solid"/>
                      <a:round/>
                      <a:headEnd type="none" w="med" len="med"/>
                      <a:tailEnd type="none" w="med" len="med"/>
                    </a:lnL>
                    <a:lnR w="9525" cap="flat" cmpd="sng" algn="ctr">
                      <a:solidFill>
                        <a:srgbClr val="BCBCBC"/>
                      </a:solidFill>
                      <a:prstDash val="solid"/>
                      <a:round/>
                      <a:headEnd type="none" w="med" len="med"/>
                      <a:tailEnd type="none" w="med" len="med"/>
                    </a:lnR>
                    <a:lnT w="9525" cap="flat" cmpd="sng" algn="ctr">
                      <a:solidFill>
                        <a:srgbClr val="BCBCBC"/>
                      </a:solidFill>
                      <a:prstDash val="solid"/>
                      <a:round/>
                      <a:headEnd type="none" w="med" len="med"/>
                      <a:tailEnd type="none" w="med" len="med"/>
                    </a:lnT>
                    <a:lnB w="9525" cap="flat" cmpd="sng" algn="ctr">
                      <a:solidFill>
                        <a:srgbClr val="BCBCBC"/>
                      </a:solidFill>
                      <a:prstDash val="solid"/>
                      <a:round/>
                      <a:headEnd type="none" w="med" len="med"/>
                      <a:tailEnd type="none" w="med" len="med"/>
                    </a:lnB>
                    <a:solidFill>
                      <a:srgbClr val="FFFFFF"/>
                    </a:solidFill>
                  </a:tcPr>
                </a:tc>
                <a:tc>
                  <a:txBody>
                    <a:bodyPr/>
                    <a:lstStyle/>
                    <a:p>
                      <a:pPr algn="ctr"/>
                      <a:r>
                        <a:rPr kumimoji="0" lang="ru-RU" sz="1400" kern="1200" dirty="0">
                          <a:solidFill>
                            <a:srgbClr val="000000"/>
                          </a:solidFill>
                          <a:effectLst/>
                          <a:latin typeface="Lucida Sans Unicode (Основной текст)"/>
                          <a:ea typeface="+mn-ea"/>
                          <a:cs typeface="Arabic Typesetting" panose="03020402040406030203" pitchFamily="66" charset="-78"/>
                        </a:rPr>
                        <a:t>(-49,5)</a:t>
                      </a:r>
                    </a:p>
                  </a:txBody>
                  <a:tcPr marL="238125" marR="238125" marT="190500" marB="190500" anchor="ctr">
                    <a:lnL w="9525" cap="flat" cmpd="sng" algn="ctr">
                      <a:solidFill>
                        <a:srgbClr val="BCBCBC"/>
                      </a:solidFill>
                      <a:prstDash val="solid"/>
                      <a:round/>
                      <a:headEnd type="none" w="med" len="med"/>
                      <a:tailEnd type="none" w="med" len="med"/>
                    </a:lnL>
                    <a:lnR w="9525" cap="flat" cmpd="sng" algn="ctr">
                      <a:solidFill>
                        <a:srgbClr val="BCBCBC"/>
                      </a:solidFill>
                      <a:prstDash val="solid"/>
                      <a:round/>
                      <a:headEnd type="none" w="med" len="med"/>
                      <a:tailEnd type="none" w="med" len="med"/>
                    </a:lnR>
                    <a:lnT w="9525" cap="flat" cmpd="sng" algn="ctr">
                      <a:solidFill>
                        <a:srgbClr val="BCBCBC"/>
                      </a:solidFill>
                      <a:prstDash val="solid"/>
                      <a:round/>
                      <a:headEnd type="none" w="med" len="med"/>
                      <a:tailEnd type="none" w="med" len="med"/>
                    </a:lnT>
                    <a:lnB w="9525" cap="flat" cmpd="sng" algn="ctr">
                      <a:solidFill>
                        <a:srgbClr val="BCBCBC"/>
                      </a:solidFill>
                      <a:prstDash val="solid"/>
                      <a:round/>
                      <a:headEnd type="none" w="med" len="med"/>
                      <a:tailEnd type="none" w="med" len="med"/>
                    </a:lnB>
                    <a:solidFill>
                      <a:srgbClr val="FFFFFF"/>
                    </a:solidFill>
                  </a:tcPr>
                </a:tc>
              </a:tr>
              <a:tr h="1066096">
                <a:tc gridSpan="2">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altLang="ru-RU" sz="1400" kern="1200" dirty="0" smtClean="0">
                          <a:solidFill>
                            <a:srgbClr val="000000"/>
                          </a:solidFill>
                          <a:effectLst/>
                          <a:latin typeface="Lucida Sans Unicode (Основной текст)"/>
                          <a:ea typeface="+mn-ea"/>
                          <a:cs typeface="Arabic Typesetting" panose="03020402040406030203" pitchFamily="66" charset="-78"/>
                        </a:rPr>
                        <a:t>Solubility: in organic solvents (carbon tetrachloride, chloroform, benzol, ethyl alcohol, acetone and others) </a:t>
                      </a:r>
                    </a:p>
                  </a:txBody>
                  <a:tcPr marL="238125" marR="238125" marT="190500" marB="190500" anchor="ctr">
                    <a:lnL w="9525" cap="flat" cmpd="sng" algn="ctr">
                      <a:solidFill>
                        <a:srgbClr val="BCBCBC"/>
                      </a:solidFill>
                      <a:prstDash val="solid"/>
                      <a:round/>
                      <a:headEnd type="none" w="med" len="med"/>
                      <a:tailEnd type="none" w="med" len="med"/>
                    </a:lnL>
                    <a:lnR w="9525" cap="flat" cmpd="sng" algn="ctr">
                      <a:solidFill>
                        <a:srgbClr val="BCBCBC"/>
                      </a:solidFill>
                      <a:prstDash val="solid"/>
                      <a:round/>
                      <a:headEnd type="none" w="med" len="med"/>
                      <a:tailEnd type="none" w="med" len="med"/>
                    </a:lnR>
                    <a:lnT w="9525" cap="flat" cmpd="sng" algn="ctr">
                      <a:solidFill>
                        <a:srgbClr val="BCBCBC"/>
                      </a:solidFill>
                      <a:prstDash val="solid"/>
                      <a:round/>
                      <a:headEnd type="none" w="med" len="med"/>
                      <a:tailEnd type="none" w="med" len="med"/>
                    </a:lnT>
                    <a:lnB w="9525" cap="flat" cmpd="sng" algn="ctr">
                      <a:solidFill>
                        <a:srgbClr val="BCBCBC"/>
                      </a:solidFill>
                      <a:prstDash val="solid"/>
                      <a:round/>
                      <a:headEnd type="none" w="med" len="med"/>
                      <a:tailEnd type="none" w="med" len="med"/>
                    </a:lnB>
                    <a:solidFill>
                      <a:srgbClr val="FFFFFF"/>
                    </a:solidFill>
                  </a:tcPr>
                </a:tc>
                <a:tc hMerge="1">
                  <a:txBody>
                    <a:bodyPr/>
                    <a:lstStyle/>
                    <a:p>
                      <a:pPr algn="ctr"/>
                      <a:endParaRPr lang="ru-RU" sz="1400" b="1" dirty="0">
                        <a:solidFill>
                          <a:srgbClr val="000000"/>
                        </a:solidFill>
                        <a:effectLst/>
                        <a:latin typeface="Arial" panose="020B0604020202020204" pitchFamily="34" charset="0"/>
                        <a:cs typeface="Arabic Typesetting" panose="03020402040406030203" pitchFamily="66" charset="-78"/>
                      </a:endParaRPr>
                    </a:p>
                  </a:txBody>
                  <a:tcPr marL="238125" marR="238125" marT="190500" marB="190500" anchor="ctr">
                    <a:lnL w="9525" cap="flat" cmpd="sng" algn="ctr">
                      <a:solidFill>
                        <a:srgbClr val="BCBCBC"/>
                      </a:solidFill>
                      <a:prstDash val="solid"/>
                      <a:round/>
                      <a:headEnd type="none" w="med" len="med"/>
                      <a:tailEnd type="none" w="med" len="med"/>
                    </a:lnL>
                    <a:lnR w="9525" cap="flat" cmpd="sng" algn="ctr">
                      <a:solidFill>
                        <a:srgbClr val="BCBCBC"/>
                      </a:solidFill>
                      <a:prstDash val="solid"/>
                      <a:round/>
                      <a:headEnd type="none" w="med" len="med"/>
                      <a:tailEnd type="none" w="med" len="med"/>
                    </a:lnR>
                    <a:lnT w="9525" cap="flat" cmpd="sng" algn="ctr">
                      <a:solidFill>
                        <a:srgbClr val="BCBCBC"/>
                      </a:solidFill>
                      <a:prstDash val="solid"/>
                      <a:round/>
                      <a:headEnd type="none" w="med" len="med"/>
                      <a:tailEnd type="none" w="med" len="med"/>
                    </a:lnT>
                    <a:lnB w="9525" cap="flat" cmpd="sng" algn="ctr">
                      <a:solidFill>
                        <a:srgbClr val="BCBCBC"/>
                      </a:solidFill>
                      <a:prstDash val="solid"/>
                      <a:round/>
                      <a:headEnd type="none" w="med" len="med"/>
                      <a:tailEnd type="none" w="med" len="med"/>
                    </a:lnB>
                    <a:solidFill>
                      <a:srgbClr val="FFFFFF"/>
                    </a:solidFill>
                  </a:tcPr>
                </a:tc>
              </a:tr>
            </a:tbl>
          </a:graphicData>
        </a:graphic>
      </p:graphicFrame>
      <p:sp>
        <p:nvSpPr>
          <p:cNvPr id="7" name="Rectangle 2"/>
          <p:cNvSpPr>
            <a:spLocks noChangeArrowheads="1"/>
          </p:cNvSpPr>
          <p:nvPr/>
        </p:nvSpPr>
        <p:spPr bwMode="auto">
          <a:xfrm>
            <a:off x="4356832" y="1348872"/>
            <a:ext cx="4104456" cy="369332"/>
          </a:xfrm>
          <a:prstGeom prst="rect">
            <a:avLst/>
          </a:prstGeom>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b="1" i="0" strike="noStrike" cap="none" normalizeH="0" baseline="0" dirty="0" smtClean="0">
                <a:ln>
                  <a:noFill/>
                </a:ln>
                <a:solidFill>
                  <a:srgbClr val="0070C0"/>
                </a:solidFill>
                <a:effectLst/>
              </a:rPr>
              <a:t>Physical properties</a:t>
            </a:r>
            <a:endParaRPr kumimoji="0" lang="ru-RU" altLang="ru-RU" sz="1100" b="0" i="0" strike="noStrike" cap="none" normalizeH="0" baseline="0" dirty="0" smtClean="0">
              <a:ln>
                <a:noFill/>
              </a:ln>
              <a:solidFill>
                <a:srgbClr val="0070C0"/>
              </a:solidFill>
              <a:effectLst/>
            </a:endParaRPr>
          </a:p>
        </p:txBody>
      </p:sp>
      <p:pic>
        <p:nvPicPr>
          <p:cNvPr id="9" name="Рисунок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1323612"/>
            <a:ext cx="3817280" cy="3817280"/>
          </a:xfrm>
          <a:prstGeom prst="rect">
            <a:avLst/>
          </a:prstGeom>
        </p:spPr>
      </p:pic>
      <p:sp>
        <p:nvSpPr>
          <p:cNvPr id="4" name="Номер слайда 3"/>
          <p:cNvSpPr>
            <a:spLocks noGrp="1"/>
          </p:cNvSpPr>
          <p:nvPr>
            <p:ph type="sldNum" sz="quarter" idx="12"/>
          </p:nvPr>
        </p:nvSpPr>
        <p:spPr/>
        <p:txBody>
          <a:bodyPr vert="horz" anchor="b"/>
          <a:lstStyle/>
          <a:p>
            <a:fld id="{B19B0651-EE4F-4900-A07F-96A6BFA9D0F0}" type="slidenum">
              <a:rPr lang="ru-RU" b="1"/>
              <a:pPr/>
              <a:t>4</a:t>
            </a:fld>
            <a:endParaRPr lang="ru-RU" b="1" dirty="0"/>
          </a:p>
        </p:txBody>
      </p:sp>
      <p:sp>
        <p:nvSpPr>
          <p:cNvPr id="11" name="Стрелка вправо 10"/>
          <p:cNvSpPr/>
          <p:nvPr/>
        </p:nvSpPr>
        <p:spPr>
          <a:xfrm>
            <a:off x="611559" y="6353472"/>
            <a:ext cx="396044" cy="270842"/>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ru-RU"/>
          </a:p>
        </p:txBody>
      </p:sp>
      <p:sp>
        <p:nvSpPr>
          <p:cNvPr id="12" name="Стрелка вправо 11"/>
          <p:cNvSpPr/>
          <p:nvPr/>
        </p:nvSpPr>
        <p:spPr>
          <a:xfrm flipH="1">
            <a:off x="147201" y="6353472"/>
            <a:ext cx="392349" cy="270842"/>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ru-RU"/>
          </a:p>
        </p:txBody>
      </p:sp>
      <p:sp>
        <p:nvSpPr>
          <p:cNvPr id="13" name="Скругленный прямоугольник 12">
            <a:hlinkClick r:id="rId3" action="ppaction://hlinksldjump"/>
          </p:cNvPr>
          <p:cNvSpPr/>
          <p:nvPr/>
        </p:nvSpPr>
        <p:spPr>
          <a:xfrm>
            <a:off x="486456" y="6114554"/>
            <a:ext cx="216024" cy="270842"/>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ru-RU"/>
          </a:p>
        </p:txBody>
      </p:sp>
      <p:pic>
        <p:nvPicPr>
          <p:cNvPr id="14" name="Рисунок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12655" y="6353472"/>
            <a:ext cx="2250154" cy="340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5098153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3552166734"/>
              </p:ext>
            </p:extLst>
          </p:nvPr>
        </p:nvGraphicFramePr>
        <p:xfrm>
          <a:off x="4649758" y="1592505"/>
          <a:ext cx="4104456" cy="2911680"/>
        </p:xfrm>
        <a:graphic>
          <a:graphicData uri="http://schemas.openxmlformats.org/drawingml/2006/table">
            <a:tbl>
              <a:tblPr/>
              <a:tblGrid>
                <a:gridCol w="2753986"/>
                <a:gridCol w="1350470"/>
              </a:tblGrid>
              <a:tr h="582336">
                <a:tc>
                  <a:txBody>
                    <a:bodyPr/>
                    <a:lstStyle/>
                    <a:p>
                      <a:r>
                        <a:rPr kumimoji="0" lang="en-US" sz="1200" kern="1200" dirty="0" smtClean="0">
                          <a:solidFill>
                            <a:srgbClr val="000000"/>
                          </a:solidFill>
                          <a:effectLst/>
                          <a:latin typeface="Lucida Sans Unicode (Основной текст)"/>
                          <a:ea typeface="+mn-ea"/>
                          <a:cs typeface="Arabic Typesetting" panose="03020402040406030203" pitchFamily="66" charset="-78"/>
                        </a:rPr>
                        <a:t>Molecular </a:t>
                      </a:r>
                      <a:r>
                        <a:rPr kumimoji="0" lang="en-US" sz="1200" kern="1200" dirty="0">
                          <a:solidFill>
                            <a:srgbClr val="000000"/>
                          </a:solidFill>
                          <a:effectLst/>
                          <a:latin typeface="Lucida Sans Unicode (Основной текст)"/>
                          <a:ea typeface="+mn-ea"/>
                          <a:cs typeface="Arabic Typesetting" panose="03020402040406030203" pitchFamily="66" charset="-78"/>
                        </a:rPr>
                        <a:t>weight</a:t>
                      </a:r>
                    </a:p>
                  </a:txBody>
                  <a:tcPr marL="238125" marR="238125" marT="190500" marB="190500" anchor="ctr">
                    <a:lnL w="9525" cap="flat" cmpd="sng" algn="ctr">
                      <a:solidFill>
                        <a:srgbClr val="BCBCBC"/>
                      </a:solidFill>
                      <a:prstDash val="solid"/>
                      <a:round/>
                      <a:headEnd type="none" w="med" len="med"/>
                      <a:tailEnd type="none" w="med" len="med"/>
                    </a:lnL>
                    <a:lnR w="9525" cap="flat" cmpd="sng" algn="ctr">
                      <a:solidFill>
                        <a:srgbClr val="BCBCBC"/>
                      </a:solidFill>
                      <a:prstDash val="solid"/>
                      <a:round/>
                      <a:headEnd type="none" w="med" len="med"/>
                      <a:tailEnd type="none" w="med" len="med"/>
                    </a:lnR>
                    <a:lnT w="9525" cap="flat" cmpd="sng" algn="ctr">
                      <a:solidFill>
                        <a:srgbClr val="BCBCBC"/>
                      </a:solidFill>
                      <a:prstDash val="solid"/>
                      <a:round/>
                      <a:headEnd type="none" w="med" len="med"/>
                      <a:tailEnd type="none" w="med" len="med"/>
                    </a:lnT>
                    <a:lnB w="9525" cap="flat" cmpd="sng" algn="ctr">
                      <a:solidFill>
                        <a:srgbClr val="BCBCBC"/>
                      </a:solidFill>
                      <a:prstDash val="solid"/>
                      <a:round/>
                      <a:headEnd type="none" w="med" len="med"/>
                      <a:tailEnd type="none" w="med" len="med"/>
                    </a:lnB>
                    <a:solidFill>
                      <a:srgbClr val="FFFFFF"/>
                    </a:solidFill>
                  </a:tcPr>
                </a:tc>
                <a:tc>
                  <a:txBody>
                    <a:bodyPr/>
                    <a:lstStyle/>
                    <a:p>
                      <a:pPr algn="ctr"/>
                      <a:r>
                        <a:rPr kumimoji="0" lang="ru-RU" sz="1200" kern="1200" dirty="0">
                          <a:solidFill>
                            <a:srgbClr val="000000"/>
                          </a:solidFill>
                          <a:effectLst/>
                          <a:latin typeface="Lucida Sans Unicode (Основной текст)"/>
                          <a:ea typeface="+mn-ea"/>
                          <a:cs typeface="Arabic Typesetting" panose="03020402040406030203" pitchFamily="66" charset="-78"/>
                        </a:rPr>
                        <a:t>104,6</a:t>
                      </a:r>
                    </a:p>
                  </a:txBody>
                  <a:tcPr marL="238125" marR="238125" marT="190500" marB="190500" anchor="ctr">
                    <a:lnL w="9525" cap="flat" cmpd="sng" algn="ctr">
                      <a:solidFill>
                        <a:srgbClr val="BCBCBC"/>
                      </a:solidFill>
                      <a:prstDash val="solid"/>
                      <a:round/>
                      <a:headEnd type="none" w="med" len="med"/>
                      <a:tailEnd type="none" w="med" len="med"/>
                    </a:lnL>
                    <a:lnR w="9525" cap="flat" cmpd="sng" algn="ctr">
                      <a:solidFill>
                        <a:srgbClr val="BCBCBC"/>
                      </a:solidFill>
                      <a:prstDash val="solid"/>
                      <a:round/>
                      <a:headEnd type="none" w="med" len="med"/>
                      <a:tailEnd type="none" w="med" len="med"/>
                    </a:lnR>
                    <a:lnT w="9525" cap="flat" cmpd="sng" algn="ctr">
                      <a:solidFill>
                        <a:srgbClr val="BCBCBC"/>
                      </a:solidFill>
                      <a:prstDash val="solid"/>
                      <a:round/>
                      <a:headEnd type="none" w="med" len="med"/>
                      <a:tailEnd type="none" w="med" len="med"/>
                    </a:lnT>
                    <a:lnB w="9525" cap="flat" cmpd="sng" algn="ctr">
                      <a:solidFill>
                        <a:srgbClr val="BCBCBC"/>
                      </a:solidFill>
                      <a:prstDash val="solid"/>
                      <a:round/>
                      <a:headEnd type="none" w="med" len="med"/>
                      <a:tailEnd type="none" w="med" len="med"/>
                    </a:lnB>
                    <a:solidFill>
                      <a:srgbClr val="FFFFFF"/>
                    </a:solidFill>
                  </a:tcPr>
                </a:tc>
              </a:tr>
              <a:tr h="582336">
                <a:tc>
                  <a:txBody>
                    <a:bodyPr/>
                    <a:lstStyle/>
                    <a:p>
                      <a:r>
                        <a:rPr kumimoji="0" lang="en-US" sz="1200" kern="1200" dirty="0">
                          <a:solidFill>
                            <a:srgbClr val="000000"/>
                          </a:solidFill>
                          <a:effectLst/>
                          <a:latin typeface="Lucida Sans Unicode (Основной текст)"/>
                          <a:ea typeface="+mn-ea"/>
                          <a:cs typeface="Arabic Typesetting" panose="03020402040406030203" pitchFamily="66" charset="-78"/>
                        </a:rPr>
                        <a:t>Crystal structure</a:t>
                      </a:r>
                    </a:p>
                  </a:txBody>
                  <a:tcPr marL="238125" marR="238125" marT="190500" marB="190500" anchor="ctr">
                    <a:lnL w="9525" cap="flat" cmpd="sng" algn="ctr">
                      <a:solidFill>
                        <a:srgbClr val="BCBCBC"/>
                      </a:solidFill>
                      <a:prstDash val="solid"/>
                      <a:round/>
                      <a:headEnd type="none" w="med" len="med"/>
                      <a:tailEnd type="none" w="med" len="med"/>
                    </a:lnL>
                    <a:lnR w="9525" cap="flat" cmpd="sng" algn="ctr">
                      <a:solidFill>
                        <a:srgbClr val="BCBCBC"/>
                      </a:solidFill>
                      <a:prstDash val="solid"/>
                      <a:round/>
                      <a:headEnd type="none" w="med" len="med"/>
                      <a:tailEnd type="none" w="med" len="med"/>
                    </a:lnR>
                    <a:lnT w="9525" cap="flat" cmpd="sng" algn="ctr">
                      <a:solidFill>
                        <a:srgbClr val="BCBCBC"/>
                      </a:solidFill>
                      <a:prstDash val="solid"/>
                      <a:round/>
                      <a:headEnd type="none" w="med" len="med"/>
                      <a:tailEnd type="none" w="med" len="med"/>
                    </a:lnT>
                    <a:lnB w="9525" cap="flat" cmpd="sng" algn="ctr">
                      <a:solidFill>
                        <a:srgbClr val="BCBCBC"/>
                      </a:solidFill>
                      <a:prstDash val="solid"/>
                      <a:round/>
                      <a:headEnd type="none" w="med" len="med"/>
                      <a:tailEnd type="none" w="med" len="med"/>
                    </a:lnB>
                    <a:solidFill>
                      <a:srgbClr val="FFFFFF"/>
                    </a:solidFill>
                  </a:tcPr>
                </a:tc>
                <a:tc>
                  <a:txBody>
                    <a:bodyPr/>
                    <a:lstStyle/>
                    <a:p>
                      <a:pPr algn="ctr"/>
                      <a:r>
                        <a:rPr kumimoji="0" lang="en-US" sz="1200" kern="1200" dirty="0">
                          <a:solidFill>
                            <a:srgbClr val="000000"/>
                          </a:solidFill>
                          <a:effectLst/>
                          <a:latin typeface="Lucida Sans Unicode (Основной текст)"/>
                          <a:ea typeface="+mn-ea"/>
                          <a:cs typeface="Arabic Typesetting" panose="03020402040406030203" pitchFamily="66" charset="-78"/>
                        </a:rPr>
                        <a:t>hexagonal</a:t>
                      </a:r>
                    </a:p>
                  </a:txBody>
                  <a:tcPr marL="238125" marR="238125" marT="190500" marB="190500" anchor="ctr">
                    <a:lnL w="9525" cap="flat" cmpd="sng" algn="ctr">
                      <a:solidFill>
                        <a:srgbClr val="BCBCBC"/>
                      </a:solidFill>
                      <a:prstDash val="solid"/>
                      <a:round/>
                      <a:headEnd type="none" w="med" len="med"/>
                      <a:tailEnd type="none" w="med" len="med"/>
                    </a:lnL>
                    <a:lnR w="9525" cap="flat" cmpd="sng" algn="ctr">
                      <a:solidFill>
                        <a:srgbClr val="BCBCBC"/>
                      </a:solidFill>
                      <a:prstDash val="solid"/>
                      <a:round/>
                      <a:headEnd type="none" w="med" len="med"/>
                      <a:tailEnd type="none" w="med" len="med"/>
                    </a:lnR>
                    <a:lnT w="9525" cap="flat" cmpd="sng" algn="ctr">
                      <a:solidFill>
                        <a:srgbClr val="BCBCBC"/>
                      </a:solidFill>
                      <a:prstDash val="solid"/>
                      <a:round/>
                      <a:headEnd type="none" w="med" len="med"/>
                      <a:tailEnd type="none" w="med" len="med"/>
                    </a:lnT>
                    <a:lnB w="9525" cap="flat" cmpd="sng" algn="ctr">
                      <a:solidFill>
                        <a:srgbClr val="BCBCBC"/>
                      </a:solidFill>
                      <a:prstDash val="solid"/>
                      <a:round/>
                      <a:headEnd type="none" w="med" len="med"/>
                      <a:tailEnd type="none" w="med" len="med"/>
                    </a:lnB>
                    <a:solidFill>
                      <a:srgbClr val="FFFFFF"/>
                    </a:solidFill>
                  </a:tcPr>
                </a:tc>
              </a:tr>
              <a:tr h="582336">
                <a:tc>
                  <a:txBody>
                    <a:bodyPr/>
                    <a:lstStyle/>
                    <a:p>
                      <a:r>
                        <a:rPr kumimoji="0" lang="en-US" sz="1200" kern="1200" dirty="0">
                          <a:solidFill>
                            <a:srgbClr val="000000"/>
                          </a:solidFill>
                          <a:effectLst/>
                          <a:latin typeface="Lucida Sans Unicode (Основной текст)"/>
                          <a:ea typeface="+mn-ea"/>
                          <a:cs typeface="Arabic Typesetting" panose="03020402040406030203" pitchFamily="66" charset="-78"/>
                        </a:rPr>
                        <a:t>Density (293 </a:t>
                      </a:r>
                      <a:r>
                        <a:rPr kumimoji="0" lang="ru-RU" sz="1200" kern="1200" dirty="0">
                          <a:solidFill>
                            <a:srgbClr val="000000"/>
                          </a:solidFill>
                          <a:effectLst/>
                          <a:latin typeface="Lucida Sans Unicode (Основной текст)"/>
                          <a:ea typeface="+mn-ea"/>
                          <a:cs typeface="Arabic Typesetting" panose="03020402040406030203" pitchFamily="66" charset="-78"/>
                        </a:rPr>
                        <a:t>К), </a:t>
                      </a:r>
                      <a:r>
                        <a:rPr kumimoji="0" lang="en-US" sz="1200" kern="1200" dirty="0">
                          <a:solidFill>
                            <a:srgbClr val="000000"/>
                          </a:solidFill>
                          <a:effectLst/>
                          <a:latin typeface="Lucida Sans Unicode (Основной текст)"/>
                          <a:ea typeface="+mn-ea"/>
                          <a:cs typeface="Arabic Typesetting" panose="03020402040406030203" pitchFamily="66" charset="-78"/>
                        </a:rPr>
                        <a:t>g/cm</a:t>
                      </a:r>
                      <a:r>
                        <a:rPr kumimoji="0" lang="en-US" sz="1200" kern="1200" baseline="30000" dirty="0">
                          <a:solidFill>
                            <a:srgbClr val="000000"/>
                          </a:solidFill>
                          <a:effectLst/>
                          <a:latin typeface="Lucida Sans Unicode (Основной текст)"/>
                          <a:ea typeface="+mn-ea"/>
                          <a:cs typeface="Arabic Typesetting" panose="03020402040406030203" pitchFamily="66" charset="-78"/>
                        </a:rPr>
                        <a:t>3</a:t>
                      </a:r>
                    </a:p>
                  </a:txBody>
                  <a:tcPr marL="238125" marR="238125" marT="190500" marB="190500" anchor="ctr">
                    <a:lnL w="9525" cap="flat" cmpd="sng" algn="ctr">
                      <a:solidFill>
                        <a:srgbClr val="BCBCBC"/>
                      </a:solidFill>
                      <a:prstDash val="solid"/>
                      <a:round/>
                      <a:headEnd type="none" w="med" len="med"/>
                      <a:tailEnd type="none" w="med" len="med"/>
                    </a:lnL>
                    <a:lnR w="9525" cap="flat" cmpd="sng" algn="ctr">
                      <a:solidFill>
                        <a:srgbClr val="BCBCBC"/>
                      </a:solidFill>
                      <a:prstDash val="solid"/>
                      <a:round/>
                      <a:headEnd type="none" w="med" len="med"/>
                      <a:tailEnd type="none" w="med" len="med"/>
                    </a:lnR>
                    <a:lnT w="9525" cap="flat" cmpd="sng" algn="ctr">
                      <a:solidFill>
                        <a:srgbClr val="BCBCBC"/>
                      </a:solidFill>
                      <a:prstDash val="solid"/>
                      <a:round/>
                      <a:headEnd type="none" w="med" len="med"/>
                      <a:tailEnd type="none" w="med" len="med"/>
                    </a:lnT>
                    <a:lnB w="9525" cap="flat" cmpd="sng" algn="ctr">
                      <a:solidFill>
                        <a:srgbClr val="BCBCBC"/>
                      </a:solidFill>
                      <a:prstDash val="solid"/>
                      <a:round/>
                      <a:headEnd type="none" w="med" len="med"/>
                      <a:tailEnd type="none" w="med" len="med"/>
                    </a:lnB>
                    <a:solidFill>
                      <a:srgbClr val="FFFFFF"/>
                    </a:solidFill>
                  </a:tcPr>
                </a:tc>
                <a:tc>
                  <a:txBody>
                    <a:bodyPr/>
                    <a:lstStyle/>
                    <a:p>
                      <a:pPr algn="ctr"/>
                      <a:r>
                        <a:rPr kumimoji="0" lang="ru-RU" sz="1200" kern="1200" dirty="0">
                          <a:solidFill>
                            <a:srgbClr val="000000"/>
                          </a:solidFill>
                          <a:effectLst/>
                          <a:latin typeface="Lucida Sans Unicode (Основной текст)"/>
                          <a:ea typeface="+mn-ea"/>
                          <a:cs typeface="Arabic Typesetting" panose="03020402040406030203" pitchFamily="66" charset="-78"/>
                        </a:rPr>
                        <a:t>4,280</a:t>
                      </a:r>
                    </a:p>
                  </a:txBody>
                  <a:tcPr marL="238125" marR="238125" marT="190500" marB="190500" anchor="ctr">
                    <a:lnL w="9525" cap="flat" cmpd="sng" algn="ctr">
                      <a:solidFill>
                        <a:srgbClr val="BCBCBC"/>
                      </a:solidFill>
                      <a:prstDash val="solid"/>
                      <a:round/>
                      <a:headEnd type="none" w="med" len="med"/>
                      <a:tailEnd type="none" w="med" len="med"/>
                    </a:lnL>
                    <a:lnR w="9525" cap="flat" cmpd="sng" algn="ctr">
                      <a:solidFill>
                        <a:srgbClr val="BCBCBC"/>
                      </a:solidFill>
                      <a:prstDash val="solid"/>
                      <a:round/>
                      <a:headEnd type="none" w="med" len="med"/>
                      <a:tailEnd type="none" w="med" len="med"/>
                    </a:lnR>
                    <a:lnT w="9525" cap="flat" cmpd="sng" algn="ctr">
                      <a:solidFill>
                        <a:srgbClr val="BCBCBC"/>
                      </a:solidFill>
                      <a:prstDash val="solid"/>
                      <a:round/>
                      <a:headEnd type="none" w="med" len="med"/>
                      <a:tailEnd type="none" w="med" len="med"/>
                    </a:lnT>
                    <a:lnB w="9525" cap="flat" cmpd="sng" algn="ctr">
                      <a:solidFill>
                        <a:srgbClr val="BCBCBC"/>
                      </a:solidFill>
                      <a:prstDash val="solid"/>
                      <a:round/>
                      <a:headEnd type="none" w="med" len="med"/>
                      <a:tailEnd type="none" w="med" len="med"/>
                    </a:lnB>
                    <a:solidFill>
                      <a:srgbClr val="FFFFFF"/>
                    </a:solidFill>
                  </a:tcPr>
                </a:tc>
              </a:tr>
              <a:tr h="582336">
                <a:tc>
                  <a:txBody>
                    <a:bodyPr/>
                    <a:lstStyle/>
                    <a:p>
                      <a:r>
                        <a:rPr kumimoji="0" lang="en-US" sz="1200" kern="1200" dirty="0">
                          <a:solidFill>
                            <a:srgbClr val="000000"/>
                          </a:solidFill>
                          <a:effectLst/>
                          <a:latin typeface="Lucida Sans Unicode (Основной текст)"/>
                          <a:ea typeface="+mn-ea"/>
                          <a:cs typeface="Arabic Typesetting" panose="03020402040406030203" pitchFamily="66" charset="-78"/>
                        </a:rPr>
                        <a:t>Melting temperature, °</a:t>
                      </a:r>
                      <a:r>
                        <a:rPr kumimoji="0" lang="ru-RU" sz="1200" kern="1200" dirty="0">
                          <a:solidFill>
                            <a:srgbClr val="000000"/>
                          </a:solidFill>
                          <a:effectLst/>
                          <a:latin typeface="Lucida Sans Unicode (Основной текст)"/>
                          <a:ea typeface="+mn-ea"/>
                          <a:cs typeface="Arabic Typesetting" panose="03020402040406030203" pitchFamily="66" charset="-78"/>
                        </a:rPr>
                        <a:t>С</a:t>
                      </a:r>
                    </a:p>
                  </a:txBody>
                  <a:tcPr marL="238125" marR="238125" marT="190500" marB="190500" anchor="ctr">
                    <a:lnL w="9525" cap="flat" cmpd="sng" algn="ctr">
                      <a:solidFill>
                        <a:srgbClr val="BCBCBC"/>
                      </a:solidFill>
                      <a:prstDash val="solid"/>
                      <a:round/>
                      <a:headEnd type="none" w="med" len="med"/>
                      <a:tailEnd type="none" w="med" len="med"/>
                    </a:lnL>
                    <a:lnR w="9525" cap="flat" cmpd="sng" algn="ctr">
                      <a:solidFill>
                        <a:srgbClr val="BCBCBC"/>
                      </a:solidFill>
                      <a:prstDash val="solid"/>
                      <a:round/>
                      <a:headEnd type="none" w="med" len="med"/>
                      <a:tailEnd type="none" w="med" len="med"/>
                    </a:lnR>
                    <a:lnT w="9525" cap="flat" cmpd="sng" algn="ctr">
                      <a:solidFill>
                        <a:srgbClr val="BCBCBC"/>
                      </a:solidFill>
                      <a:prstDash val="solid"/>
                      <a:round/>
                      <a:headEnd type="none" w="med" len="med"/>
                      <a:tailEnd type="none" w="med" len="med"/>
                    </a:lnT>
                    <a:lnB w="9525" cap="flat" cmpd="sng" algn="ctr">
                      <a:solidFill>
                        <a:srgbClr val="BCBCBC"/>
                      </a:solidFill>
                      <a:prstDash val="solid"/>
                      <a:round/>
                      <a:headEnd type="none" w="med" len="med"/>
                      <a:tailEnd type="none" w="med" len="med"/>
                    </a:lnB>
                    <a:solidFill>
                      <a:srgbClr val="FFFFFF"/>
                    </a:solidFill>
                  </a:tcPr>
                </a:tc>
                <a:tc>
                  <a:txBody>
                    <a:bodyPr/>
                    <a:lstStyle/>
                    <a:p>
                      <a:pPr algn="ctr"/>
                      <a:r>
                        <a:rPr kumimoji="0" lang="ru-RU" sz="1200" kern="1200" dirty="0">
                          <a:solidFill>
                            <a:srgbClr val="000000"/>
                          </a:solidFill>
                          <a:effectLst/>
                          <a:latin typeface="Lucida Sans Unicode (Основной текст)"/>
                          <a:ea typeface="+mn-ea"/>
                          <a:cs typeface="Arabic Typesetting" panose="03020402040406030203" pitchFamily="66" charset="-78"/>
                        </a:rPr>
                        <a:t>1116,0</a:t>
                      </a:r>
                    </a:p>
                  </a:txBody>
                  <a:tcPr marL="238125" marR="238125" marT="190500" marB="190500" anchor="ctr">
                    <a:lnL w="9525" cap="flat" cmpd="sng" algn="ctr">
                      <a:solidFill>
                        <a:srgbClr val="BCBCBC"/>
                      </a:solidFill>
                      <a:prstDash val="solid"/>
                      <a:round/>
                      <a:headEnd type="none" w="med" len="med"/>
                      <a:tailEnd type="none" w="med" len="med"/>
                    </a:lnL>
                    <a:lnR w="9525" cap="flat" cmpd="sng" algn="ctr">
                      <a:solidFill>
                        <a:srgbClr val="BCBCBC"/>
                      </a:solidFill>
                      <a:prstDash val="solid"/>
                      <a:round/>
                      <a:headEnd type="none" w="med" len="med"/>
                      <a:tailEnd type="none" w="med" len="med"/>
                    </a:lnR>
                    <a:lnT w="9525" cap="flat" cmpd="sng" algn="ctr">
                      <a:solidFill>
                        <a:srgbClr val="BCBCBC"/>
                      </a:solidFill>
                      <a:prstDash val="solid"/>
                      <a:round/>
                      <a:headEnd type="none" w="med" len="med"/>
                      <a:tailEnd type="none" w="med" len="med"/>
                    </a:lnT>
                    <a:lnB w="9525" cap="flat" cmpd="sng" algn="ctr">
                      <a:solidFill>
                        <a:srgbClr val="BCBCBC"/>
                      </a:solidFill>
                      <a:prstDash val="solid"/>
                      <a:round/>
                      <a:headEnd type="none" w="med" len="med"/>
                      <a:tailEnd type="none" w="med" len="med"/>
                    </a:lnB>
                    <a:solidFill>
                      <a:srgbClr val="FFFFFF"/>
                    </a:solidFill>
                  </a:tcPr>
                </a:tc>
              </a:tr>
              <a:tr h="582336">
                <a:tc>
                  <a:txBody>
                    <a:bodyPr/>
                    <a:lstStyle/>
                    <a:p>
                      <a:r>
                        <a:rPr kumimoji="0" lang="en-US" sz="1200" kern="1200" dirty="0">
                          <a:solidFill>
                            <a:srgbClr val="000000"/>
                          </a:solidFill>
                          <a:effectLst/>
                          <a:latin typeface="Lucida Sans Unicode (Основной текст)"/>
                          <a:ea typeface="+mn-ea"/>
                          <a:cs typeface="Arabic Typesetting" panose="03020402040406030203" pitchFamily="66" charset="-78"/>
                        </a:rPr>
                        <a:t>Refractive coefficient</a:t>
                      </a:r>
                    </a:p>
                  </a:txBody>
                  <a:tcPr marL="238125" marR="238125" marT="190500" marB="190500" anchor="ctr">
                    <a:lnL w="9525" cap="flat" cmpd="sng" algn="ctr">
                      <a:solidFill>
                        <a:srgbClr val="BCBCBC"/>
                      </a:solidFill>
                      <a:prstDash val="solid"/>
                      <a:round/>
                      <a:headEnd type="none" w="med" len="med"/>
                      <a:tailEnd type="none" w="med" len="med"/>
                    </a:lnL>
                    <a:lnR w="9525" cap="flat" cmpd="sng" algn="ctr">
                      <a:solidFill>
                        <a:srgbClr val="BCBCBC"/>
                      </a:solidFill>
                      <a:prstDash val="solid"/>
                      <a:round/>
                      <a:headEnd type="none" w="med" len="med"/>
                      <a:tailEnd type="none" w="med" len="med"/>
                    </a:lnR>
                    <a:lnT w="9525" cap="flat" cmpd="sng" algn="ctr">
                      <a:solidFill>
                        <a:srgbClr val="BCBCBC"/>
                      </a:solidFill>
                      <a:prstDash val="solid"/>
                      <a:round/>
                      <a:headEnd type="none" w="med" len="med"/>
                      <a:tailEnd type="none" w="med" len="med"/>
                    </a:lnT>
                    <a:lnB w="9525" cap="flat" cmpd="sng" algn="ctr">
                      <a:solidFill>
                        <a:srgbClr val="BCBCBC"/>
                      </a:solidFill>
                      <a:prstDash val="solid"/>
                      <a:round/>
                      <a:headEnd type="none" w="med" len="med"/>
                      <a:tailEnd type="none" w="med" len="med"/>
                    </a:lnB>
                    <a:solidFill>
                      <a:srgbClr val="FFFFFF"/>
                    </a:solidFill>
                  </a:tcPr>
                </a:tc>
                <a:tc>
                  <a:txBody>
                    <a:bodyPr/>
                    <a:lstStyle/>
                    <a:p>
                      <a:pPr algn="ctr"/>
                      <a:r>
                        <a:rPr kumimoji="0" lang="ru-RU" sz="1200" kern="1200" dirty="0">
                          <a:solidFill>
                            <a:srgbClr val="000000"/>
                          </a:solidFill>
                          <a:effectLst/>
                          <a:latin typeface="Lucida Sans Unicode (Основной текст)"/>
                          <a:ea typeface="+mn-ea"/>
                          <a:cs typeface="Arabic Typesetting" panose="03020402040406030203" pitchFamily="66" charset="-78"/>
                        </a:rPr>
                        <a:t>1,7</a:t>
                      </a:r>
                    </a:p>
                  </a:txBody>
                  <a:tcPr marL="238125" marR="238125" marT="190500" marB="190500" anchor="ctr">
                    <a:lnL w="9525" cap="flat" cmpd="sng" algn="ctr">
                      <a:solidFill>
                        <a:srgbClr val="BCBCBC"/>
                      </a:solidFill>
                      <a:prstDash val="solid"/>
                      <a:round/>
                      <a:headEnd type="none" w="med" len="med"/>
                      <a:tailEnd type="none" w="med" len="med"/>
                    </a:lnL>
                    <a:lnR w="9525" cap="flat" cmpd="sng" algn="ctr">
                      <a:solidFill>
                        <a:srgbClr val="BCBCBC"/>
                      </a:solidFill>
                      <a:prstDash val="solid"/>
                      <a:round/>
                      <a:headEnd type="none" w="med" len="med"/>
                      <a:tailEnd type="none" w="med" len="med"/>
                    </a:lnR>
                    <a:lnT w="9525" cap="flat" cmpd="sng" algn="ctr">
                      <a:solidFill>
                        <a:srgbClr val="BCBCBC"/>
                      </a:solidFill>
                      <a:prstDash val="solid"/>
                      <a:round/>
                      <a:headEnd type="none" w="med" len="med"/>
                      <a:tailEnd type="none" w="med" len="med"/>
                    </a:lnT>
                    <a:lnB w="9525" cap="flat" cmpd="sng" algn="ctr">
                      <a:solidFill>
                        <a:srgbClr val="BCBCBC"/>
                      </a:solidFill>
                      <a:prstDash val="solid"/>
                      <a:round/>
                      <a:headEnd type="none" w="med" len="med"/>
                      <a:tailEnd type="none" w="med" len="med"/>
                    </a:lnB>
                    <a:solidFill>
                      <a:srgbClr val="FFFFFF"/>
                    </a:solidFill>
                  </a:tcPr>
                </a:tc>
              </a:tr>
            </a:tbl>
          </a:graphicData>
        </a:graphic>
      </p:graphicFrame>
      <p:sp>
        <p:nvSpPr>
          <p:cNvPr id="3" name="Заголовок 2"/>
          <p:cNvSpPr txBox="1">
            <a:spLocks/>
          </p:cNvSpPr>
          <p:nvPr/>
        </p:nvSpPr>
        <p:spPr>
          <a:xfrm>
            <a:off x="412126" y="188640"/>
            <a:ext cx="8229600" cy="825229"/>
          </a:xfrm>
          <a:prstGeom prst="rect">
            <a:avLst/>
          </a:prstGeom>
        </p:spPr>
        <p:txBody>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b="0" cap="all" dirty="0">
                <a:effectLst/>
              </a:rPr>
              <a:t>GERMANIUM DIOXIDE</a:t>
            </a:r>
          </a:p>
        </p:txBody>
      </p:sp>
      <p:sp>
        <p:nvSpPr>
          <p:cNvPr id="4" name="Rectangle 2"/>
          <p:cNvSpPr>
            <a:spLocks noChangeArrowheads="1"/>
          </p:cNvSpPr>
          <p:nvPr/>
        </p:nvSpPr>
        <p:spPr bwMode="auto">
          <a:xfrm>
            <a:off x="4649758" y="1119807"/>
            <a:ext cx="4104456" cy="369332"/>
          </a:xfrm>
          <a:prstGeom prst="rect">
            <a:avLst/>
          </a:prstGeom>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b="1" i="0" strike="noStrike" cap="none" normalizeH="0" baseline="0" dirty="0" smtClean="0">
                <a:ln>
                  <a:noFill/>
                </a:ln>
                <a:solidFill>
                  <a:srgbClr val="0070C0"/>
                </a:solidFill>
                <a:effectLst/>
              </a:rPr>
              <a:t>Physical properties</a:t>
            </a:r>
            <a:endParaRPr kumimoji="0" lang="ru-RU" altLang="ru-RU" sz="1100" b="0" i="0" strike="noStrike" cap="none" normalizeH="0" baseline="0" dirty="0" smtClean="0">
              <a:ln>
                <a:noFill/>
              </a:ln>
              <a:solidFill>
                <a:srgbClr val="0070C0"/>
              </a:solidFill>
              <a:effectLst/>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1640" y="2364534"/>
            <a:ext cx="2160240" cy="1903215"/>
          </a:xfrm>
          <a:prstGeom prst="rect">
            <a:avLst/>
          </a:prstGeom>
          <a:ln>
            <a:solidFill>
              <a:srgbClr val="0070C0"/>
            </a:solidFill>
          </a:ln>
        </p:spPr>
      </p:pic>
      <p:sp>
        <p:nvSpPr>
          <p:cNvPr id="7" name="Прямоугольник 6"/>
          <p:cNvSpPr/>
          <p:nvPr/>
        </p:nvSpPr>
        <p:spPr>
          <a:xfrm>
            <a:off x="1440504" y="1196752"/>
            <a:ext cx="1942511" cy="584775"/>
          </a:xfrm>
          <a:prstGeom prst="rect">
            <a:avLst/>
          </a:prstGeom>
          <a:ln w="19050"/>
        </p:spPr>
        <p:style>
          <a:lnRef idx="2">
            <a:schemeClr val="accent1"/>
          </a:lnRef>
          <a:fillRef idx="1">
            <a:schemeClr val="lt1"/>
          </a:fillRef>
          <a:effectRef idx="0">
            <a:schemeClr val="accent1"/>
          </a:effectRef>
          <a:fontRef idx="minor">
            <a:schemeClr val="dk1"/>
          </a:fontRef>
        </p:style>
        <p:txBody>
          <a:bodyPr wrap="square">
            <a:spAutoFit/>
          </a:bodyPr>
          <a:lstStyle/>
          <a:p>
            <a:pPr marL="71755" algn="ctr" fontAlgn="ctr"/>
            <a:r>
              <a:rPr lang="en-US"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roboto"/>
              </a:rPr>
              <a:t>GeO2</a:t>
            </a:r>
          </a:p>
          <a:p>
            <a:pPr marL="71755" algn="ctr" fontAlgn="ctr"/>
            <a:r>
              <a:rPr lang="en-US"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roboto"/>
              </a:rPr>
              <a:t>standard</a:t>
            </a:r>
            <a:endPar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roboto"/>
            </a:endParaRPr>
          </a:p>
        </p:txBody>
      </p:sp>
      <p:sp>
        <p:nvSpPr>
          <p:cNvPr id="8" name="Прямоугольник 7"/>
          <p:cNvSpPr/>
          <p:nvPr/>
        </p:nvSpPr>
        <p:spPr>
          <a:xfrm>
            <a:off x="263301" y="4725144"/>
            <a:ext cx="1800200" cy="584775"/>
          </a:xfrm>
          <a:prstGeom prst="rect">
            <a:avLst/>
          </a:prstGeom>
          <a:ln w="19050"/>
        </p:spPr>
        <p:style>
          <a:lnRef idx="2">
            <a:schemeClr val="accent1"/>
          </a:lnRef>
          <a:fillRef idx="1">
            <a:schemeClr val="lt1"/>
          </a:fillRef>
          <a:effectRef idx="0">
            <a:schemeClr val="accent1"/>
          </a:effectRef>
          <a:fontRef idx="minor">
            <a:schemeClr val="dk1"/>
          </a:fontRef>
        </p:style>
        <p:txBody>
          <a:bodyPr wrap="square">
            <a:spAutoFit/>
          </a:bodyPr>
          <a:lstStyle/>
          <a:p>
            <a:pPr marL="71755" algn="ctr" fontAlgn="ctr"/>
            <a:r>
              <a:rPr lang="en-US"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roboto"/>
              </a:rPr>
              <a:t>GeO2</a:t>
            </a:r>
          </a:p>
          <a:p>
            <a:pPr marL="71755" algn="ctr" fontAlgn="ctr"/>
            <a:r>
              <a:rPr lang="en-US"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roboto"/>
              </a:rPr>
              <a:t>electronic</a:t>
            </a:r>
            <a:endPar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roboto"/>
            </a:endParaRPr>
          </a:p>
        </p:txBody>
      </p:sp>
      <p:sp>
        <p:nvSpPr>
          <p:cNvPr id="9" name="Прямоугольник 8"/>
          <p:cNvSpPr/>
          <p:nvPr/>
        </p:nvSpPr>
        <p:spPr>
          <a:xfrm>
            <a:off x="3059832" y="4725144"/>
            <a:ext cx="1635923" cy="584775"/>
          </a:xfrm>
          <a:prstGeom prst="rect">
            <a:avLst/>
          </a:prstGeom>
          <a:ln w="19050"/>
        </p:spPr>
        <p:style>
          <a:lnRef idx="2">
            <a:schemeClr val="accent1"/>
          </a:lnRef>
          <a:fillRef idx="1">
            <a:schemeClr val="lt1"/>
          </a:fillRef>
          <a:effectRef idx="0">
            <a:schemeClr val="accent1"/>
          </a:effectRef>
          <a:fontRef idx="minor">
            <a:schemeClr val="dk1"/>
          </a:fontRef>
        </p:style>
        <p:txBody>
          <a:bodyPr wrap="square">
            <a:spAutoFit/>
          </a:bodyPr>
          <a:lstStyle/>
          <a:p>
            <a:pPr marL="71755" algn="ctr" fontAlgn="ctr"/>
            <a:r>
              <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roboto"/>
              </a:rPr>
              <a:t>GeO2 </a:t>
            </a:r>
            <a:endParaRPr lang="en-US"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roboto"/>
            </a:endParaRPr>
          </a:p>
          <a:p>
            <a:pPr marL="71755" algn="ctr" fontAlgn="ctr"/>
            <a:r>
              <a:rPr lang="en-US"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roboto"/>
              </a:rPr>
              <a:t>catalysis</a:t>
            </a:r>
            <a:endPar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roboto"/>
            </a:endParaRPr>
          </a:p>
        </p:txBody>
      </p:sp>
      <p:cxnSp>
        <p:nvCxnSpPr>
          <p:cNvPr id="11" name="Прямая со стрелкой 10"/>
          <p:cNvCxnSpPr>
            <a:stCxn id="5" idx="0"/>
            <a:endCxn id="7" idx="2"/>
          </p:cNvCxnSpPr>
          <p:nvPr/>
        </p:nvCxnSpPr>
        <p:spPr>
          <a:xfrm flipV="1">
            <a:off x="2411760" y="1781527"/>
            <a:ext cx="0" cy="58300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p:cNvCxnSpPr>
            <a:stCxn id="5" idx="2"/>
            <a:endCxn id="8" idx="0"/>
          </p:cNvCxnSpPr>
          <p:nvPr/>
        </p:nvCxnSpPr>
        <p:spPr>
          <a:xfrm flipH="1">
            <a:off x="1163401" y="4267749"/>
            <a:ext cx="1248359" cy="45739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a:stCxn id="5" idx="2"/>
            <a:endCxn id="9" idx="0"/>
          </p:cNvCxnSpPr>
          <p:nvPr/>
        </p:nvCxnSpPr>
        <p:spPr>
          <a:xfrm>
            <a:off x="2411760" y="4267749"/>
            <a:ext cx="1466034" cy="45739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9" name="Прямоугольник 28"/>
          <p:cNvSpPr/>
          <p:nvPr/>
        </p:nvSpPr>
        <p:spPr>
          <a:xfrm>
            <a:off x="2326815" y="5589240"/>
            <a:ext cx="1635923" cy="338554"/>
          </a:xfrm>
          <a:prstGeom prst="rect">
            <a:avLst/>
          </a:prstGeom>
          <a:ln w="19050"/>
        </p:spPr>
        <p:style>
          <a:lnRef idx="2">
            <a:schemeClr val="accent1"/>
          </a:lnRef>
          <a:fillRef idx="1">
            <a:schemeClr val="lt1"/>
          </a:fillRef>
          <a:effectRef idx="0">
            <a:schemeClr val="accent1"/>
          </a:effectRef>
          <a:fontRef idx="minor">
            <a:schemeClr val="dk1"/>
          </a:fontRef>
        </p:style>
        <p:txBody>
          <a:bodyPr wrap="square">
            <a:spAutoFit/>
          </a:bodyPr>
          <a:lstStyle/>
          <a:p>
            <a:pPr marL="71755" algn="ctr" fontAlgn="ctr"/>
            <a:r>
              <a:rPr lang="en-US"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roboto"/>
              </a:rPr>
              <a:t>Fine</a:t>
            </a:r>
            <a:endPar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roboto"/>
            </a:endParaRPr>
          </a:p>
        </p:txBody>
      </p:sp>
      <p:sp>
        <p:nvSpPr>
          <p:cNvPr id="30" name="Прямоугольник 29"/>
          <p:cNvSpPr/>
          <p:nvPr/>
        </p:nvSpPr>
        <p:spPr>
          <a:xfrm>
            <a:off x="4139952" y="5589239"/>
            <a:ext cx="1635923" cy="338554"/>
          </a:xfrm>
          <a:prstGeom prst="rect">
            <a:avLst/>
          </a:prstGeom>
          <a:ln w="19050"/>
        </p:spPr>
        <p:style>
          <a:lnRef idx="2">
            <a:schemeClr val="accent1"/>
          </a:lnRef>
          <a:fillRef idx="1">
            <a:schemeClr val="lt1"/>
          </a:fillRef>
          <a:effectRef idx="0">
            <a:schemeClr val="accent1"/>
          </a:effectRef>
          <a:fontRef idx="minor">
            <a:schemeClr val="dk1"/>
          </a:fontRef>
        </p:style>
        <p:txBody>
          <a:bodyPr wrap="square">
            <a:spAutoFit/>
          </a:bodyPr>
          <a:lstStyle/>
          <a:p>
            <a:pPr marL="71755" algn="ctr" fontAlgn="ctr"/>
            <a:r>
              <a:rPr lang="en-US"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roboto"/>
              </a:rPr>
              <a:t>Soluble</a:t>
            </a:r>
            <a:endPar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roboto"/>
            </a:endParaRPr>
          </a:p>
        </p:txBody>
      </p:sp>
      <p:cxnSp>
        <p:nvCxnSpPr>
          <p:cNvPr id="34" name="Прямая со стрелкой 33"/>
          <p:cNvCxnSpPr>
            <a:stCxn id="9" idx="2"/>
            <a:endCxn id="29" idx="0"/>
          </p:cNvCxnSpPr>
          <p:nvPr/>
        </p:nvCxnSpPr>
        <p:spPr>
          <a:xfrm flipH="1">
            <a:off x="3144777" y="5309919"/>
            <a:ext cx="733017" cy="27932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Прямая со стрелкой 35"/>
          <p:cNvCxnSpPr>
            <a:stCxn id="9" idx="2"/>
            <a:endCxn id="30" idx="0"/>
          </p:cNvCxnSpPr>
          <p:nvPr/>
        </p:nvCxnSpPr>
        <p:spPr>
          <a:xfrm>
            <a:off x="3877794" y="5309919"/>
            <a:ext cx="1080120" cy="2793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Номер слайда 5"/>
          <p:cNvSpPr>
            <a:spLocks noGrp="1"/>
          </p:cNvSpPr>
          <p:nvPr>
            <p:ph type="sldNum" sz="quarter" idx="12"/>
          </p:nvPr>
        </p:nvSpPr>
        <p:spPr/>
        <p:txBody>
          <a:bodyPr vert="horz" anchor="b"/>
          <a:lstStyle/>
          <a:p>
            <a:fld id="{B19B0651-EE4F-4900-A07F-96A6BFA9D0F0}" type="slidenum">
              <a:rPr lang="ru-RU" b="1"/>
              <a:pPr/>
              <a:t>5</a:t>
            </a:fld>
            <a:endParaRPr lang="ru-RU" b="1" dirty="0"/>
          </a:p>
        </p:txBody>
      </p:sp>
      <p:sp>
        <p:nvSpPr>
          <p:cNvPr id="19" name="Стрелка вправо 18">
            <a:hlinkClick r:id="rId3" action="ppaction://hlinksldjump"/>
          </p:cNvPr>
          <p:cNvSpPr/>
          <p:nvPr/>
        </p:nvSpPr>
        <p:spPr>
          <a:xfrm>
            <a:off x="611559" y="6353472"/>
            <a:ext cx="396044" cy="270842"/>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ru-RU"/>
          </a:p>
        </p:txBody>
      </p:sp>
      <p:sp>
        <p:nvSpPr>
          <p:cNvPr id="20" name="Стрелка вправо 19">
            <a:hlinkClick r:id="rId4" action="ppaction://hlinksldjump"/>
          </p:cNvPr>
          <p:cNvSpPr/>
          <p:nvPr/>
        </p:nvSpPr>
        <p:spPr>
          <a:xfrm flipH="1">
            <a:off x="147201" y="6353472"/>
            <a:ext cx="392349" cy="270842"/>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ru-RU"/>
          </a:p>
        </p:txBody>
      </p:sp>
      <p:sp>
        <p:nvSpPr>
          <p:cNvPr id="21" name="Скругленный прямоугольник 20">
            <a:hlinkClick r:id="rId5" action="ppaction://hlinksldjump"/>
          </p:cNvPr>
          <p:cNvSpPr/>
          <p:nvPr/>
        </p:nvSpPr>
        <p:spPr>
          <a:xfrm>
            <a:off x="486456" y="6114554"/>
            <a:ext cx="216024" cy="270842"/>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ru-RU"/>
          </a:p>
        </p:txBody>
      </p:sp>
      <p:pic>
        <p:nvPicPr>
          <p:cNvPr id="22" name="Рисунок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12655" y="6353472"/>
            <a:ext cx="2250154" cy="340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1657717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2"/>
          <p:cNvSpPr txBox="1">
            <a:spLocks/>
          </p:cNvSpPr>
          <p:nvPr/>
        </p:nvSpPr>
        <p:spPr>
          <a:xfrm>
            <a:off x="359024" y="164844"/>
            <a:ext cx="8784976" cy="825229"/>
          </a:xfrm>
          <a:prstGeom prst="rect">
            <a:avLst/>
          </a:prstGeom>
        </p:spPr>
        <p:txBody>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3200" b="0" cap="all" dirty="0">
                <a:effectLst/>
              </a:rPr>
              <a:t>GERMANIUM POLYCRYSTALLINE ZONEREFINED</a:t>
            </a:r>
          </a:p>
        </p:txBody>
      </p:sp>
      <p:graphicFrame>
        <p:nvGraphicFramePr>
          <p:cNvPr id="3" name="Таблица 2"/>
          <p:cNvGraphicFramePr>
            <a:graphicFrameLocks noGrp="1"/>
          </p:cNvGraphicFramePr>
          <p:nvPr>
            <p:extLst>
              <p:ext uri="{D42A27DB-BD31-4B8C-83A1-F6EECF244321}">
                <p14:modId xmlns:p14="http://schemas.microsoft.com/office/powerpoint/2010/main" val="3718736450"/>
              </p:ext>
            </p:extLst>
          </p:nvPr>
        </p:nvGraphicFramePr>
        <p:xfrm>
          <a:off x="4649758" y="2032788"/>
          <a:ext cx="4104456" cy="2377440"/>
        </p:xfrm>
        <a:graphic>
          <a:graphicData uri="http://schemas.openxmlformats.org/drawingml/2006/table">
            <a:tbl>
              <a:tblPr/>
              <a:tblGrid>
                <a:gridCol w="2579536"/>
                <a:gridCol w="1524920"/>
              </a:tblGrid>
              <a:tr h="0">
                <a:tc>
                  <a:txBody>
                    <a:bodyPr/>
                    <a:lstStyle/>
                    <a:p>
                      <a:r>
                        <a:rPr kumimoji="0" lang="en-US" sz="1400" kern="1200" dirty="0">
                          <a:solidFill>
                            <a:srgbClr val="000000"/>
                          </a:solidFill>
                          <a:effectLst/>
                          <a:latin typeface="Lucida Sans Unicode (Основной текст)"/>
                          <a:ea typeface="+mn-ea"/>
                          <a:cs typeface="Arabic Typesetting" panose="03020402040406030203" pitchFamily="66" charset="-78"/>
                        </a:rPr>
                        <a:t>Atom weight        </a:t>
                      </a:r>
                    </a:p>
                  </a:txBody>
                  <a:tcPr marL="238125" marR="238125" marT="190500" marB="190500" anchor="ctr">
                    <a:lnL w="9525" cap="flat" cmpd="sng" algn="ctr">
                      <a:solidFill>
                        <a:srgbClr val="BCBCBC"/>
                      </a:solidFill>
                      <a:prstDash val="solid"/>
                      <a:round/>
                      <a:headEnd type="none" w="med" len="med"/>
                      <a:tailEnd type="none" w="med" len="med"/>
                    </a:lnL>
                    <a:lnR w="9525" cap="flat" cmpd="sng" algn="ctr">
                      <a:solidFill>
                        <a:srgbClr val="BCBCBC"/>
                      </a:solidFill>
                      <a:prstDash val="solid"/>
                      <a:round/>
                      <a:headEnd type="none" w="med" len="med"/>
                      <a:tailEnd type="none" w="med" len="med"/>
                    </a:lnR>
                    <a:lnT w="9525" cap="flat" cmpd="sng" algn="ctr">
                      <a:solidFill>
                        <a:srgbClr val="BCBCBC"/>
                      </a:solidFill>
                      <a:prstDash val="solid"/>
                      <a:round/>
                      <a:headEnd type="none" w="med" len="med"/>
                      <a:tailEnd type="none" w="med" len="med"/>
                    </a:lnT>
                    <a:lnB w="9525" cap="flat" cmpd="sng" algn="ctr">
                      <a:solidFill>
                        <a:srgbClr val="BCBCBC"/>
                      </a:solidFill>
                      <a:prstDash val="solid"/>
                      <a:round/>
                      <a:headEnd type="none" w="med" len="med"/>
                      <a:tailEnd type="none" w="med" len="med"/>
                    </a:lnB>
                    <a:solidFill>
                      <a:srgbClr val="FFFFFF"/>
                    </a:solidFill>
                  </a:tcPr>
                </a:tc>
                <a:tc>
                  <a:txBody>
                    <a:bodyPr/>
                    <a:lstStyle/>
                    <a:p>
                      <a:pPr algn="ctr"/>
                      <a:r>
                        <a:rPr kumimoji="0" lang="ru-RU" sz="1400" kern="1200" dirty="0">
                          <a:solidFill>
                            <a:srgbClr val="000000"/>
                          </a:solidFill>
                          <a:effectLst/>
                          <a:latin typeface="Lucida Sans Unicode (Основной текст)"/>
                          <a:ea typeface="+mn-ea"/>
                          <a:cs typeface="Arabic Typesetting" panose="03020402040406030203" pitchFamily="66" charset="-78"/>
                        </a:rPr>
                        <a:t>72,6</a:t>
                      </a:r>
                    </a:p>
                  </a:txBody>
                  <a:tcPr marL="238125" marR="238125" marT="190500" marB="190500" anchor="ctr">
                    <a:lnL w="9525" cap="flat" cmpd="sng" algn="ctr">
                      <a:solidFill>
                        <a:srgbClr val="BCBCBC"/>
                      </a:solidFill>
                      <a:prstDash val="solid"/>
                      <a:round/>
                      <a:headEnd type="none" w="med" len="med"/>
                      <a:tailEnd type="none" w="med" len="med"/>
                    </a:lnL>
                    <a:lnR w="9525" cap="flat" cmpd="sng" algn="ctr">
                      <a:solidFill>
                        <a:srgbClr val="BCBCBC"/>
                      </a:solidFill>
                      <a:prstDash val="solid"/>
                      <a:round/>
                      <a:headEnd type="none" w="med" len="med"/>
                      <a:tailEnd type="none" w="med" len="med"/>
                    </a:lnR>
                    <a:lnT w="9525" cap="flat" cmpd="sng" algn="ctr">
                      <a:solidFill>
                        <a:srgbClr val="BCBCBC"/>
                      </a:solidFill>
                      <a:prstDash val="solid"/>
                      <a:round/>
                      <a:headEnd type="none" w="med" len="med"/>
                      <a:tailEnd type="none" w="med" len="med"/>
                    </a:lnT>
                    <a:lnB w="9525" cap="flat" cmpd="sng" algn="ctr">
                      <a:solidFill>
                        <a:srgbClr val="BCBCBC"/>
                      </a:solidFill>
                      <a:prstDash val="solid"/>
                      <a:round/>
                      <a:headEnd type="none" w="med" len="med"/>
                      <a:tailEnd type="none" w="med" len="med"/>
                    </a:lnB>
                    <a:solidFill>
                      <a:srgbClr val="FFFFFF"/>
                    </a:solidFill>
                  </a:tcPr>
                </a:tc>
              </a:tr>
              <a:tr h="0">
                <a:tc>
                  <a:txBody>
                    <a:bodyPr/>
                    <a:lstStyle/>
                    <a:p>
                      <a:r>
                        <a:rPr kumimoji="0" lang="en-US" sz="1400" kern="1200" dirty="0">
                          <a:solidFill>
                            <a:srgbClr val="000000"/>
                          </a:solidFill>
                          <a:effectLst/>
                          <a:latin typeface="Lucida Sans Unicode (Основной текст)"/>
                          <a:ea typeface="+mn-ea"/>
                          <a:cs typeface="Arabic Typesetting" panose="03020402040406030203" pitchFamily="66" charset="-78"/>
                        </a:rPr>
                        <a:t>Density (298 </a:t>
                      </a:r>
                      <a:r>
                        <a:rPr kumimoji="0" lang="ru-RU" sz="1400" kern="1200" dirty="0">
                          <a:solidFill>
                            <a:srgbClr val="000000"/>
                          </a:solidFill>
                          <a:effectLst/>
                          <a:latin typeface="Lucida Sans Unicode (Основной текст)"/>
                          <a:ea typeface="+mn-ea"/>
                          <a:cs typeface="Arabic Typesetting" panose="03020402040406030203" pitchFamily="66" charset="-78"/>
                        </a:rPr>
                        <a:t>К), </a:t>
                      </a:r>
                      <a:r>
                        <a:rPr kumimoji="0" lang="en-US" sz="1400" kern="1200" dirty="0">
                          <a:solidFill>
                            <a:srgbClr val="000000"/>
                          </a:solidFill>
                          <a:effectLst/>
                          <a:latin typeface="Lucida Sans Unicode (Основной текст)"/>
                          <a:ea typeface="+mn-ea"/>
                          <a:cs typeface="Arabic Typesetting" panose="03020402040406030203" pitchFamily="66" charset="-78"/>
                        </a:rPr>
                        <a:t>g/cm</a:t>
                      </a:r>
                      <a:r>
                        <a:rPr kumimoji="0" lang="en-US" sz="1400" kern="1200" baseline="30000" dirty="0">
                          <a:solidFill>
                            <a:srgbClr val="000000"/>
                          </a:solidFill>
                          <a:effectLst/>
                          <a:latin typeface="Lucida Sans Unicode (Основной текст)"/>
                          <a:ea typeface="+mn-ea"/>
                          <a:cs typeface="Arabic Typesetting" panose="03020402040406030203" pitchFamily="66" charset="-78"/>
                        </a:rPr>
                        <a:t>3</a:t>
                      </a:r>
                    </a:p>
                  </a:txBody>
                  <a:tcPr marL="238125" marR="238125" marT="190500" marB="190500" anchor="ctr">
                    <a:lnL w="9525" cap="flat" cmpd="sng" algn="ctr">
                      <a:solidFill>
                        <a:srgbClr val="BCBCBC"/>
                      </a:solidFill>
                      <a:prstDash val="solid"/>
                      <a:round/>
                      <a:headEnd type="none" w="med" len="med"/>
                      <a:tailEnd type="none" w="med" len="med"/>
                    </a:lnL>
                    <a:lnR w="9525" cap="flat" cmpd="sng" algn="ctr">
                      <a:solidFill>
                        <a:srgbClr val="BCBCBC"/>
                      </a:solidFill>
                      <a:prstDash val="solid"/>
                      <a:round/>
                      <a:headEnd type="none" w="med" len="med"/>
                      <a:tailEnd type="none" w="med" len="med"/>
                    </a:lnR>
                    <a:lnT w="9525" cap="flat" cmpd="sng" algn="ctr">
                      <a:solidFill>
                        <a:srgbClr val="BCBCBC"/>
                      </a:solidFill>
                      <a:prstDash val="solid"/>
                      <a:round/>
                      <a:headEnd type="none" w="med" len="med"/>
                      <a:tailEnd type="none" w="med" len="med"/>
                    </a:lnT>
                    <a:lnB w="9525" cap="flat" cmpd="sng" algn="ctr">
                      <a:solidFill>
                        <a:srgbClr val="BCBCBC"/>
                      </a:solidFill>
                      <a:prstDash val="solid"/>
                      <a:round/>
                      <a:headEnd type="none" w="med" len="med"/>
                      <a:tailEnd type="none" w="med" len="med"/>
                    </a:lnB>
                    <a:solidFill>
                      <a:srgbClr val="FFFFFF"/>
                    </a:solidFill>
                  </a:tcPr>
                </a:tc>
                <a:tc>
                  <a:txBody>
                    <a:bodyPr/>
                    <a:lstStyle/>
                    <a:p>
                      <a:pPr algn="ctr"/>
                      <a:r>
                        <a:rPr kumimoji="0" lang="ru-RU" sz="1400" kern="1200" dirty="0">
                          <a:solidFill>
                            <a:srgbClr val="000000"/>
                          </a:solidFill>
                          <a:effectLst/>
                          <a:latin typeface="Lucida Sans Unicode (Основной текст)"/>
                          <a:ea typeface="+mn-ea"/>
                          <a:cs typeface="Arabic Typesetting" panose="03020402040406030203" pitchFamily="66" charset="-78"/>
                        </a:rPr>
                        <a:t>5,323</a:t>
                      </a:r>
                    </a:p>
                  </a:txBody>
                  <a:tcPr marL="238125" marR="238125" marT="190500" marB="190500" anchor="ctr">
                    <a:lnL w="9525" cap="flat" cmpd="sng" algn="ctr">
                      <a:solidFill>
                        <a:srgbClr val="BCBCBC"/>
                      </a:solidFill>
                      <a:prstDash val="solid"/>
                      <a:round/>
                      <a:headEnd type="none" w="med" len="med"/>
                      <a:tailEnd type="none" w="med" len="med"/>
                    </a:lnL>
                    <a:lnR w="9525" cap="flat" cmpd="sng" algn="ctr">
                      <a:solidFill>
                        <a:srgbClr val="BCBCBC"/>
                      </a:solidFill>
                      <a:prstDash val="solid"/>
                      <a:round/>
                      <a:headEnd type="none" w="med" len="med"/>
                      <a:tailEnd type="none" w="med" len="med"/>
                    </a:lnR>
                    <a:lnT w="9525" cap="flat" cmpd="sng" algn="ctr">
                      <a:solidFill>
                        <a:srgbClr val="BCBCBC"/>
                      </a:solidFill>
                      <a:prstDash val="solid"/>
                      <a:round/>
                      <a:headEnd type="none" w="med" len="med"/>
                      <a:tailEnd type="none" w="med" len="med"/>
                    </a:lnT>
                    <a:lnB w="9525" cap="flat" cmpd="sng" algn="ctr">
                      <a:solidFill>
                        <a:srgbClr val="BCBCBC"/>
                      </a:solidFill>
                      <a:prstDash val="solid"/>
                      <a:round/>
                      <a:headEnd type="none" w="med" len="med"/>
                      <a:tailEnd type="none" w="med" len="med"/>
                    </a:lnB>
                    <a:solidFill>
                      <a:srgbClr val="FFFFFF"/>
                    </a:solidFill>
                  </a:tcPr>
                </a:tc>
              </a:tr>
              <a:tr h="0">
                <a:tc>
                  <a:txBody>
                    <a:bodyPr/>
                    <a:lstStyle/>
                    <a:p>
                      <a:r>
                        <a:rPr kumimoji="0" lang="en-US" sz="1400" kern="1200" dirty="0">
                          <a:solidFill>
                            <a:srgbClr val="000000"/>
                          </a:solidFill>
                          <a:effectLst/>
                          <a:latin typeface="Lucida Sans Unicode (Основной текст)"/>
                          <a:ea typeface="+mn-ea"/>
                          <a:cs typeface="Arabic Typesetting" panose="03020402040406030203" pitchFamily="66" charset="-78"/>
                        </a:rPr>
                        <a:t>Melting temperature, °</a:t>
                      </a:r>
                      <a:r>
                        <a:rPr kumimoji="0" lang="ru-RU" sz="1400" kern="1200" dirty="0">
                          <a:solidFill>
                            <a:srgbClr val="000000"/>
                          </a:solidFill>
                          <a:effectLst/>
                          <a:latin typeface="Lucida Sans Unicode (Основной текст)"/>
                          <a:ea typeface="+mn-ea"/>
                          <a:cs typeface="Arabic Typesetting" panose="03020402040406030203" pitchFamily="66" charset="-78"/>
                        </a:rPr>
                        <a:t>С</a:t>
                      </a:r>
                    </a:p>
                  </a:txBody>
                  <a:tcPr marL="238125" marR="238125" marT="190500" marB="190500" anchor="ctr">
                    <a:lnL w="9525" cap="flat" cmpd="sng" algn="ctr">
                      <a:solidFill>
                        <a:srgbClr val="BCBCBC"/>
                      </a:solidFill>
                      <a:prstDash val="solid"/>
                      <a:round/>
                      <a:headEnd type="none" w="med" len="med"/>
                      <a:tailEnd type="none" w="med" len="med"/>
                    </a:lnL>
                    <a:lnR w="9525" cap="flat" cmpd="sng" algn="ctr">
                      <a:solidFill>
                        <a:srgbClr val="BCBCBC"/>
                      </a:solidFill>
                      <a:prstDash val="solid"/>
                      <a:round/>
                      <a:headEnd type="none" w="med" len="med"/>
                      <a:tailEnd type="none" w="med" len="med"/>
                    </a:lnR>
                    <a:lnT w="9525" cap="flat" cmpd="sng" algn="ctr">
                      <a:solidFill>
                        <a:srgbClr val="BCBCBC"/>
                      </a:solidFill>
                      <a:prstDash val="solid"/>
                      <a:round/>
                      <a:headEnd type="none" w="med" len="med"/>
                      <a:tailEnd type="none" w="med" len="med"/>
                    </a:lnT>
                    <a:lnB w="9525" cap="flat" cmpd="sng" algn="ctr">
                      <a:solidFill>
                        <a:srgbClr val="BCBCBC"/>
                      </a:solidFill>
                      <a:prstDash val="solid"/>
                      <a:round/>
                      <a:headEnd type="none" w="med" len="med"/>
                      <a:tailEnd type="none" w="med" len="med"/>
                    </a:lnB>
                    <a:solidFill>
                      <a:srgbClr val="FFFFFF"/>
                    </a:solidFill>
                  </a:tcPr>
                </a:tc>
                <a:tc>
                  <a:txBody>
                    <a:bodyPr/>
                    <a:lstStyle/>
                    <a:p>
                      <a:pPr algn="ctr"/>
                      <a:r>
                        <a:rPr kumimoji="0" lang="ru-RU" sz="1400" kern="1200" dirty="0">
                          <a:solidFill>
                            <a:srgbClr val="000000"/>
                          </a:solidFill>
                          <a:effectLst/>
                          <a:latin typeface="Lucida Sans Unicode (Основной текст)"/>
                          <a:ea typeface="+mn-ea"/>
                          <a:cs typeface="Arabic Typesetting" panose="03020402040406030203" pitchFamily="66" charset="-78"/>
                        </a:rPr>
                        <a:t>937</a:t>
                      </a:r>
                    </a:p>
                  </a:txBody>
                  <a:tcPr marL="238125" marR="238125" marT="190500" marB="190500" anchor="ctr">
                    <a:lnL w="9525" cap="flat" cmpd="sng" algn="ctr">
                      <a:solidFill>
                        <a:srgbClr val="BCBCBC"/>
                      </a:solidFill>
                      <a:prstDash val="solid"/>
                      <a:round/>
                      <a:headEnd type="none" w="med" len="med"/>
                      <a:tailEnd type="none" w="med" len="med"/>
                    </a:lnL>
                    <a:lnR w="9525" cap="flat" cmpd="sng" algn="ctr">
                      <a:solidFill>
                        <a:srgbClr val="BCBCBC"/>
                      </a:solidFill>
                      <a:prstDash val="solid"/>
                      <a:round/>
                      <a:headEnd type="none" w="med" len="med"/>
                      <a:tailEnd type="none" w="med" len="med"/>
                    </a:lnR>
                    <a:lnT w="9525" cap="flat" cmpd="sng" algn="ctr">
                      <a:solidFill>
                        <a:srgbClr val="BCBCBC"/>
                      </a:solidFill>
                      <a:prstDash val="solid"/>
                      <a:round/>
                      <a:headEnd type="none" w="med" len="med"/>
                      <a:tailEnd type="none" w="med" len="med"/>
                    </a:lnT>
                    <a:lnB w="9525" cap="flat" cmpd="sng" algn="ctr">
                      <a:solidFill>
                        <a:srgbClr val="BCBCBC"/>
                      </a:solidFill>
                      <a:prstDash val="solid"/>
                      <a:round/>
                      <a:headEnd type="none" w="med" len="med"/>
                      <a:tailEnd type="none" w="med" len="med"/>
                    </a:lnB>
                    <a:solidFill>
                      <a:srgbClr val="FFFFFF"/>
                    </a:solidFill>
                  </a:tcPr>
                </a:tc>
              </a:tr>
              <a:tr h="0">
                <a:tc>
                  <a:txBody>
                    <a:bodyPr/>
                    <a:lstStyle/>
                    <a:p>
                      <a:r>
                        <a:rPr kumimoji="0" lang="en-US" sz="1400" kern="1200" dirty="0">
                          <a:solidFill>
                            <a:srgbClr val="000000"/>
                          </a:solidFill>
                          <a:effectLst/>
                          <a:latin typeface="Lucida Sans Unicode (Основной текст)"/>
                          <a:ea typeface="+mn-ea"/>
                          <a:cs typeface="Arabic Typesetting" panose="03020402040406030203" pitchFamily="66" charset="-78"/>
                        </a:rPr>
                        <a:t>Boiling temperature, °</a:t>
                      </a:r>
                      <a:r>
                        <a:rPr kumimoji="0" lang="ru-RU" sz="1400" kern="1200" dirty="0">
                          <a:solidFill>
                            <a:srgbClr val="000000"/>
                          </a:solidFill>
                          <a:effectLst/>
                          <a:latin typeface="Lucida Sans Unicode (Основной текст)"/>
                          <a:ea typeface="+mn-ea"/>
                          <a:cs typeface="Arabic Typesetting" panose="03020402040406030203" pitchFamily="66" charset="-78"/>
                        </a:rPr>
                        <a:t>С</a:t>
                      </a:r>
                    </a:p>
                  </a:txBody>
                  <a:tcPr marL="238125" marR="238125" marT="190500" marB="190500" anchor="ctr">
                    <a:lnL w="9525" cap="flat" cmpd="sng" algn="ctr">
                      <a:solidFill>
                        <a:srgbClr val="BCBCBC"/>
                      </a:solidFill>
                      <a:prstDash val="solid"/>
                      <a:round/>
                      <a:headEnd type="none" w="med" len="med"/>
                      <a:tailEnd type="none" w="med" len="med"/>
                    </a:lnL>
                    <a:lnR w="9525" cap="flat" cmpd="sng" algn="ctr">
                      <a:solidFill>
                        <a:srgbClr val="BCBCBC"/>
                      </a:solidFill>
                      <a:prstDash val="solid"/>
                      <a:round/>
                      <a:headEnd type="none" w="med" len="med"/>
                      <a:tailEnd type="none" w="med" len="med"/>
                    </a:lnR>
                    <a:lnT w="9525" cap="flat" cmpd="sng" algn="ctr">
                      <a:solidFill>
                        <a:srgbClr val="BCBCBC"/>
                      </a:solidFill>
                      <a:prstDash val="solid"/>
                      <a:round/>
                      <a:headEnd type="none" w="med" len="med"/>
                      <a:tailEnd type="none" w="med" len="med"/>
                    </a:lnT>
                    <a:lnB w="9525" cap="flat" cmpd="sng" algn="ctr">
                      <a:solidFill>
                        <a:srgbClr val="BCBCBC"/>
                      </a:solidFill>
                      <a:prstDash val="solid"/>
                      <a:round/>
                      <a:headEnd type="none" w="med" len="med"/>
                      <a:tailEnd type="none" w="med" len="med"/>
                    </a:lnB>
                    <a:solidFill>
                      <a:srgbClr val="FFFFFF"/>
                    </a:solidFill>
                  </a:tcPr>
                </a:tc>
                <a:tc>
                  <a:txBody>
                    <a:bodyPr/>
                    <a:lstStyle/>
                    <a:p>
                      <a:pPr algn="ctr"/>
                      <a:r>
                        <a:rPr kumimoji="0" lang="ru-RU" sz="1400" kern="1200" dirty="0">
                          <a:solidFill>
                            <a:srgbClr val="000000"/>
                          </a:solidFill>
                          <a:effectLst/>
                          <a:latin typeface="Lucida Sans Unicode (Основной текст)"/>
                          <a:ea typeface="+mn-ea"/>
                          <a:cs typeface="Arabic Typesetting" panose="03020402040406030203" pitchFamily="66" charset="-78"/>
                        </a:rPr>
                        <a:t>2830</a:t>
                      </a:r>
                    </a:p>
                  </a:txBody>
                  <a:tcPr marL="238125" marR="238125" marT="190500" marB="190500" anchor="ctr">
                    <a:lnL w="9525" cap="flat" cmpd="sng" algn="ctr">
                      <a:solidFill>
                        <a:srgbClr val="BCBCBC"/>
                      </a:solidFill>
                      <a:prstDash val="solid"/>
                      <a:round/>
                      <a:headEnd type="none" w="med" len="med"/>
                      <a:tailEnd type="none" w="med" len="med"/>
                    </a:lnL>
                    <a:lnR w="9525" cap="flat" cmpd="sng" algn="ctr">
                      <a:solidFill>
                        <a:srgbClr val="BCBCBC"/>
                      </a:solidFill>
                      <a:prstDash val="solid"/>
                      <a:round/>
                      <a:headEnd type="none" w="med" len="med"/>
                      <a:tailEnd type="none" w="med" len="med"/>
                    </a:lnR>
                    <a:lnT w="9525" cap="flat" cmpd="sng" algn="ctr">
                      <a:solidFill>
                        <a:srgbClr val="BCBCBC"/>
                      </a:solidFill>
                      <a:prstDash val="solid"/>
                      <a:round/>
                      <a:headEnd type="none" w="med" len="med"/>
                      <a:tailEnd type="none" w="med" len="med"/>
                    </a:lnT>
                    <a:lnB w="9525" cap="flat" cmpd="sng" algn="ctr">
                      <a:solidFill>
                        <a:srgbClr val="BCBCBC"/>
                      </a:solidFill>
                      <a:prstDash val="solid"/>
                      <a:round/>
                      <a:headEnd type="none" w="med" len="med"/>
                      <a:tailEnd type="none" w="med" len="med"/>
                    </a:lnB>
                    <a:solidFill>
                      <a:srgbClr val="FFFFFF"/>
                    </a:solidFill>
                  </a:tcPr>
                </a:tc>
              </a:tr>
            </a:tbl>
          </a:graphicData>
        </a:graphic>
      </p:graphicFrame>
      <p:sp>
        <p:nvSpPr>
          <p:cNvPr id="4" name="Rectangle 2"/>
          <p:cNvSpPr>
            <a:spLocks noChangeArrowheads="1"/>
          </p:cNvSpPr>
          <p:nvPr/>
        </p:nvSpPr>
        <p:spPr bwMode="auto">
          <a:xfrm>
            <a:off x="4649758" y="1516141"/>
            <a:ext cx="4104456" cy="369332"/>
          </a:xfrm>
          <a:prstGeom prst="rect">
            <a:avLst/>
          </a:prstGeom>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b="1" i="0" strike="noStrike" cap="none" normalizeH="0" baseline="0" dirty="0" smtClean="0">
                <a:ln>
                  <a:noFill/>
                </a:ln>
                <a:solidFill>
                  <a:srgbClr val="0070C0"/>
                </a:solidFill>
                <a:effectLst/>
              </a:rPr>
              <a:t>Physical properties</a:t>
            </a:r>
            <a:endParaRPr kumimoji="0" lang="ru-RU" altLang="ru-RU" sz="1100" b="0" i="0" strike="noStrike" cap="none" normalizeH="0" baseline="0" dirty="0" smtClean="0">
              <a:ln>
                <a:noFill/>
              </a:ln>
              <a:solidFill>
                <a:srgbClr val="0070C0"/>
              </a:solidFill>
              <a:effectLst/>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1196752"/>
            <a:ext cx="2880320" cy="2880320"/>
          </a:xfrm>
          <a:prstGeom prst="rect">
            <a:avLst/>
          </a:prstGeom>
        </p:spPr>
      </p:pic>
      <p:sp>
        <p:nvSpPr>
          <p:cNvPr id="6" name="Прямоугольник 5"/>
          <p:cNvSpPr/>
          <p:nvPr/>
        </p:nvSpPr>
        <p:spPr>
          <a:xfrm>
            <a:off x="323528" y="4108617"/>
            <a:ext cx="4248472" cy="1323439"/>
          </a:xfrm>
          <a:prstGeom prst="rect">
            <a:avLst/>
          </a:prstGeom>
        </p:spPr>
        <p:txBody>
          <a:bodyPr wrap="square">
            <a:spAutoFit/>
          </a:bodyPr>
          <a:lstStyle/>
          <a:p>
            <a:r>
              <a:rPr lang="en-US" sz="1600" dirty="0" smtClean="0"/>
              <a:t>- Chemical </a:t>
            </a:r>
            <a:r>
              <a:rPr lang="en-US" sz="1600" dirty="0"/>
              <a:t>purity — 6N (99.9999</a:t>
            </a:r>
            <a:r>
              <a:rPr lang="en-US" sz="1600" dirty="0" smtClean="0"/>
              <a:t>%)</a:t>
            </a:r>
            <a:endParaRPr lang="en-US" sz="1600" dirty="0"/>
          </a:p>
          <a:p>
            <a:endParaRPr lang="en-US" sz="1600" dirty="0" smtClean="0"/>
          </a:p>
          <a:p>
            <a:r>
              <a:rPr lang="en-US" sz="1600" dirty="0" smtClean="0"/>
              <a:t>- Resistivity </a:t>
            </a:r>
            <a:r>
              <a:rPr lang="en-US" sz="1600" dirty="0"/>
              <a:t>of polycrystalline zonerefined </a:t>
            </a:r>
            <a:r>
              <a:rPr lang="en-US" sz="1600" dirty="0" smtClean="0"/>
              <a:t> germanium </a:t>
            </a:r>
            <a:r>
              <a:rPr lang="en-US" sz="1600" dirty="0"/>
              <a:t>under t = 23° С not less than 47 </a:t>
            </a:r>
            <a:r>
              <a:rPr lang="en-US" sz="1600" dirty="0" smtClean="0"/>
              <a:t>Ohm·cm</a:t>
            </a:r>
            <a:endParaRPr lang="en-US" sz="1600" dirty="0"/>
          </a:p>
        </p:txBody>
      </p:sp>
      <p:sp>
        <p:nvSpPr>
          <p:cNvPr id="7" name="Номер слайда 6"/>
          <p:cNvSpPr>
            <a:spLocks noGrp="1"/>
          </p:cNvSpPr>
          <p:nvPr>
            <p:ph type="sldNum" sz="quarter" idx="12"/>
          </p:nvPr>
        </p:nvSpPr>
        <p:spPr/>
        <p:txBody>
          <a:bodyPr vert="horz" anchor="b"/>
          <a:lstStyle/>
          <a:p>
            <a:fld id="{B19B0651-EE4F-4900-A07F-96A6BFA9D0F0}" type="slidenum">
              <a:rPr lang="ru-RU" b="1"/>
              <a:pPr/>
              <a:t>6</a:t>
            </a:fld>
            <a:endParaRPr lang="ru-RU" b="1" dirty="0"/>
          </a:p>
        </p:txBody>
      </p:sp>
      <p:sp>
        <p:nvSpPr>
          <p:cNvPr id="10" name="Стрелка вправо 9">
            <a:hlinkClick r:id="rId3" action="ppaction://hlinksldjump"/>
          </p:cNvPr>
          <p:cNvSpPr/>
          <p:nvPr/>
        </p:nvSpPr>
        <p:spPr>
          <a:xfrm>
            <a:off x="611559" y="6353472"/>
            <a:ext cx="396044" cy="270842"/>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ru-RU"/>
          </a:p>
        </p:txBody>
      </p:sp>
      <p:sp>
        <p:nvSpPr>
          <p:cNvPr id="11" name="Стрелка вправо 10">
            <a:hlinkClick r:id="rId4" action="ppaction://hlinksldjump"/>
          </p:cNvPr>
          <p:cNvSpPr/>
          <p:nvPr/>
        </p:nvSpPr>
        <p:spPr>
          <a:xfrm flipH="1">
            <a:off x="147201" y="6353472"/>
            <a:ext cx="392349" cy="270842"/>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ru-RU"/>
          </a:p>
        </p:txBody>
      </p:sp>
      <p:sp>
        <p:nvSpPr>
          <p:cNvPr id="12" name="Скругленный прямоугольник 11">
            <a:hlinkClick r:id="rId5" action="ppaction://hlinksldjump"/>
          </p:cNvPr>
          <p:cNvSpPr/>
          <p:nvPr/>
        </p:nvSpPr>
        <p:spPr>
          <a:xfrm>
            <a:off x="486456" y="6114554"/>
            <a:ext cx="216024" cy="270842"/>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ru-RU"/>
          </a:p>
        </p:txBody>
      </p:sp>
      <p:pic>
        <p:nvPicPr>
          <p:cNvPr id="13" name="Рисунок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12655" y="6353472"/>
            <a:ext cx="2250154" cy="340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6072653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2"/>
          <p:cNvSpPr txBox="1">
            <a:spLocks/>
          </p:cNvSpPr>
          <p:nvPr/>
        </p:nvSpPr>
        <p:spPr>
          <a:xfrm>
            <a:off x="395536" y="174080"/>
            <a:ext cx="8784976" cy="825229"/>
          </a:xfrm>
          <a:prstGeom prst="rect">
            <a:avLst/>
          </a:prstGeom>
        </p:spPr>
        <p:txBody>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4000" b="0" cap="all" dirty="0">
                <a:effectLst/>
              </a:rPr>
              <a:t>METALLIC GERMANIUM</a:t>
            </a: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1708" y="1013869"/>
            <a:ext cx="2312592" cy="2312592"/>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2989" y="3645024"/>
            <a:ext cx="2591459" cy="2591459"/>
          </a:xfrm>
          <a:prstGeom prst="rect">
            <a:avLst/>
          </a:prstGeom>
        </p:spPr>
      </p:pic>
      <p:graphicFrame>
        <p:nvGraphicFramePr>
          <p:cNvPr id="9" name="Таблица 8"/>
          <p:cNvGraphicFramePr>
            <a:graphicFrameLocks noGrp="1"/>
          </p:cNvGraphicFramePr>
          <p:nvPr>
            <p:extLst>
              <p:ext uri="{D42A27DB-BD31-4B8C-83A1-F6EECF244321}">
                <p14:modId xmlns:p14="http://schemas.microsoft.com/office/powerpoint/2010/main" val="1277526450"/>
              </p:ext>
            </p:extLst>
          </p:nvPr>
        </p:nvGraphicFramePr>
        <p:xfrm>
          <a:off x="467544" y="3789040"/>
          <a:ext cx="5112568" cy="1754505"/>
        </p:xfrm>
        <a:graphic>
          <a:graphicData uri="http://schemas.openxmlformats.org/drawingml/2006/table">
            <a:tbl>
              <a:tblPr>
                <a:tableStyleId>{8EC20E35-A176-4012-BC5E-935CFFF8708E}</a:tableStyleId>
              </a:tblPr>
              <a:tblGrid>
                <a:gridCol w="4133565"/>
                <a:gridCol w="979003"/>
              </a:tblGrid>
              <a:tr h="219075">
                <a:tc>
                  <a:txBody>
                    <a:bodyPr/>
                    <a:lstStyle/>
                    <a:p>
                      <a:pPr marL="0" algn="l" rtl="0" eaLnBrk="1" fontAlgn="ctr" latinLnBrk="0" hangingPunct="1"/>
                      <a:r>
                        <a:rPr kumimoji="0" lang="en-US" sz="1400" b="1" i="0" kern="1200" dirty="0" smtClean="0">
                          <a:solidFill>
                            <a:schemeClr val="dk1"/>
                          </a:solidFill>
                          <a:effectLst/>
                          <a:latin typeface="+mn-lt"/>
                          <a:ea typeface="+mn-ea"/>
                          <a:cs typeface="+mn-cs"/>
                        </a:rPr>
                        <a:t>Quality parameters</a:t>
                      </a:r>
                      <a:endParaRPr kumimoji="0" lang="ru-RU" sz="1400" b="1" kern="1200" dirty="0">
                        <a:solidFill>
                          <a:schemeClr val="dk1"/>
                        </a:solidFill>
                        <a:effectLst/>
                        <a:latin typeface="+mn-lt"/>
                        <a:ea typeface="+mn-ea"/>
                        <a:cs typeface="+mn-cs"/>
                      </a:endParaRPr>
                    </a:p>
                  </a:txBody>
                  <a:tcPr marL="171450" marR="9525" marT="9525" marB="0" anchor="ctr"/>
                </a:tc>
                <a:tc>
                  <a:txBody>
                    <a:bodyPr/>
                    <a:lstStyle/>
                    <a:p>
                      <a:pPr algn="ctr" fontAlgn="ctr"/>
                      <a:endParaRPr kumimoji="0" lang="en-US" sz="1400" b="1" kern="1200" dirty="0" smtClean="0">
                        <a:effectLst/>
                      </a:endParaRPr>
                    </a:p>
                    <a:p>
                      <a:pPr algn="ctr" fontAlgn="ctr"/>
                      <a:r>
                        <a:rPr kumimoji="0" lang="en-US" sz="1400" b="1" i="0" kern="1200" dirty="0" smtClean="0">
                          <a:solidFill>
                            <a:schemeClr val="dk1"/>
                          </a:solidFill>
                          <a:effectLst/>
                          <a:latin typeface="+mn-lt"/>
                          <a:ea typeface="+mn-ea"/>
                          <a:cs typeface="+mn-cs"/>
                        </a:rPr>
                        <a:t>Analysis</a:t>
                      </a:r>
                      <a:endParaRPr kumimoji="0" lang="en-US" sz="1400" b="1" kern="1200" dirty="0" smtClean="0">
                        <a:effectLst/>
                      </a:endParaRPr>
                    </a:p>
                    <a:p>
                      <a:pPr algn="ctr" fontAlgn="ctr"/>
                      <a:endParaRPr kumimoji="0" lang="ru-RU" sz="1400" b="1" kern="1200" dirty="0">
                        <a:solidFill>
                          <a:srgbClr val="000000"/>
                        </a:solidFill>
                        <a:effectLst/>
                        <a:latin typeface="Arabic Typesetting" panose="03020402040406030203" pitchFamily="66" charset="-78"/>
                        <a:ea typeface="+mn-ea"/>
                        <a:cs typeface="Arabic Typesetting" panose="03020402040406030203" pitchFamily="66" charset="-78"/>
                      </a:endParaRPr>
                    </a:p>
                  </a:txBody>
                  <a:tcPr marL="9525" marR="9525" marT="9525" marB="0" anchor="ctr"/>
                </a:tc>
              </a:tr>
              <a:tr h="219075">
                <a:tc>
                  <a:txBody>
                    <a:bodyPr/>
                    <a:lstStyle/>
                    <a:p>
                      <a:pPr algn="l" fontAlgn="ctr"/>
                      <a:r>
                        <a:rPr kumimoji="0" lang="en-US" sz="1400" b="0" i="0" kern="1200" dirty="0" smtClean="0">
                          <a:solidFill>
                            <a:schemeClr val="dk1"/>
                          </a:solidFill>
                          <a:effectLst/>
                          <a:latin typeface="+mn-lt"/>
                          <a:ea typeface="+mn-ea"/>
                          <a:cs typeface="+mn-cs"/>
                        </a:rPr>
                        <a:t>Germanium content, not less than, %</a:t>
                      </a:r>
                      <a:endParaRPr kumimoji="0" lang="ru-RU" sz="1400" kern="1200" dirty="0">
                        <a:solidFill>
                          <a:srgbClr val="000000"/>
                        </a:solidFill>
                        <a:effectLst/>
                        <a:latin typeface="Arabic Typesetting" panose="03020402040406030203" pitchFamily="66" charset="-78"/>
                        <a:ea typeface="+mn-ea"/>
                        <a:cs typeface="Arabic Typesetting" panose="03020402040406030203" pitchFamily="66" charset="-78"/>
                      </a:endParaRPr>
                    </a:p>
                  </a:txBody>
                  <a:tcPr marL="171450" marR="9525" marT="9525" marB="0" anchor="ctr"/>
                </a:tc>
                <a:tc>
                  <a:txBody>
                    <a:bodyPr/>
                    <a:lstStyle/>
                    <a:p>
                      <a:pPr algn="ctr" fontAlgn="ctr"/>
                      <a:r>
                        <a:rPr kumimoji="0" lang="ru-RU" sz="1400" kern="1200" dirty="0">
                          <a:effectLst/>
                        </a:rPr>
                        <a:t>99,5</a:t>
                      </a:r>
                      <a:endParaRPr kumimoji="0" lang="ru-RU" sz="1400" kern="1200" dirty="0">
                        <a:solidFill>
                          <a:srgbClr val="000000"/>
                        </a:solidFill>
                        <a:effectLst/>
                        <a:latin typeface="Arabic Typesetting" panose="03020402040406030203" pitchFamily="66" charset="-78"/>
                        <a:ea typeface="+mn-ea"/>
                        <a:cs typeface="Arabic Typesetting" panose="03020402040406030203" pitchFamily="66" charset="-78"/>
                      </a:endParaRPr>
                    </a:p>
                  </a:txBody>
                  <a:tcPr marL="9525" marR="9525" marT="9525" marB="0" anchor="ctr"/>
                </a:tc>
              </a:tr>
              <a:tr h="219075">
                <a:tc>
                  <a:txBody>
                    <a:bodyPr/>
                    <a:lstStyle/>
                    <a:p>
                      <a:pPr algn="l" fontAlgn="ctr"/>
                      <a:r>
                        <a:rPr kumimoji="0" lang="en-US" sz="1400" b="0" i="0" kern="1200" dirty="0" smtClean="0">
                          <a:solidFill>
                            <a:schemeClr val="dk1"/>
                          </a:solidFill>
                          <a:effectLst/>
                          <a:latin typeface="+mn-lt"/>
                          <a:ea typeface="+mn-ea"/>
                          <a:cs typeface="+mn-cs"/>
                        </a:rPr>
                        <a:t>GeO</a:t>
                      </a:r>
                      <a:r>
                        <a:rPr kumimoji="0" lang="en-US" sz="1400" b="0" i="0" kern="1200" baseline="-25000" dirty="0" smtClean="0">
                          <a:solidFill>
                            <a:schemeClr val="dk1"/>
                          </a:solidFill>
                          <a:effectLst/>
                          <a:latin typeface="+mn-lt"/>
                          <a:ea typeface="+mn-ea"/>
                          <a:cs typeface="+mn-cs"/>
                        </a:rPr>
                        <a:t>2</a:t>
                      </a:r>
                      <a:r>
                        <a:rPr kumimoji="0" lang="en-US" sz="1400" b="0" i="0" kern="1200" dirty="0" smtClean="0">
                          <a:solidFill>
                            <a:schemeClr val="dk1"/>
                          </a:solidFill>
                          <a:effectLst/>
                          <a:latin typeface="+mn-lt"/>
                          <a:ea typeface="+mn-ea"/>
                          <a:cs typeface="+mn-cs"/>
                        </a:rPr>
                        <a:t> content, max, % weight</a:t>
                      </a:r>
                      <a:endParaRPr kumimoji="0" lang="ru-RU" sz="1400" kern="1200" dirty="0">
                        <a:solidFill>
                          <a:srgbClr val="000000"/>
                        </a:solidFill>
                        <a:effectLst/>
                        <a:latin typeface="Arabic Typesetting" panose="03020402040406030203" pitchFamily="66" charset="-78"/>
                        <a:ea typeface="+mn-ea"/>
                        <a:cs typeface="Arabic Typesetting" panose="03020402040406030203" pitchFamily="66" charset="-78"/>
                      </a:endParaRPr>
                    </a:p>
                  </a:txBody>
                  <a:tcPr marL="171450" marR="9525" marT="9525" marB="0" anchor="ctr"/>
                </a:tc>
                <a:tc>
                  <a:txBody>
                    <a:bodyPr/>
                    <a:lstStyle/>
                    <a:p>
                      <a:pPr algn="ctr" fontAlgn="ctr"/>
                      <a:r>
                        <a:rPr kumimoji="0" lang="ru-RU" sz="1400" kern="1200" dirty="0">
                          <a:effectLst/>
                        </a:rPr>
                        <a:t>0,5</a:t>
                      </a:r>
                      <a:endParaRPr kumimoji="0" lang="ru-RU" sz="1400" kern="1200" dirty="0">
                        <a:solidFill>
                          <a:srgbClr val="000000"/>
                        </a:solidFill>
                        <a:effectLst/>
                        <a:latin typeface="Arabic Typesetting" panose="03020402040406030203" pitchFamily="66" charset="-78"/>
                        <a:ea typeface="+mn-ea"/>
                        <a:cs typeface="Arabic Typesetting" panose="03020402040406030203" pitchFamily="66" charset="-78"/>
                      </a:endParaRPr>
                    </a:p>
                  </a:txBody>
                  <a:tcPr marL="9525" marR="9525" marT="9525" marB="0" anchor="ctr"/>
                </a:tc>
              </a:tr>
              <a:tr h="209550">
                <a:tc>
                  <a:txBody>
                    <a:bodyPr/>
                    <a:lstStyle/>
                    <a:p>
                      <a:r>
                        <a:rPr kumimoji="0" lang="en-US" sz="1400" b="0" i="0" kern="1200" dirty="0" smtClean="0">
                          <a:solidFill>
                            <a:schemeClr val="dk1"/>
                          </a:solidFill>
                          <a:effectLst/>
                          <a:latin typeface="+mn-lt"/>
                          <a:ea typeface="+mn-ea"/>
                          <a:cs typeface="+mn-cs"/>
                        </a:rPr>
                        <a:t>Chemical purity, sum, not less than, % weight</a:t>
                      </a:r>
                    </a:p>
                    <a:p>
                      <a:r>
                        <a:rPr kumimoji="0" lang="en-US" sz="1400" b="0" i="0" kern="1200" dirty="0" smtClean="0">
                          <a:solidFill>
                            <a:schemeClr val="dk1"/>
                          </a:solidFill>
                          <a:effectLst/>
                          <a:latin typeface="+mn-lt"/>
                          <a:ea typeface="+mn-ea"/>
                          <a:cs typeface="+mn-cs"/>
                        </a:rPr>
                        <a:t>(impurities Fe, </a:t>
                      </a:r>
                      <a:r>
                        <a:rPr kumimoji="0" lang="en-US" sz="1400" b="0" i="0" kern="1200" dirty="0" err="1" smtClean="0">
                          <a:solidFill>
                            <a:schemeClr val="dk1"/>
                          </a:solidFill>
                          <a:effectLst/>
                          <a:latin typeface="+mn-lt"/>
                          <a:ea typeface="+mn-ea"/>
                          <a:cs typeface="+mn-cs"/>
                        </a:rPr>
                        <a:t>Mn</a:t>
                      </a:r>
                      <a:r>
                        <a:rPr kumimoji="0" lang="en-US" sz="1400" b="0" i="0" kern="1200" dirty="0" smtClean="0">
                          <a:solidFill>
                            <a:schemeClr val="dk1"/>
                          </a:solidFill>
                          <a:effectLst/>
                          <a:latin typeface="+mn-lt"/>
                          <a:ea typeface="+mn-ea"/>
                          <a:cs typeface="+mn-cs"/>
                        </a:rPr>
                        <a:t>, Cu, Ni, Co, Ga, Al, Mg)</a:t>
                      </a:r>
                      <a:endParaRPr kumimoji="0" lang="en-US" sz="1400" b="0" i="0" kern="1200" dirty="0">
                        <a:solidFill>
                          <a:schemeClr val="dk1"/>
                        </a:solidFill>
                        <a:effectLst/>
                        <a:latin typeface="+mn-lt"/>
                        <a:ea typeface="+mn-ea"/>
                        <a:cs typeface="+mn-cs"/>
                      </a:endParaRPr>
                    </a:p>
                  </a:txBody>
                  <a:tcPr marL="171450" marR="9525" marT="9525" marB="0" anchor="ctr"/>
                </a:tc>
                <a:tc>
                  <a:txBody>
                    <a:bodyPr/>
                    <a:lstStyle/>
                    <a:p>
                      <a:pPr algn="ctr" fontAlgn="ctr"/>
                      <a:r>
                        <a:rPr kumimoji="0" lang="ru-RU" sz="1400" kern="1200" dirty="0">
                          <a:effectLst/>
                        </a:rPr>
                        <a:t>99,999</a:t>
                      </a:r>
                      <a:endParaRPr kumimoji="0" lang="ru-RU" sz="1400" kern="1200" dirty="0">
                        <a:solidFill>
                          <a:srgbClr val="000000"/>
                        </a:solidFill>
                        <a:effectLst/>
                        <a:latin typeface="Arabic Typesetting" panose="03020402040406030203" pitchFamily="66" charset="-78"/>
                        <a:ea typeface="+mn-ea"/>
                        <a:cs typeface="Arabic Typesetting" panose="03020402040406030203" pitchFamily="66" charset="-78"/>
                      </a:endParaRPr>
                    </a:p>
                  </a:txBody>
                  <a:tcPr marL="9525" marR="9525" marT="9525" marB="0" anchor="ctr"/>
                </a:tc>
              </a:tr>
              <a:tr h="190500">
                <a:tc>
                  <a:txBody>
                    <a:bodyPr/>
                    <a:lstStyle/>
                    <a:p>
                      <a:pPr algn="l" fontAlgn="ctr"/>
                      <a:r>
                        <a:rPr kumimoji="0" lang="en-US" sz="1400" b="0" i="0" kern="1200" dirty="0" smtClean="0">
                          <a:solidFill>
                            <a:schemeClr val="dk1"/>
                          </a:solidFill>
                          <a:effectLst/>
                          <a:latin typeface="+mn-lt"/>
                          <a:ea typeface="+mn-ea"/>
                          <a:cs typeface="+mn-cs"/>
                        </a:rPr>
                        <a:t>   Grain size, mm</a:t>
                      </a:r>
                      <a:endParaRPr kumimoji="0" lang="ru-RU" sz="1400" b="0" i="0" kern="1200" dirty="0">
                        <a:solidFill>
                          <a:schemeClr val="dk1"/>
                        </a:solidFill>
                        <a:effectLst/>
                        <a:latin typeface="+mn-lt"/>
                        <a:ea typeface="+mn-ea"/>
                        <a:cs typeface="+mn-cs"/>
                      </a:endParaRPr>
                    </a:p>
                  </a:txBody>
                  <a:tcPr marL="9525" marR="9525" marT="9525" marB="0" anchor="ctr"/>
                </a:tc>
                <a:tc>
                  <a:txBody>
                    <a:bodyPr/>
                    <a:lstStyle/>
                    <a:p>
                      <a:pPr algn="ctr" fontAlgn="ctr"/>
                      <a:r>
                        <a:rPr kumimoji="0" lang="ru-RU" sz="1400" kern="1200" dirty="0" smtClean="0">
                          <a:effectLst/>
                        </a:rPr>
                        <a:t>10-50</a:t>
                      </a:r>
                      <a:endParaRPr kumimoji="0" lang="ru-RU" sz="1400" kern="1200" dirty="0">
                        <a:solidFill>
                          <a:srgbClr val="000000"/>
                        </a:solidFill>
                        <a:effectLst/>
                        <a:latin typeface="Arabic Typesetting" panose="03020402040406030203" pitchFamily="66" charset="-78"/>
                        <a:ea typeface="+mn-ea"/>
                        <a:cs typeface="Arabic Typesetting" panose="03020402040406030203" pitchFamily="66" charset="-78"/>
                      </a:endParaRPr>
                    </a:p>
                  </a:txBody>
                  <a:tcPr marL="9525" marR="9525" marT="9525" marB="0" anchor="ctr"/>
                </a:tc>
              </a:tr>
            </a:tbl>
          </a:graphicData>
        </a:graphic>
      </p:graphicFrame>
      <p:graphicFrame>
        <p:nvGraphicFramePr>
          <p:cNvPr id="10" name="Таблица 9"/>
          <p:cNvGraphicFramePr>
            <a:graphicFrameLocks noGrp="1"/>
          </p:cNvGraphicFramePr>
          <p:nvPr>
            <p:extLst>
              <p:ext uri="{D42A27DB-BD31-4B8C-83A1-F6EECF244321}">
                <p14:modId xmlns:p14="http://schemas.microsoft.com/office/powerpoint/2010/main" val="2237420811"/>
              </p:ext>
            </p:extLst>
          </p:nvPr>
        </p:nvGraphicFramePr>
        <p:xfrm>
          <a:off x="3491880" y="1198535"/>
          <a:ext cx="5077428" cy="1522095"/>
        </p:xfrm>
        <a:graphic>
          <a:graphicData uri="http://schemas.openxmlformats.org/drawingml/2006/table">
            <a:tbl>
              <a:tblPr>
                <a:tableStyleId>{8EC20E35-A176-4012-BC5E-935CFFF8708E}</a:tableStyleId>
              </a:tblPr>
              <a:tblGrid>
                <a:gridCol w="4122280"/>
                <a:gridCol w="955148"/>
              </a:tblGrid>
              <a:tr h="200025">
                <a:tc>
                  <a:txBody>
                    <a:bodyPr/>
                    <a:lstStyle/>
                    <a:p>
                      <a:pPr marL="0" algn="l" rtl="0" eaLnBrk="1" fontAlgn="ctr" latinLnBrk="0" hangingPunct="1"/>
                      <a:r>
                        <a:rPr kumimoji="0" lang="en-US" sz="1400" b="1" i="0" kern="1200" dirty="0" smtClean="0">
                          <a:solidFill>
                            <a:schemeClr val="dk1"/>
                          </a:solidFill>
                          <a:effectLst/>
                          <a:latin typeface="+mn-lt"/>
                          <a:ea typeface="+mn-ea"/>
                          <a:cs typeface="+mn-cs"/>
                        </a:rPr>
                        <a:t>Quality parameters</a:t>
                      </a:r>
                      <a:endParaRPr kumimoji="0" lang="ru-RU" sz="1400" b="1" kern="1200" dirty="0">
                        <a:solidFill>
                          <a:schemeClr val="dk1"/>
                        </a:solidFill>
                        <a:effectLst/>
                        <a:latin typeface="+mn-lt"/>
                        <a:ea typeface="+mn-ea"/>
                        <a:cs typeface="+mn-cs"/>
                      </a:endParaRPr>
                    </a:p>
                  </a:txBody>
                  <a:tcPr marL="9525" marR="9525" marT="9525" marB="0" anchor="ctr"/>
                </a:tc>
                <a:tc>
                  <a:txBody>
                    <a:bodyPr/>
                    <a:lstStyle/>
                    <a:p>
                      <a:pPr marL="0" algn="ctr" rtl="0" eaLnBrk="1" fontAlgn="ctr" latinLnBrk="0" hangingPunct="1"/>
                      <a:endParaRPr kumimoji="0" lang="en-US" sz="1400" b="1" kern="1200" dirty="0" smtClean="0">
                        <a:effectLst/>
                      </a:endParaRPr>
                    </a:p>
                    <a:p>
                      <a:pPr marL="0" algn="ctr" rtl="0" eaLnBrk="1" fontAlgn="ctr" latinLnBrk="0" hangingPunct="1"/>
                      <a:r>
                        <a:rPr kumimoji="0" lang="en-US" sz="1400" b="1" i="0" kern="1200" dirty="0" smtClean="0">
                          <a:solidFill>
                            <a:schemeClr val="dk1"/>
                          </a:solidFill>
                          <a:effectLst/>
                          <a:latin typeface="+mn-lt"/>
                          <a:ea typeface="+mn-ea"/>
                          <a:cs typeface="+mn-cs"/>
                        </a:rPr>
                        <a:t>Analysis</a:t>
                      </a:r>
                      <a:endParaRPr kumimoji="0" lang="en-US" sz="1400" b="1" kern="1200" dirty="0" smtClean="0">
                        <a:effectLst/>
                      </a:endParaRPr>
                    </a:p>
                    <a:p>
                      <a:pPr marL="0" algn="ctr" rtl="0" eaLnBrk="1" fontAlgn="ctr" latinLnBrk="0" hangingPunct="1"/>
                      <a:endParaRPr kumimoji="0" lang="ru-RU" sz="1400" b="1" kern="1200" dirty="0">
                        <a:solidFill>
                          <a:schemeClr val="dk1"/>
                        </a:solidFill>
                        <a:effectLst/>
                        <a:latin typeface="+mn-lt"/>
                        <a:ea typeface="+mn-ea"/>
                        <a:cs typeface="+mn-cs"/>
                      </a:endParaRPr>
                    </a:p>
                  </a:txBody>
                  <a:tcPr marL="9525" marR="9525" marT="9525" marB="0" anchor="ctr"/>
                </a:tc>
              </a:tr>
              <a:tr h="200025">
                <a:tc>
                  <a:txBody>
                    <a:bodyPr/>
                    <a:lstStyle/>
                    <a:p>
                      <a:pPr marL="0" algn="l" rtl="0" eaLnBrk="1" fontAlgn="ctr" latinLnBrk="0" hangingPunct="1"/>
                      <a:r>
                        <a:rPr kumimoji="0" lang="en-US" sz="1400" b="0" i="0" kern="1200" dirty="0" smtClean="0">
                          <a:solidFill>
                            <a:schemeClr val="dk1"/>
                          </a:solidFill>
                          <a:effectLst/>
                          <a:latin typeface="+mn-lt"/>
                          <a:ea typeface="+mn-ea"/>
                          <a:cs typeface="+mn-cs"/>
                        </a:rPr>
                        <a:t>Size, mm</a:t>
                      </a:r>
                    </a:p>
                    <a:p>
                      <a:pPr marL="0" algn="l" rtl="0" eaLnBrk="1" fontAlgn="ctr" latinLnBrk="0" hangingPunct="1"/>
                      <a:endParaRPr kumimoji="0" lang="ru-RU" sz="1400" kern="1200" dirty="0">
                        <a:solidFill>
                          <a:schemeClr val="dk1"/>
                        </a:solidFill>
                        <a:effectLst/>
                        <a:latin typeface="+mn-lt"/>
                        <a:ea typeface="+mn-ea"/>
                        <a:cs typeface="+mn-cs"/>
                      </a:endParaRPr>
                    </a:p>
                  </a:txBody>
                  <a:tcPr marL="9525" marR="9525" marT="9525" marB="0" anchor="ctr"/>
                </a:tc>
                <a:tc>
                  <a:txBody>
                    <a:bodyPr/>
                    <a:lstStyle/>
                    <a:p>
                      <a:pPr marL="0" algn="ctr" rtl="0" eaLnBrk="1" fontAlgn="ctr" latinLnBrk="0" hangingPunct="1"/>
                      <a:r>
                        <a:rPr kumimoji="0" lang="ru-RU" sz="1400" kern="1200">
                          <a:effectLst/>
                        </a:rPr>
                        <a:t>3-6</a:t>
                      </a:r>
                      <a:endParaRPr kumimoji="0" lang="ru-RU" sz="1400" kern="1200">
                        <a:solidFill>
                          <a:schemeClr val="dk1"/>
                        </a:solidFill>
                        <a:effectLst/>
                        <a:latin typeface="+mn-lt"/>
                        <a:ea typeface="+mn-ea"/>
                        <a:cs typeface="+mn-cs"/>
                      </a:endParaRPr>
                    </a:p>
                  </a:txBody>
                  <a:tcPr marL="9525" marR="9525" marT="9525" marB="0" anchor="ctr"/>
                </a:tc>
              </a:tr>
              <a:tr h="200025">
                <a:tc>
                  <a:txBody>
                    <a:bodyPr/>
                    <a:lstStyle/>
                    <a:p>
                      <a:pPr algn="l"/>
                      <a:r>
                        <a:rPr kumimoji="0" lang="en-US" sz="1400" b="0" i="0" kern="1200" dirty="0" smtClean="0">
                          <a:solidFill>
                            <a:schemeClr val="dk1"/>
                          </a:solidFill>
                          <a:effectLst/>
                          <a:latin typeface="+mn-lt"/>
                          <a:ea typeface="+mn-ea"/>
                          <a:cs typeface="+mn-cs"/>
                        </a:rPr>
                        <a:t>Chemical purity, sum, not less than, % weight</a:t>
                      </a:r>
                    </a:p>
                    <a:p>
                      <a:pPr algn="l"/>
                      <a:r>
                        <a:rPr kumimoji="0" lang="en-US" sz="1400" b="0" i="0" kern="1200" dirty="0" smtClean="0">
                          <a:solidFill>
                            <a:schemeClr val="dk1"/>
                          </a:solidFill>
                          <a:effectLst/>
                          <a:latin typeface="+mn-lt"/>
                          <a:ea typeface="+mn-ea"/>
                          <a:cs typeface="+mn-cs"/>
                        </a:rPr>
                        <a:t>(impurities Fe, </a:t>
                      </a:r>
                      <a:r>
                        <a:rPr kumimoji="0" lang="en-US" sz="1400" b="0" i="0" kern="1200" dirty="0" err="1" smtClean="0">
                          <a:solidFill>
                            <a:schemeClr val="dk1"/>
                          </a:solidFill>
                          <a:effectLst/>
                          <a:latin typeface="+mn-lt"/>
                          <a:ea typeface="+mn-ea"/>
                          <a:cs typeface="+mn-cs"/>
                        </a:rPr>
                        <a:t>Mn</a:t>
                      </a:r>
                      <a:r>
                        <a:rPr kumimoji="0" lang="en-US" sz="1400" b="0" i="0" kern="1200" dirty="0" smtClean="0">
                          <a:solidFill>
                            <a:schemeClr val="dk1"/>
                          </a:solidFill>
                          <a:effectLst/>
                          <a:latin typeface="+mn-lt"/>
                          <a:ea typeface="+mn-ea"/>
                          <a:cs typeface="+mn-cs"/>
                        </a:rPr>
                        <a:t>, Cu, Ni, Co, Ga, Al, Mg)</a:t>
                      </a:r>
                      <a:endParaRPr kumimoji="0" lang="en-US" sz="1400" b="0" i="0" kern="1200" dirty="0">
                        <a:solidFill>
                          <a:schemeClr val="dk1"/>
                        </a:solidFill>
                        <a:effectLst/>
                        <a:latin typeface="+mn-lt"/>
                        <a:ea typeface="+mn-ea"/>
                        <a:cs typeface="+mn-cs"/>
                      </a:endParaRPr>
                    </a:p>
                  </a:txBody>
                  <a:tcPr marL="9525" marR="9525" marT="9525" marB="0" anchor="ctr"/>
                </a:tc>
                <a:tc>
                  <a:txBody>
                    <a:bodyPr/>
                    <a:lstStyle/>
                    <a:p>
                      <a:pPr marL="0" algn="ctr" rtl="0" eaLnBrk="1" fontAlgn="ctr" latinLnBrk="0" hangingPunct="1"/>
                      <a:r>
                        <a:rPr kumimoji="0" lang="ru-RU" sz="1400" kern="1200" dirty="0">
                          <a:effectLst/>
                        </a:rPr>
                        <a:t>99,999</a:t>
                      </a:r>
                      <a:endParaRPr kumimoji="0" lang="ru-RU" sz="1400" kern="1200" dirty="0">
                        <a:solidFill>
                          <a:schemeClr val="dk1"/>
                        </a:solidFill>
                        <a:effectLst/>
                        <a:latin typeface="+mn-lt"/>
                        <a:ea typeface="+mn-ea"/>
                        <a:cs typeface="+mn-cs"/>
                      </a:endParaRPr>
                    </a:p>
                  </a:txBody>
                  <a:tcPr marL="9525" marR="9525" marT="9525" marB="0" anchor="ctr"/>
                </a:tc>
              </a:tr>
            </a:tbl>
          </a:graphicData>
        </a:graphic>
      </p:graphicFrame>
      <p:sp>
        <p:nvSpPr>
          <p:cNvPr id="11" name="Прямоугольник 10"/>
          <p:cNvSpPr/>
          <p:nvPr/>
        </p:nvSpPr>
        <p:spPr>
          <a:xfrm>
            <a:off x="3401647" y="829203"/>
            <a:ext cx="2340705" cy="369332"/>
          </a:xfrm>
          <a:prstGeom prst="rect">
            <a:avLst/>
          </a:prstGeom>
        </p:spPr>
        <p:txBody>
          <a:bodyPr wrap="none">
            <a:spAutoFit/>
          </a:bodyPr>
          <a:lstStyle/>
          <a:p>
            <a:r>
              <a:rPr lang="en-US" b="1" dirty="0">
                <a:solidFill>
                  <a:srgbClr val="0070C0"/>
                </a:solidFill>
              </a:rPr>
              <a:t>In form of granules</a:t>
            </a:r>
            <a:endParaRPr lang="ru-RU" b="1" dirty="0">
              <a:solidFill>
                <a:srgbClr val="0070C0"/>
              </a:solidFill>
            </a:endParaRPr>
          </a:p>
        </p:txBody>
      </p:sp>
      <p:sp>
        <p:nvSpPr>
          <p:cNvPr id="12" name="Прямоугольник 11"/>
          <p:cNvSpPr/>
          <p:nvPr/>
        </p:nvSpPr>
        <p:spPr>
          <a:xfrm>
            <a:off x="395536" y="3326461"/>
            <a:ext cx="2778325" cy="369332"/>
          </a:xfrm>
          <a:prstGeom prst="rect">
            <a:avLst/>
          </a:prstGeom>
        </p:spPr>
        <p:txBody>
          <a:bodyPr wrap="none">
            <a:spAutoFit/>
          </a:bodyPr>
          <a:lstStyle/>
          <a:p>
            <a:r>
              <a:rPr lang="en-US" b="1" dirty="0">
                <a:solidFill>
                  <a:srgbClr val="0070C0"/>
                </a:solidFill>
              </a:rPr>
              <a:t>In form of </a:t>
            </a:r>
            <a:r>
              <a:rPr lang="en-US" b="1" dirty="0" smtClean="0">
                <a:solidFill>
                  <a:srgbClr val="0070C0"/>
                </a:solidFill>
              </a:rPr>
              <a:t>gray powder</a:t>
            </a:r>
            <a:endParaRPr lang="ru-RU" b="1" dirty="0">
              <a:solidFill>
                <a:srgbClr val="0070C0"/>
              </a:solidFill>
            </a:endParaRPr>
          </a:p>
        </p:txBody>
      </p:sp>
      <p:sp>
        <p:nvSpPr>
          <p:cNvPr id="3" name="Номер слайда 2"/>
          <p:cNvSpPr>
            <a:spLocks noGrp="1"/>
          </p:cNvSpPr>
          <p:nvPr>
            <p:ph type="sldNum" sz="quarter" idx="12"/>
          </p:nvPr>
        </p:nvSpPr>
        <p:spPr/>
        <p:txBody>
          <a:bodyPr vert="horz" anchor="b"/>
          <a:lstStyle/>
          <a:p>
            <a:fld id="{B19B0651-EE4F-4900-A07F-96A6BFA9D0F0}" type="slidenum">
              <a:rPr lang="ru-RU" b="1"/>
              <a:pPr/>
              <a:t>7</a:t>
            </a:fld>
            <a:endParaRPr lang="ru-RU" b="1" dirty="0"/>
          </a:p>
        </p:txBody>
      </p:sp>
      <p:sp>
        <p:nvSpPr>
          <p:cNvPr id="17" name="Стрелка вправо 16">
            <a:hlinkClick r:id="rId4" action="ppaction://hlinksldjump"/>
          </p:cNvPr>
          <p:cNvSpPr/>
          <p:nvPr/>
        </p:nvSpPr>
        <p:spPr>
          <a:xfrm>
            <a:off x="611559" y="6353472"/>
            <a:ext cx="396044" cy="270842"/>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ru-RU"/>
          </a:p>
        </p:txBody>
      </p:sp>
      <p:sp>
        <p:nvSpPr>
          <p:cNvPr id="18" name="Стрелка вправо 17">
            <a:hlinkClick r:id="rId5" action="ppaction://hlinksldjump"/>
          </p:cNvPr>
          <p:cNvSpPr/>
          <p:nvPr/>
        </p:nvSpPr>
        <p:spPr>
          <a:xfrm flipH="1">
            <a:off x="147201" y="6353472"/>
            <a:ext cx="392349" cy="270842"/>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ru-RU"/>
          </a:p>
        </p:txBody>
      </p:sp>
      <p:sp>
        <p:nvSpPr>
          <p:cNvPr id="19" name="Скругленный прямоугольник 18">
            <a:hlinkClick r:id="rId6" action="ppaction://hlinksldjump"/>
          </p:cNvPr>
          <p:cNvSpPr/>
          <p:nvPr/>
        </p:nvSpPr>
        <p:spPr>
          <a:xfrm>
            <a:off x="486456" y="6114554"/>
            <a:ext cx="216024" cy="270842"/>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ru-RU"/>
          </a:p>
        </p:txBody>
      </p:sp>
      <p:pic>
        <p:nvPicPr>
          <p:cNvPr id="13" name="Рисунок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12655" y="6353472"/>
            <a:ext cx="2250154" cy="340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2148769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Рисунок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44019" y="3762341"/>
            <a:ext cx="3820469" cy="2546979"/>
          </a:xfrm>
          <a:prstGeom prst="rect">
            <a:avLst/>
          </a:prstGeom>
        </p:spPr>
      </p:pic>
      <p:sp>
        <p:nvSpPr>
          <p:cNvPr id="2" name="Заголовок 2"/>
          <p:cNvSpPr txBox="1">
            <a:spLocks/>
          </p:cNvSpPr>
          <p:nvPr/>
        </p:nvSpPr>
        <p:spPr>
          <a:xfrm>
            <a:off x="336506" y="162308"/>
            <a:ext cx="8488011" cy="825229"/>
          </a:xfrm>
          <a:prstGeom prst="rect">
            <a:avLst/>
          </a:prstGeom>
        </p:spPr>
        <p:txBody>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4000" b="0" cap="all" dirty="0">
                <a:effectLst/>
              </a:rPr>
              <a:t>GERMANIUM </a:t>
            </a:r>
            <a:r>
              <a:rPr lang="en-US" sz="2400" b="0" cap="all" dirty="0">
                <a:effectLst/>
              </a:rPr>
              <a:t>FOR </a:t>
            </a:r>
            <a:r>
              <a:rPr lang="en-US" sz="2400" b="0" cap="all" dirty="0" err="1">
                <a:effectLst/>
              </a:rPr>
              <a:t>OPTICal</a:t>
            </a:r>
            <a:r>
              <a:rPr lang="en-US" sz="2400" b="0" cap="all" dirty="0">
                <a:effectLst/>
              </a:rPr>
              <a:t> applications</a:t>
            </a:r>
            <a:endParaRPr lang="en-US" sz="2400" b="0" cap="all" dirty="0">
              <a:effectLst/>
            </a:endParaRPr>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5" y="764704"/>
            <a:ext cx="2741861" cy="2741861"/>
          </a:xfrm>
          <a:prstGeom prst="rect">
            <a:avLst/>
          </a:prstGeom>
        </p:spPr>
      </p:pic>
      <p:graphicFrame>
        <p:nvGraphicFramePr>
          <p:cNvPr id="5" name="Таблица 4"/>
          <p:cNvGraphicFramePr>
            <a:graphicFrameLocks noGrp="1"/>
          </p:cNvGraphicFramePr>
          <p:nvPr>
            <p:extLst>
              <p:ext uri="{D42A27DB-BD31-4B8C-83A1-F6EECF244321}">
                <p14:modId xmlns:p14="http://schemas.microsoft.com/office/powerpoint/2010/main" val="85094290"/>
              </p:ext>
            </p:extLst>
          </p:nvPr>
        </p:nvGraphicFramePr>
        <p:xfrm>
          <a:off x="3779912" y="1484785"/>
          <a:ext cx="5049739" cy="1656185"/>
        </p:xfrm>
        <a:graphic>
          <a:graphicData uri="http://schemas.openxmlformats.org/drawingml/2006/table">
            <a:tbl>
              <a:tblPr/>
              <a:tblGrid>
                <a:gridCol w="1323380"/>
                <a:gridCol w="3726359"/>
              </a:tblGrid>
              <a:tr h="210339">
                <a:tc>
                  <a:txBody>
                    <a:bodyPr/>
                    <a:lstStyle/>
                    <a:p>
                      <a:pPr algn="l" fontAlgn="ctr"/>
                      <a:r>
                        <a:rPr lang="en-US" sz="800" b="1" i="0" u="none" strike="noStrike" dirty="0">
                          <a:solidFill>
                            <a:srgbClr val="000000"/>
                          </a:solidFill>
                          <a:effectLst/>
                          <a:latin typeface="Lucida Sans Unicode (Основной текст)"/>
                        </a:rPr>
                        <a:t>Index of refraction</a:t>
                      </a:r>
                    </a:p>
                  </a:txBody>
                  <a:tcPr marL="127701" marR="7094" marT="7094" marB="0" anchor="ctr">
                    <a:lnL w="6350" cap="flat" cmpd="sng" algn="ctr">
                      <a:solidFill>
                        <a:srgbClr val="000000"/>
                      </a:solidFill>
                      <a:prstDash val="solid"/>
                      <a:round/>
                      <a:headEnd type="none" w="med" len="med"/>
                      <a:tailEnd type="none" w="med" len="med"/>
                    </a:lnL>
                    <a:lnR w="12700" cap="flat" cmpd="sng" algn="ctr">
                      <a:solidFill>
                        <a:srgbClr val="BCBCBC"/>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BCBCBC"/>
                      </a:solidFill>
                      <a:prstDash val="solid"/>
                      <a:round/>
                      <a:headEnd type="none" w="med" len="med"/>
                      <a:tailEnd type="none" w="med" len="med"/>
                    </a:lnB>
                    <a:solidFill>
                      <a:srgbClr val="FFFFFF"/>
                    </a:solidFill>
                  </a:tcPr>
                </a:tc>
                <a:tc>
                  <a:txBody>
                    <a:bodyPr/>
                    <a:lstStyle/>
                    <a:p>
                      <a:pPr algn="l" fontAlgn="ctr"/>
                      <a:r>
                        <a:rPr lang="da-DK" sz="1000" b="0" i="0" u="none" strike="noStrike" dirty="0">
                          <a:solidFill>
                            <a:srgbClr val="000000"/>
                          </a:solidFill>
                          <a:effectLst/>
                          <a:latin typeface="Lucida Sans Unicode (Основной текст)"/>
                        </a:rPr>
                        <a:t>4.0048±0.0002 at 10.6 μm at 25ºC</a:t>
                      </a:r>
                    </a:p>
                  </a:txBody>
                  <a:tcPr marL="127701" marR="7094" marT="7094" marB="0" anchor="ctr">
                    <a:lnL w="12700" cap="flat" cmpd="sng" algn="ctr">
                      <a:solidFill>
                        <a:srgbClr val="BCBCBC"/>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BCBCBC"/>
                      </a:solidFill>
                      <a:prstDash val="solid"/>
                      <a:round/>
                      <a:headEnd type="none" w="med" len="med"/>
                      <a:tailEnd type="none" w="med" len="med"/>
                    </a:lnB>
                    <a:solidFill>
                      <a:srgbClr val="FFFFFF"/>
                    </a:solidFill>
                  </a:tcPr>
                </a:tc>
              </a:tr>
              <a:tr h="350565">
                <a:tc>
                  <a:txBody>
                    <a:bodyPr/>
                    <a:lstStyle/>
                    <a:p>
                      <a:pPr algn="l" fontAlgn="ctr"/>
                      <a:r>
                        <a:rPr lang="en-US" sz="800" b="1" i="0" u="none" strike="noStrike" dirty="0">
                          <a:solidFill>
                            <a:srgbClr val="000000"/>
                          </a:solidFill>
                          <a:effectLst/>
                          <a:latin typeface="Lucida Sans Unicode (Основной текст)"/>
                        </a:rPr>
                        <a:t>Inhomogeneity of the index of refraction</a:t>
                      </a:r>
                    </a:p>
                  </a:txBody>
                  <a:tcPr marL="127701" marR="7094" marT="7094" marB="0" anchor="ctr">
                    <a:lnL w="6350" cap="flat" cmpd="sng" algn="ctr">
                      <a:solidFill>
                        <a:srgbClr val="000000"/>
                      </a:solidFill>
                      <a:prstDash val="solid"/>
                      <a:round/>
                      <a:headEnd type="none" w="med" len="med"/>
                      <a:tailEnd type="none" w="med" len="med"/>
                    </a:lnL>
                    <a:lnR w="12700" cap="flat" cmpd="sng" algn="ctr">
                      <a:solidFill>
                        <a:srgbClr val="BCBCBC"/>
                      </a:solidFill>
                      <a:prstDash val="solid"/>
                      <a:round/>
                      <a:headEnd type="none" w="med" len="med"/>
                      <a:tailEnd type="none" w="med" len="med"/>
                    </a:lnR>
                    <a:lnT w="12700" cap="flat" cmpd="sng" algn="ctr">
                      <a:solidFill>
                        <a:srgbClr val="BCBCBC"/>
                      </a:solidFill>
                      <a:prstDash val="solid"/>
                      <a:round/>
                      <a:headEnd type="none" w="med" len="med"/>
                      <a:tailEnd type="none" w="med" len="med"/>
                    </a:lnT>
                    <a:lnB w="12700" cap="flat" cmpd="sng" algn="ctr">
                      <a:solidFill>
                        <a:srgbClr val="BCBCBC"/>
                      </a:solidFill>
                      <a:prstDash val="solid"/>
                      <a:round/>
                      <a:headEnd type="none" w="med" len="med"/>
                      <a:tailEnd type="none" w="med" len="med"/>
                    </a:lnB>
                    <a:solidFill>
                      <a:srgbClr val="FFFFFF"/>
                    </a:solidFill>
                  </a:tcPr>
                </a:tc>
                <a:tc>
                  <a:txBody>
                    <a:bodyPr/>
                    <a:lstStyle/>
                    <a:p>
                      <a:pPr algn="l" fontAlgn="ctr"/>
                      <a:r>
                        <a:rPr lang="ru-RU" sz="1100" b="0" i="0" u="none" strike="noStrike" dirty="0">
                          <a:solidFill>
                            <a:srgbClr val="000000"/>
                          </a:solidFill>
                          <a:effectLst/>
                          <a:latin typeface="Lucida Sans Unicode (Основной текст)"/>
                        </a:rPr>
                        <a:t>≤ 2·10</a:t>
                      </a:r>
                      <a:r>
                        <a:rPr lang="ru-RU" sz="1100" b="0" i="0" u="none" strike="noStrike" baseline="30000" dirty="0">
                          <a:solidFill>
                            <a:srgbClr val="000000"/>
                          </a:solidFill>
                          <a:effectLst/>
                          <a:latin typeface="Lucida Sans Unicode (Основной текст)"/>
                        </a:rPr>
                        <a:t>-4</a:t>
                      </a:r>
                    </a:p>
                  </a:txBody>
                  <a:tcPr marL="127701" marR="7094" marT="7094" marB="0" anchor="ctr">
                    <a:lnL w="12700" cap="flat" cmpd="sng" algn="ctr">
                      <a:solidFill>
                        <a:srgbClr val="BCBCBC"/>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BCBCBC"/>
                      </a:solidFill>
                      <a:prstDash val="solid"/>
                      <a:round/>
                      <a:headEnd type="none" w="med" len="med"/>
                      <a:tailEnd type="none" w="med" len="med"/>
                    </a:lnT>
                    <a:lnB w="12700" cap="flat" cmpd="sng" algn="ctr">
                      <a:solidFill>
                        <a:srgbClr val="BCBCBC"/>
                      </a:solidFill>
                      <a:prstDash val="solid"/>
                      <a:round/>
                      <a:headEnd type="none" w="med" len="med"/>
                      <a:tailEnd type="none" w="med" len="med"/>
                    </a:lnB>
                    <a:solidFill>
                      <a:srgbClr val="FFFFFF"/>
                    </a:solidFill>
                  </a:tcPr>
                </a:tc>
              </a:tr>
              <a:tr h="420678">
                <a:tc>
                  <a:txBody>
                    <a:bodyPr/>
                    <a:lstStyle/>
                    <a:p>
                      <a:pPr algn="l" fontAlgn="ctr"/>
                      <a:r>
                        <a:rPr lang="en-US" sz="800" b="1" i="0" u="none" strike="noStrike" dirty="0">
                          <a:solidFill>
                            <a:srgbClr val="000000"/>
                          </a:solidFill>
                          <a:effectLst/>
                          <a:latin typeface="Lucida Sans Unicode (Основной текст)"/>
                        </a:rPr>
                        <a:t>Temperature coefficient of the index of refraction</a:t>
                      </a:r>
                    </a:p>
                  </a:txBody>
                  <a:tcPr marL="127701" marR="7094" marT="7094" marB="0" anchor="ctr">
                    <a:lnL w="6350" cap="flat" cmpd="sng" algn="ctr">
                      <a:solidFill>
                        <a:srgbClr val="000000"/>
                      </a:solidFill>
                      <a:prstDash val="solid"/>
                      <a:round/>
                      <a:headEnd type="none" w="med" len="med"/>
                      <a:tailEnd type="none" w="med" len="med"/>
                    </a:lnL>
                    <a:lnR w="12700" cap="flat" cmpd="sng" algn="ctr">
                      <a:solidFill>
                        <a:srgbClr val="BCBCBC"/>
                      </a:solidFill>
                      <a:prstDash val="solid"/>
                      <a:round/>
                      <a:headEnd type="none" w="med" len="med"/>
                      <a:tailEnd type="none" w="med" len="med"/>
                    </a:lnR>
                    <a:lnT w="12700" cap="flat" cmpd="sng" algn="ctr">
                      <a:solidFill>
                        <a:srgbClr val="BCBCBC"/>
                      </a:solidFill>
                      <a:prstDash val="solid"/>
                      <a:round/>
                      <a:headEnd type="none" w="med" len="med"/>
                      <a:tailEnd type="none" w="med" len="med"/>
                    </a:lnT>
                    <a:lnB w="12700" cap="flat" cmpd="sng" algn="ctr">
                      <a:solidFill>
                        <a:srgbClr val="BCBCBC"/>
                      </a:solidFill>
                      <a:prstDash val="solid"/>
                      <a:round/>
                      <a:headEnd type="none" w="med" len="med"/>
                      <a:tailEnd type="none" w="med" len="med"/>
                    </a:lnB>
                    <a:solidFill>
                      <a:srgbClr val="FFFFFF"/>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ru-RU" sz="1100" b="0" i="0" u="none" strike="noStrike" dirty="0">
                          <a:solidFill>
                            <a:srgbClr val="000000"/>
                          </a:solidFill>
                          <a:effectLst/>
                          <a:latin typeface="Lucida Sans Unicode (Основной текст)"/>
                        </a:rPr>
                        <a:t>≤ </a:t>
                      </a:r>
                      <a:r>
                        <a:rPr lang="ru-RU" sz="1100" b="0" i="0" u="none" strike="noStrike" dirty="0" smtClean="0">
                          <a:solidFill>
                            <a:srgbClr val="000000"/>
                          </a:solidFill>
                          <a:effectLst/>
                          <a:latin typeface="Lucida Sans Unicode (Основной текст)"/>
                        </a:rPr>
                        <a:t>4·10</a:t>
                      </a:r>
                      <a:r>
                        <a:rPr lang="ru-RU" sz="1100" b="0" i="0" u="none" strike="noStrike" baseline="30000" dirty="0" smtClean="0">
                          <a:solidFill>
                            <a:srgbClr val="000000"/>
                          </a:solidFill>
                          <a:effectLst/>
                          <a:latin typeface="Lucida Sans Unicode (Основной текст)"/>
                        </a:rPr>
                        <a:t>-4</a:t>
                      </a:r>
                    </a:p>
                  </a:txBody>
                  <a:tcPr marL="127701" marR="7094" marT="7094" marB="0" anchor="ctr">
                    <a:lnL w="12700" cap="flat" cmpd="sng" algn="ctr">
                      <a:solidFill>
                        <a:srgbClr val="BCBCBC"/>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BCBCBC"/>
                      </a:solidFill>
                      <a:prstDash val="solid"/>
                      <a:round/>
                      <a:headEnd type="none" w="med" len="med"/>
                      <a:tailEnd type="none" w="med" len="med"/>
                    </a:lnT>
                    <a:lnB w="12700" cap="flat" cmpd="sng" algn="ctr">
                      <a:solidFill>
                        <a:srgbClr val="BCBCBC"/>
                      </a:solidFill>
                      <a:prstDash val="solid"/>
                      <a:round/>
                      <a:headEnd type="none" w="med" len="med"/>
                      <a:tailEnd type="none" w="med" len="med"/>
                    </a:lnB>
                    <a:solidFill>
                      <a:srgbClr val="FFFFFF"/>
                    </a:solidFill>
                  </a:tcPr>
                </a:tc>
              </a:tr>
              <a:tr h="280452">
                <a:tc>
                  <a:txBody>
                    <a:bodyPr/>
                    <a:lstStyle/>
                    <a:p>
                      <a:pPr algn="l" fontAlgn="ctr"/>
                      <a:r>
                        <a:rPr lang="en-US" sz="800" b="1" i="0" u="none" strike="noStrike">
                          <a:solidFill>
                            <a:srgbClr val="000000"/>
                          </a:solidFill>
                          <a:effectLst/>
                          <a:latin typeface="Lucida Sans Unicode (Основной текст)"/>
                        </a:rPr>
                        <a:t>Absorption coefficient, cm-1 </a:t>
                      </a:r>
                    </a:p>
                  </a:txBody>
                  <a:tcPr marL="127701" marR="7094" marT="7094" marB="0" anchor="ctr">
                    <a:lnL w="6350" cap="flat" cmpd="sng" algn="ctr">
                      <a:solidFill>
                        <a:srgbClr val="000000"/>
                      </a:solidFill>
                      <a:prstDash val="solid"/>
                      <a:round/>
                      <a:headEnd type="none" w="med" len="med"/>
                      <a:tailEnd type="none" w="med" len="med"/>
                    </a:lnL>
                    <a:lnR w="12700" cap="flat" cmpd="sng" algn="ctr">
                      <a:solidFill>
                        <a:srgbClr val="BCBCBC"/>
                      </a:solidFill>
                      <a:prstDash val="solid"/>
                      <a:round/>
                      <a:headEnd type="none" w="med" len="med"/>
                      <a:tailEnd type="none" w="med" len="med"/>
                    </a:lnR>
                    <a:lnT w="12700" cap="flat" cmpd="sng" algn="ctr">
                      <a:solidFill>
                        <a:srgbClr val="BCBCBC"/>
                      </a:solidFill>
                      <a:prstDash val="solid"/>
                      <a:round/>
                      <a:headEnd type="none" w="med" len="med"/>
                      <a:tailEnd type="none" w="med" len="med"/>
                    </a:lnT>
                    <a:lnB w="12700" cap="flat" cmpd="sng" algn="ctr">
                      <a:solidFill>
                        <a:srgbClr val="BCBCBC"/>
                      </a:solidFill>
                      <a:prstDash val="solid"/>
                      <a:round/>
                      <a:headEnd type="none" w="med" len="med"/>
                      <a:tailEnd type="none" w="med" len="med"/>
                    </a:lnB>
                    <a:solidFill>
                      <a:srgbClr val="FFFFFF"/>
                    </a:solidFill>
                  </a:tcPr>
                </a:tc>
                <a:tc>
                  <a:txBody>
                    <a:bodyPr/>
                    <a:lstStyle/>
                    <a:p>
                      <a:pPr algn="l" fontAlgn="ctr"/>
                      <a:r>
                        <a:rPr lang="ru-RU" sz="1100" b="0" i="0" u="none" strike="noStrike" dirty="0">
                          <a:solidFill>
                            <a:srgbClr val="000000"/>
                          </a:solidFill>
                          <a:effectLst/>
                          <a:latin typeface="Lucida Sans Unicode (Основной текст)"/>
                        </a:rPr>
                        <a:t>0.03 см</a:t>
                      </a:r>
                      <a:r>
                        <a:rPr lang="ru-RU" sz="1100" b="0" i="0" u="none" strike="noStrike" baseline="30000" dirty="0">
                          <a:solidFill>
                            <a:srgbClr val="000000"/>
                          </a:solidFill>
                          <a:effectLst/>
                          <a:latin typeface="Lucida Sans Unicode (Основной текст)"/>
                        </a:rPr>
                        <a:t>-1</a:t>
                      </a:r>
                      <a:r>
                        <a:rPr lang="ru-RU" sz="1100" b="0" i="0" u="none" strike="noStrike" dirty="0">
                          <a:solidFill>
                            <a:srgbClr val="000000"/>
                          </a:solidFill>
                          <a:effectLst/>
                          <a:latin typeface="Lucida Sans Unicode (Основной текст)"/>
                        </a:rPr>
                        <a:t> </a:t>
                      </a:r>
                      <a:r>
                        <a:rPr lang="en-US" sz="1100" b="0" i="0" u="none" strike="noStrike" dirty="0" smtClean="0">
                          <a:solidFill>
                            <a:srgbClr val="000000"/>
                          </a:solidFill>
                          <a:effectLst/>
                          <a:latin typeface="Lucida Sans Unicode (Основной текст)"/>
                        </a:rPr>
                        <a:t>max </a:t>
                      </a:r>
                      <a:r>
                        <a:rPr lang="ru-RU" sz="1100" b="0" i="0" u="none" strike="noStrike" dirty="0" smtClean="0">
                          <a:solidFill>
                            <a:srgbClr val="000000"/>
                          </a:solidFill>
                          <a:effectLst/>
                          <a:latin typeface="Lucida Sans Unicode (Основной текст)"/>
                        </a:rPr>
                        <a:t>на </a:t>
                      </a:r>
                      <a:r>
                        <a:rPr lang="ru-RU" sz="1100" b="0" i="0" u="none" strike="noStrike" dirty="0">
                          <a:solidFill>
                            <a:srgbClr val="000000"/>
                          </a:solidFill>
                          <a:effectLst/>
                          <a:latin typeface="Lucida Sans Unicode (Основной текст)"/>
                        </a:rPr>
                        <a:t>λ= 10.6 </a:t>
                      </a:r>
                      <a:r>
                        <a:rPr lang="en-US" sz="1100" b="0" i="0" u="none" strike="noStrike" dirty="0" err="1" smtClean="0">
                          <a:solidFill>
                            <a:srgbClr val="000000"/>
                          </a:solidFill>
                          <a:effectLst/>
                          <a:latin typeface="Lucida Sans Unicode (Основной текст)"/>
                        </a:rPr>
                        <a:t>μm</a:t>
                      </a:r>
                      <a:r>
                        <a:rPr lang="en-US" sz="1100" b="0" i="0" u="none" strike="noStrike" dirty="0" smtClean="0">
                          <a:solidFill>
                            <a:srgbClr val="000000"/>
                          </a:solidFill>
                          <a:effectLst/>
                          <a:latin typeface="Lucida Sans Unicode (Основной текст)"/>
                        </a:rPr>
                        <a:t> if</a:t>
                      </a:r>
                      <a:r>
                        <a:rPr lang="en-US" sz="1100" b="0" i="0" u="none" strike="noStrike" baseline="0" dirty="0" smtClean="0">
                          <a:solidFill>
                            <a:srgbClr val="000000"/>
                          </a:solidFill>
                          <a:effectLst/>
                          <a:latin typeface="Lucida Sans Unicode (Основной текст)"/>
                        </a:rPr>
                        <a:t> </a:t>
                      </a:r>
                      <a:r>
                        <a:rPr lang="ru-RU" sz="1100" b="0" i="0" u="none" strike="noStrike" dirty="0" smtClean="0">
                          <a:solidFill>
                            <a:srgbClr val="000000"/>
                          </a:solidFill>
                          <a:effectLst/>
                          <a:latin typeface="Lucida Sans Unicode (Основной текст)"/>
                        </a:rPr>
                        <a:t>t=25ºC</a:t>
                      </a:r>
                      <a:endParaRPr lang="ru-RU" sz="1100" b="0" i="0" u="none" strike="noStrike" dirty="0">
                        <a:solidFill>
                          <a:srgbClr val="000000"/>
                        </a:solidFill>
                        <a:effectLst/>
                        <a:latin typeface="Lucida Sans Unicode (Основной текст)"/>
                      </a:endParaRPr>
                    </a:p>
                  </a:txBody>
                  <a:tcPr marL="127701" marR="7094" marT="7094" marB="0" anchor="ctr">
                    <a:lnL w="12700" cap="flat" cmpd="sng" algn="ctr">
                      <a:solidFill>
                        <a:srgbClr val="BCBCBC"/>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BCBCBC"/>
                      </a:solidFill>
                      <a:prstDash val="solid"/>
                      <a:round/>
                      <a:headEnd type="none" w="med" len="med"/>
                      <a:tailEnd type="none" w="med" len="med"/>
                    </a:lnT>
                    <a:lnB w="12700" cap="flat" cmpd="sng" algn="ctr">
                      <a:solidFill>
                        <a:srgbClr val="BCBCBC"/>
                      </a:solidFill>
                      <a:prstDash val="solid"/>
                      <a:round/>
                      <a:headEnd type="none" w="med" len="med"/>
                      <a:tailEnd type="none" w="med" len="med"/>
                    </a:lnB>
                    <a:solidFill>
                      <a:srgbClr val="FFFFFF"/>
                    </a:solidFill>
                  </a:tcPr>
                </a:tc>
              </a:tr>
              <a:tr h="394151">
                <a:tc>
                  <a:txBody>
                    <a:bodyPr/>
                    <a:lstStyle/>
                    <a:p>
                      <a:pPr algn="l" fontAlgn="ctr"/>
                      <a:r>
                        <a:rPr lang="en-US" sz="800" b="1" i="0" u="none" strike="noStrike" dirty="0">
                          <a:solidFill>
                            <a:srgbClr val="000000"/>
                          </a:solidFill>
                          <a:effectLst/>
                          <a:latin typeface="Lucida Sans Unicode (Основной текст)"/>
                        </a:rPr>
                        <a:t>Transmission</a:t>
                      </a:r>
                    </a:p>
                  </a:txBody>
                  <a:tcPr marL="127701" marR="7094" marT="7094" marB="0" anchor="ctr">
                    <a:lnL w="6350" cap="flat" cmpd="sng" algn="ctr">
                      <a:solidFill>
                        <a:srgbClr val="000000"/>
                      </a:solidFill>
                      <a:prstDash val="solid"/>
                      <a:round/>
                      <a:headEnd type="none" w="med" len="med"/>
                      <a:tailEnd type="none" w="med" len="med"/>
                    </a:lnL>
                    <a:lnR w="12700" cap="flat" cmpd="sng" algn="ctr">
                      <a:solidFill>
                        <a:srgbClr val="BCBCBC"/>
                      </a:solidFill>
                      <a:prstDash val="solid"/>
                      <a:round/>
                      <a:headEnd type="none" w="med" len="med"/>
                      <a:tailEnd type="none" w="med" len="med"/>
                    </a:lnR>
                    <a:lnT w="12700" cap="flat" cmpd="sng" algn="ctr">
                      <a:solidFill>
                        <a:srgbClr val="BCBCBC"/>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100" b="0" i="0" u="none" strike="noStrike" dirty="0">
                          <a:solidFill>
                            <a:srgbClr val="000000"/>
                          </a:solidFill>
                          <a:effectLst/>
                          <a:latin typeface="Lucida Sans Unicode (Основной текст)"/>
                        </a:rPr>
                        <a:t>46% min at 4 </a:t>
                      </a:r>
                      <a:r>
                        <a:rPr lang="en-US" sz="1100" b="0" i="0" u="none" strike="noStrike" dirty="0" err="1">
                          <a:solidFill>
                            <a:srgbClr val="000000"/>
                          </a:solidFill>
                          <a:effectLst/>
                          <a:latin typeface="Lucida Sans Unicode (Основной текст)"/>
                        </a:rPr>
                        <a:t>μm</a:t>
                      </a:r>
                      <a:r>
                        <a:rPr lang="en-US" sz="1100" b="0" i="0" u="none" strike="noStrike" dirty="0">
                          <a:solidFill>
                            <a:srgbClr val="000000"/>
                          </a:solidFill>
                          <a:effectLst/>
                          <a:latin typeface="Lucida Sans Unicode (Основной текст)"/>
                        </a:rPr>
                        <a:t>,  45% min at 10.6 </a:t>
                      </a:r>
                      <a:r>
                        <a:rPr lang="en-US" sz="1100" b="0" i="0" u="none" strike="noStrike" dirty="0" err="1">
                          <a:solidFill>
                            <a:srgbClr val="000000"/>
                          </a:solidFill>
                          <a:effectLst/>
                          <a:latin typeface="Lucida Sans Unicode (Основной текст)"/>
                        </a:rPr>
                        <a:t>μm</a:t>
                      </a:r>
                      <a:r>
                        <a:rPr lang="en-US" sz="1100" b="0" i="0" u="none" strike="noStrike" dirty="0">
                          <a:solidFill>
                            <a:srgbClr val="000000"/>
                          </a:solidFill>
                          <a:effectLst/>
                          <a:latin typeface="Lucida Sans Unicode (Основной текст)"/>
                        </a:rPr>
                        <a:t> trough polished uncoated blank of 10 mm thickness</a:t>
                      </a:r>
                    </a:p>
                  </a:txBody>
                  <a:tcPr marL="127701" marR="7094" marT="7094" marB="0" anchor="ctr">
                    <a:lnL w="12700" cap="flat" cmpd="sng" algn="ctr">
                      <a:solidFill>
                        <a:srgbClr val="BCBCBC"/>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BCBCBC"/>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sp>
        <p:nvSpPr>
          <p:cNvPr id="7" name="Rectangle 2"/>
          <p:cNvSpPr>
            <a:spLocks noChangeArrowheads="1"/>
          </p:cNvSpPr>
          <p:nvPr/>
        </p:nvSpPr>
        <p:spPr bwMode="auto">
          <a:xfrm>
            <a:off x="3779912" y="987537"/>
            <a:ext cx="5040560" cy="369332"/>
          </a:xfrm>
          <a:prstGeom prst="rect">
            <a:avLst/>
          </a:prstGeom>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b="1" i="0" strike="noStrike" cap="none" normalizeH="0" baseline="0" dirty="0" smtClean="0">
                <a:ln>
                  <a:noFill/>
                </a:ln>
                <a:solidFill>
                  <a:srgbClr val="0070C0"/>
                </a:solidFill>
                <a:effectLst/>
              </a:rPr>
              <a:t>Optical properties</a:t>
            </a:r>
            <a:endParaRPr kumimoji="0" lang="ru-RU" altLang="ru-RU" sz="1100" b="0" i="0" strike="noStrike" cap="none" normalizeH="0" baseline="0" dirty="0" smtClean="0">
              <a:ln>
                <a:noFill/>
              </a:ln>
              <a:solidFill>
                <a:srgbClr val="0070C0"/>
              </a:solidFill>
              <a:effectLst/>
            </a:endParaRPr>
          </a:p>
        </p:txBody>
      </p:sp>
      <p:graphicFrame>
        <p:nvGraphicFramePr>
          <p:cNvPr id="10" name="Таблица 9"/>
          <p:cNvGraphicFramePr>
            <a:graphicFrameLocks noGrp="1"/>
          </p:cNvGraphicFramePr>
          <p:nvPr>
            <p:extLst>
              <p:ext uri="{D42A27DB-BD31-4B8C-83A1-F6EECF244321}">
                <p14:modId xmlns:p14="http://schemas.microsoft.com/office/powerpoint/2010/main" val="2607667458"/>
              </p:ext>
            </p:extLst>
          </p:nvPr>
        </p:nvGraphicFramePr>
        <p:xfrm>
          <a:off x="1251247" y="4711969"/>
          <a:ext cx="3752801" cy="1162050"/>
        </p:xfrm>
        <a:graphic>
          <a:graphicData uri="http://schemas.openxmlformats.org/drawingml/2006/table">
            <a:tbl>
              <a:tblPr/>
              <a:tblGrid>
                <a:gridCol w="1224137"/>
                <a:gridCol w="2528664"/>
              </a:tblGrid>
              <a:tr h="371475">
                <a:tc>
                  <a:txBody>
                    <a:bodyPr/>
                    <a:lstStyle/>
                    <a:p>
                      <a:pPr algn="l" fontAlgn="ctr"/>
                      <a:r>
                        <a:rPr kumimoji="0" lang="en-US" sz="900" b="1" i="0" u="none" strike="noStrike" kern="1200" dirty="0">
                          <a:solidFill>
                            <a:srgbClr val="000000"/>
                          </a:solidFill>
                          <a:effectLst/>
                          <a:latin typeface="Lucida Sans Unicode (Основной текст)"/>
                          <a:ea typeface="+mn-ea"/>
                          <a:cs typeface="+mn-cs"/>
                        </a:rPr>
                        <a:t>Crystalline form</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BCBCBC"/>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BCBCBC"/>
                      </a:solidFill>
                      <a:prstDash val="solid"/>
                      <a:round/>
                      <a:headEnd type="none" w="med" len="med"/>
                      <a:tailEnd type="none" w="med" len="med"/>
                    </a:lnB>
                    <a:solidFill>
                      <a:srgbClr val="FFFFFF"/>
                    </a:solidFill>
                  </a:tcPr>
                </a:tc>
                <a:tc>
                  <a:txBody>
                    <a:bodyPr/>
                    <a:lstStyle/>
                    <a:p>
                      <a:pPr algn="l" fontAlgn="ctr"/>
                      <a:r>
                        <a:rPr kumimoji="0" lang="en-US" sz="1100" b="0" i="0" u="none" strike="noStrike" kern="1200" dirty="0">
                          <a:solidFill>
                            <a:srgbClr val="000000"/>
                          </a:solidFill>
                          <a:effectLst/>
                          <a:latin typeface="Lucida Sans Unicode (Основной текст)"/>
                          <a:ea typeface="+mn-ea"/>
                          <a:cs typeface="+mn-cs"/>
                        </a:rPr>
                        <a:t>Monocrystalline; polycrystalline</a:t>
                      </a:r>
                    </a:p>
                  </a:txBody>
                  <a:tcPr marL="171450" marR="9525" marT="9525" marB="0" anchor="ctr">
                    <a:lnL w="12700" cap="flat" cmpd="sng" algn="ctr">
                      <a:solidFill>
                        <a:srgbClr val="BCBCBC"/>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BCBCBC"/>
                      </a:solidFill>
                      <a:prstDash val="solid"/>
                      <a:round/>
                      <a:headEnd type="none" w="med" len="med"/>
                      <a:tailEnd type="none" w="med" len="med"/>
                    </a:lnB>
                    <a:solidFill>
                      <a:srgbClr val="FFFFFF"/>
                    </a:solidFill>
                  </a:tcPr>
                </a:tc>
              </a:tr>
              <a:tr h="200025">
                <a:tc>
                  <a:txBody>
                    <a:bodyPr/>
                    <a:lstStyle/>
                    <a:p>
                      <a:pPr algn="l" fontAlgn="ctr"/>
                      <a:r>
                        <a:rPr kumimoji="0" lang="en-US" sz="900" b="1" i="0" u="none" strike="noStrike" kern="1200" dirty="0">
                          <a:solidFill>
                            <a:srgbClr val="000000"/>
                          </a:solidFill>
                          <a:effectLst/>
                          <a:latin typeface="Lucida Sans Unicode (Основной текст)"/>
                          <a:ea typeface="+mn-ea"/>
                          <a:cs typeface="+mn-cs"/>
                        </a:rPr>
                        <a:t>Purity</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BCBCBC"/>
                      </a:solidFill>
                      <a:prstDash val="solid"/>
                      <a:round/>
                      <a:headEnd type="none" w="med" len="med"/>
                      <a:tailEnd type="none" w="med" len="med"/>
                    </a:lnR>
                    <a:lnT w="12700" cap="flat" cmpd="sng" algn="ctr">
                      <a:solidFill>
                        <a:srgbClr val="BCBCBC"/>
                      </a:solidFill>
                      <a:prstDash val="solid"/>
                      <a:round/>
                      <a:headEnd type="none" w="med" len="med"/>
                      <a:tailEnd type="none" w="med" len="med"/>
                    </a:lnT>
                    <a:lnB w="12700" cap="flat" cmpd="sng" algn="ctr">
                      <a:solidFill>
                        <a:srgbClr val="BCBCBC"/>
                      </a:solidFill>
                      <a:prstDash val="solid"/>
                      <a:round/>
                      <a:headEnd type="none" w="med" len="med"/>
                      <a:tailEnd type="none" w="med" len="med"/>
                    </a:lnB>
                    <a:solidFill>
                      <a:srgbClr val="FFFFFF"/>
                    </a:solidFill>
                  </a:tcPr>
                </a:tc>
                <a:tc>
                  <a:txBody>
                    <a:bodyPr/>
                    <a:lstStyle/>
                    <a:p>
                      <a:pPr algn="l" fontAlgn="ctr"/>
                      <a:r>
                        <a:rPr kumimoji="0" lang="ru-RU" sz="1100" b="0" i="0" u="none" strike="noStrike" kern="1200" dirty="0">
                          <a:solidFill>
                            <a:srgbClr val="000000"/>
                          </a:solidFill>
                          <a:effectLst/>
                          <a:latin typeface="Lucida Sans Unicode (Основной текст)"/>
                          <a:ea typeface="+mn-ea"/>
                          <a:cs typeface="+mn-cs"/>
                        </a:rPr>
                        <a:t>≥ 99.999%</a:t>
                      </a:r>
                    </a:p>
                  </a:txBody>
                  <a:tcPr marL="171450" marR="9525" marT="9525" marB="0" anchor="ctr">
                    <a:lnL w="12700" cap="flat" cmpd="sng" algn="ctr">
                      <a:solidFill>
                        <a:srgbClr val="BCBCBC"/>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BCBCBC"/>
                      </a:solidFill>
                      <a:prstDash val="solid"/>
                      <a:round/>
                      <a:headEnd type="none" w="med" len="med"/>
                      <a:tailEnd type="none" w="med" len="med"/>
                    </a:lnT>
                    <a:lnB w="12700" cap="flat" cmpd="sng" algn="ctr">
                      <a:solidFill>
                        <a:srgbClr val="BCBCBC"/>
                      </a:solidFill>
                      <a:prstDash val="solid"/>
                      <a:round/>
                      <a:headEnd type="none" w="med" len="med"/>
                      <a:tailEnd type="none" w="med" len="med"/>
                    </a:lnB>
                    <a:solidFill>
                      <a:srgbClr val="FFFFFF"/>
                    </a:solidFill>
                  </a:tcPr>
                </a:tc>
              </a:tr>
              <a:tr h="200025">
                <a:tc>
                  <a:txBody>
                    <a:bodyPr/>
                    <a:lstStyle/>
                    <a:p>
                      <a:pPr algn="l" fontAlgn="ctr"/>
                      <a:r>
                        <a:rPr kumimoji="0" lang="en-US" sz="900" b="1" i="0" u="none" strike="noStrike" kern="1200" dirty="0">
                          <a:solidFill>
                            <a:srgbClr val="000000"/>
                          </a:solidFill>
                          <a:effectLst/>
                          <a:latin typeface="Lucida Sans Unicode (Основной текст)"/>
                          <a:ea typeface="+mn-ea"/>
                          <a:cs typeface="+mn-cs"/>
                        </a:rPr>
                        <a:t>Resistivity, Ohm•cm</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BCBCBC"/>
                      </a:solidFill>
                      <a:prstDash val="solid"/>
                      <a:round/>
                      <a:headEnd type="none" w="med" len="med"/>
                      <a:tailEnd type="none" w="med" len="med"/>
                    </a:lnR>
                    <a:lnT w="12700" cap="flat" cmpd="sng" algn="ctr">
                      <a:solidFill>
                        <a:srgbClr val="BCBCBC"/>
                      </a:solidFill>
                      <a:prstDash val="solid"/>
                      <a:round/>
                      <a:headEnd type="none" w="med" len="med"/>
                      <a:tailEnd type="none" w="med" len="med"/>
                    </a:lnT>
                    <a:lnB w="12700" cap="flat" cmpd="sng" algn="ctr">
                      <a:solidFill>
                        <a:srgbClr val="BCBCBC"/>
                      </a:solidFill>
                      <a:prstDash val="solid"/>
                      <a:round/>
                      <a:headEnd type="none" w="med" len="med"/>
                      <a:tailEnd type="none" w="med" len="med"/>
                    </a:lnB>
                    <a:solidFill>
                      <a:srgbClr val="FFFFFF"/>
                    </a:solidFill>
                  </a:tcPr>
                </a:tc>
                <a:tc>
                  <a:txBody>
                    <a:bodyPr/>
                    <a:lstStyle/>
                    <a:p>
                      <a:pPr algn="l" fontAlgn="ctr"/>
                      <a:r>
                        <a:rPr kumimoji="0" lang="ru-RU" sz="1100" b="0" i="0" u="none" strike="noStrike" kern="1200" dirty="0">
                          <a:solidFill>
                            <a:srgbClr val="000000"/>
                          </a:solidFill>
                          <a:effectLst/>
                          <a:latin typeface="Lucida Sans Unicode (Основной текст)"/>
                          <a:ea typeface="+mn-ea"/>
                          <a:cs typeface="+mn-cs"/>
                        </a:rPr>
                        <a:t>1÷5; 5÷40</a:t>
                      </a:r>
                    </a:p>
                  </a:txBody>
                  <a:tcPr marL="171450" marR="9525" marT="9525" marB="0" anchor="ctr">
                    <a:lnL w="12700" cap="flat" cmpd="sng" algn="ctr">
                      <a:solidFill>
                        <a:srgbClr val="BCBCBC"/>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BCBCBC"/>
                      </a:solidFill>
                      <a:prstDash val="solid"/>
                      <a:round/>
                      <a:headEnd type="none" w="med" len="med"/>
                      <a:tailEnd type="none" w="med" len="med"/>
                    </a:lnT>
                    <a:lnB w="12700" cap="flat" cmpd="sng" algn="ctr">
                      <a:solidFill>
                        <a:srgbClr val="BCBCBC"/>
                      </a:solidFill>
                      <a:prstDash val="solid"/>
                      <a:round/>
                      <a:headEnd type="none" w="med" len="med"/>
                      <a:tailEnd type="none" w="med" len="med"/>
                    </a:lnB>
                    <a:solidFill>
                      <a:srgbClr val="FFFFFF"/>
                    </a:solidFill>
                  </a:tcPr>
                </a:tc>
              </a:tr>
              <a:tr h="200025">
                <a:tc>
                  <a:txBody>
                    <a:bodyPr/>
                    <a:lstStyle/>
                    <a:p>
                      <a:pPr algn="l" fontAlgn="ctr"/>
                      <a:r>
                        <a:rPr kumimoji="0" lang="en-US" sz="900" b="1" i="0" u="none" strike="noStrike" kern="1200" dirty="0">
                          <a:solidFill>
                            <a:srgbClr val="000000"/>
                          </a:solidFill>
                          <a:effectLst/>
                          <a:latin typeface="Lucida Sans Unicode (Основной текст)"/>
                          <a:ea typeface="+mn-ea"/>
                          <a:cs typeface="+mn-cs"/>
                        </a:rPr>
                        <a:t>Orientation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BCBCBC"/>
                      </a:solidFill>
                      <a:prstDash val="solid"/>
                      <a:round/>
                      <a:headEnd type="none" w="med" len="med"/>
                      <a:tailEnd type="none" w="med" len="med"/>
                    </a:lnR>
                    <a:lnT w="12700" cap="flat" cmpd="sng" algn="ctr">
                      <a:solidFill>
                        <a:srgbClr val="BCBCBC"/>
                      </a:solidFill>
                      <a:prstDash val="solid"/>
                      <a:round/>
                      <a:headEnd type="none" w="med" len="med"/>
                      <a:tailEnd type="none" w="med" len="med"/>
                    </a:lnT>
                    <a:lnB w="12700" cap="flat" cmpd="sng" algn="ctr">
                      <a:solidFill>
                        <a:srgbClr val="BCBCBC"/>
                      </a:solidFill>
                      <a:prstDash val="solid"/>
                      <a:round/>
                      <a:headEnd type="none" w="med" len="med"/>
                      <a:tailEnd type="none" w="med" len="med"/>
                    </a:lnB>
                    <a:solidFill>
                      <a:srgbClr val="FFFFFF"/>
                    </a:solidFill>
                  </a:tcPr>
                </a:tc>
                <a:tc>
                  <a:txBody>
                    <a:bodyPr/>
                    <a:lstStyle/>
                    <a:p>
                      <a:pPr algn="l" fontAlgn="ctr"/>
                      <a:r>
                        <a:rPr kumimoji="0" lang="en-US" sz="1100" b="0" i="0" u="none" strike="noStrike" kern="1200" dirty="0">
                          <a:solidFill>
                            <a:srgbClr val="000000"/>
                          </a:solidFill>
                          <a:effectLst/>
                          <a:latin typeface="Lucida Sans Unicode (Основной текст)"/>
                          <a:ea typeface="+mn-ea"/>
                          <a:cs typeface="+mn-cs"/>
                        </a:rPr>
                        <a:t>[111] ± 2º; [100] ± 2º</a:t>
                      </a:r>
                    </a:p>
                  </a:txBody>
                  <a:tcPr marL="171450" marR="9525" marT="9525" marB="0" anchor="ctr">
                    <a:lnL w="12700" cap="flat" cmpd="sng" algn="ctr">
                      <a:solidFill>
                        <a:srgbClr val="BCBCBC"/>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BCBCBC"/>
                      </a:solidFill>
                      <a:prstDash val="solid"/>
                      <a:round/>
                      <a:headEnd type="none" w="med" len="med"/>
                      <a:tailEnd type="none" w="med" len="med"/>
                    </a:lnT>
                    <a:lnB w="12700" cap="flat" cmpd="sng" algn="ctr">
                      <a:solidFill>
                        <a:srgbClr val="BCBCBC"/>
                      </a:solidFill>
                      <a:prstDash val="solid"/>
                      <a:round/>
                      <a:headEnd type="none" w="med" len="med"/>
                      <a:tailEnd type="none" w="med" len="med"/>
                    </a:lnB>
                    <a:solidFill>
                      <a:srgbClr val="FFFFFF"/>
                    </a:solidFill>
                  </a:tcPr>
                </a:tc>
              </a:tr>
              <a:tr h="190500">
                <a:tc>
                  <a:txBody>
                    <a:bodyPr/>
                    <a:lstStyle/>
                    <a:p>
                      <a:pPr algn="l" fontAlgn="ctr"/>
                      <a:r>
                        <a:rPr kumimoji="0" lang="en-US" sz="900" b="1" i="0" u="none" strike="noStrike" kern="1200" dirty="0">
                          <a:solidFill>
                            <a:srgbClr val="000000"/>
                          </a:solidFill>
                          <a:effectLst/>
                          <a:latin typeface="Lucida Sans Unicode (Основной текст)"/>
                          <a:ea typeface="+mn-ea"/>
                          <a:cs typeface="+mn-cs"/>
                        </a:rPr>
                        <a:t>Conductivity Type</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BCBCBC"/>
                      </a:solidFill>
                      <a:prstDash val="solid"/>
                      <a:round/>
                      <a:headEnd type="none" w="med" len="med"/>
                      <a:tailEnd type="none" w="med" len="med"/>
                    </a:lnR>
                    <a:lnT w="12700" cap="flat" cmpd="sng" algn="ctr">
                      <a:solidFill>
                        <a:srgbClr val="BCBCBC"/>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kumimoji="0" lang="en-US" sz="1100" b="0" i="0" u="none" strike="noStrike" kern="1200" dirty="0">
                          <a:solidFill>
                            <a:srgbClr val="000000"/>
                          </a:solidFill>
                          <a:effectLst/>
                          <a:latin typeface="Lucida Sans Unicode (Основной текст)"/>
                          <a:ea typeface="+mn-ea"/>
                          <a:cs typeface="+mn-cs"/>
                        </a:rPr>
                        <a:t>N</a:t>
                      </a:r>
                    </a:p>
                  </a:txBody>
                  <a:tcPr marL="171450" marR="9525" marT="9525" marB="0" anchor="ctr">
                    <a:lnL w="12700" cap="flat" cmpd="sng" algn="ctr">
                      <a:solidFill>
                        <a:srgbClr val="BCBCBC"/>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BCBCBC"/>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sp>
        <p:nvSpPr>
          <p:cNvPr id="11" name="Rectangle 2"/>
          <p:cNvSpPr>
            <a:spLocks noChangeArrowheads="1"/>
          </p:cNvSpPr>
          <p:nvPr/>
        </p:nvSpPr>
        <p:spPr bwMode="auto">
          <a:xfrm>
            <a:off x="1259632" y="4279921"/>
            <a:ext cx="3744416" cy="369332"/>
          </a:xfrm>
          <a:prstGeom prst="rect">
            <a:avLst/>
          </a:prstGeom>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b="1" i="0" strike="noStrike" cap="none" normalizeH="0" baseline="0" dirty="0" smtClean="0">
                <a:ln>
                  <a:noFill/>
                </a:ln>
                <a:solidFill>
                  <a:srgbClr val="0070C0"/>
                </a:solidFill>
                <a:effectLst/>
              </a:rPr>
              <a:t>Material specification</a:t>
            </a:r>
            <a:endParaRPr kumimoji="0" lang="ru-RU" altLang="ru-RU" sz="1100" b="0" i="0" strike="noStrike" cap="none" normalizeH="0" baseline="0" dirty="0" smtClean="0">
              <a:ln>
                <a:noFill/>
              </a:ln>
              <a:solidFill>
                <a:srgbClr val="0070C0"/>
              </a:solidFill>
              <a:effectLst/>
            </a:endParaRPr>
          </a:p>
        </p:txBody>
      </p:sp>
      <p:sp>
        <p:nvSpPr>
          <p:cNvPr id="4" name="Номер слайда 3"/>
          <p:cNvSpPr>
            <a:spLocks noGrp="1"/>
          </p:cNvSpPr>
          <p:nvPr>
            <p:ph type="sldNum" sz="quarter" idx="12"/>
          </p:nvPr>
        </p:nvSpPr>
        <p:spPr/>
        <p:txBody>
          <a:bodyPr vert="horz" anchor="b"/>
          <a:lstStyle/>
          <a:p>
            <a:fld id="{B19B0651-EE4F-4900-A07F-96A6BFA9D0F0}" type="slidenum">
              <a:rPr lang="ru-RU" b="1"/>
              <a:pPr/>
              <a:t>8</a:t>
            </a:fld>
            <a:endParaRPr lang="ru-RU" b="1" dirty="0"/>
          </a:p>
        </p:txBody>
      </p:sp>
      <p:sp>
        <p:nvSpPr>
          <p:cNvPr id="15" name="Стрелка вправо 14">
            <a:hlinkClick r:id="rId4" action="ppaction://hlinksldjump"/>
          </p:cNvPr>
          <p:cNvSpPr/>
          <p:nvPr/>
        </p:nvSpPr>
        <p:spPr>
          <a:xfrm>
            <a:off x="611559" y="6353472"/>
            <a:ext cx="396044" cy="270842"/>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ru-RU"/>
          </a:p>
        </p:txBody>
      </p:sp>
      <p:sp>
        <p:nvSpPr>
          <p:cNvPr id="16" name="Стрелка вправо 15">
            <a:hlinkClick r:id="rId5" action="ppaction://hlinksldjump"/>
          </p:cNvPr>
          <p:cNvSpPr/>
          <p:nvPr/>
        </p:nvSpPr>
        <p:spPr>
          <a:xfrm flipH="1">
            <a:off x="147201" y="6353472"/>
            <a:ext cx="392349" cy="270842"/>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ru-RU"/>
          </a:p>
        </p:txBody>
      </p:sp>
      <p:sp>
        <p:nvSpPr>
          <p:cNvPr id="17" name="Скругленный прямоугольник 16">
            <a:hlinkClick r:id="rId6" action="ppaction://hlinksldjump"/>
          </p:cNvPr>
          <p:cNvSpPr/>
          <p:nvPr/>
        </p:nvSpPr>
        <p:spPr>
          <a:xfrm>
            <a:off x="486456" y="6114554"/>
            <a:ext cx="216024" cy="270842"/>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ru-RU"/>
          </a:p>
        </p:txBody>
      </p:sp>
      <p:pic>
        <p:nvPicPr>
          <p:cNvPr id="13" name="Рисунок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12655" y="6353472"/>
            <a:ext cx="2250154" cy="340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2601269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2"/>
          <p:cNvSpPr txBox="1">
            <a:spLocks/>
          </p:cNvSpPr>
          <p:nvPr/>
        </p:nvSpPr>
        <p:spPr>
          <a:xfrm>
            <a:off x="395536" y="164841"/>
            <a:ext cx="7579515" cy="825229"/>
          </a:xfrm>
          <a:prstGeom prst="rect">
            <a:avLst/>
          </a:prstGeom>
        </p:spPr>
        <p:txBody>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4000" b="0" cap="all" dirty="0">
                <a:effectLst/>
              </a:rPr>
              <a:t>GERMANIUM </a:t>
            </a:r>
            <a:r>
              <a:rPr lang="en-US" sz="2400" b="0" cap="all" dirty="0">
                <a:effectLst/>
              </a:rPr>
              <a:t>FOR </a:t>
            </a:r>
            <a:r>
              <a:rPr lang="en-US" sz="2400" b="0" cap="all" dirty="0" err="1" smtClean="0">
                <a:effectLst/>
              </a:rPr>
              <a:t>OPTICal</a:t>
            </a:r>
            <a:r>
              <a:rPr lang="en-US" sz="2400" b="0" cap="all" dirty="0" smtClean="0">
                <a:effectLst/>
              </a:rPr>
              <a:t> applications</a:t>
            </a:r>
            <a:endParaRPr lang="en-US" sz="2400" b="0" cap="all" dirty="0">
              <a:effectLst/>
            </a:endParaRPr>
          </a:p>
        </p:txBody>
      </p:sp>
      <p:graphicFrame>
        <p:nvGraphicFramePr>
          <p:cNvPr id="5" name="Таблица 4"/>
          <p:cNvGraphicFramePr>
            <a:graphicFrameLocks noGrp="1"/>
          </p:cNvGraphicFramePr>
          <p:nvPr>
            <p:extLst>
              <p:ext uri="{D42A27DB-BD31-4B8C-83A1-F6EECF244321}">
                <p14:modId xmlns:p14="http://schemas.microsoft.com/office/powerpoint/2010/main" val="2788865812"/>
              </p:ext>
            </p:extLst>
          </p:nvPr>
        </p:nvGraphicFramePr>
        <p:xfrm>
          <a:off x="539552" y="1003538"/>
          <a:ext cx="7454900" cy="3577590"/>
        </p:xfrm>
        <a:graphic>
          <a:graphicData uri="http://schemas.openxmlformats.org/drawingml/2006/table">
            <a:tbl>
              <a:tblPr/>
              <a:tblGrid>
                <a:gridCol w="2869078"/>
                <a:gridCol w="2292911"/>
                <a:gridCol w="2292911"/>
              </a:tblGrid>
              <a:tr h="209550">
                <a:tc>
                  <a:txBody>
                    <a:bodyPr/>
                    <a:lstStyle/>
                    <a:p>
                      <a:pPr algn="ctr" fontAlgn="ctr"/>
                      <a:r>
                        <a:rPr kumimoji="0" lang="en-US" sz="1200" b="1" i="0" u="none" strike="noStrike" kern="1200" dirty="0">
                          <a:solidFill>
                            <a:srgbClr val="000000"/>
                          </a:solidFill>
                          <a:effectLst/>
                          <a:latin typeface="Arial"/>
                          <a:ea typeface="+mn-ea"/>
                          <a:cs typeface="+mn-cs"/>
                        </a:rPr>
                        <a:t>Parameter</a:t>
                      </a:r>
                    </a:p>
                  </a:txBody>
                  <a:tcPr marL="171450" marR="9525" marT="9525" marB="0" anchor="ctr">
                    <a:lnL w="6350" cap="flat" cmpd="sng" algn="ctr">
                      <a:solidFill>
                        <a:srgbClr val="000000"/>
                      </a:solidFill>
                      <a:prstDash val="solid"/>
                      <a:round/>
                      <a:headEnd type="none" w="med" len="med"/>
                      <a:tailEnd type="none" w="med" len="med"/>
                    </a:lnL>
                    <a:lnR w="12700" cap="flat" cmpd="sng" algn="ctr">
                      <a:solidFill>
                        <a:srgbClr val="BCBCBC"/>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BCBCBC"/>
                      </a:solidFill>
                      <a:prstDash val="solid"/>
                      <a:round/>
                      <a:headEnd type="none" w="med" len="med"/>
                      <a:tailEnd type="none" w="med" len="med"/>
                    </a:lnB>
                    <a:solidFill>
                      <a:schemeClr val="bg2">
                        <a:lumMod val="90000"/>
                      </a:schemeClr>
                    </a:solidFill>
                  </a:tcPr>
                </a:tc>
                <a:tc>
                  <a:txBody>
                    <a:bodyPr/>
                    <a:lstStyle/>
                    <a:p>
                      <a:pPr algn="ctr" fontAlgn="ctr"/>
                      <a:r>
                        <a:rPr kumimoji="0" lang="en-US" sz="1200" b="1" i="0" u="none" strike="noStrike" kern="1200">
                          <a:solidFill>
                            <a:srgbClr val="000000"/>
                          </a:solidFill>
                          <a:effectLst/>
                          <a:latin typeface="Arial"/>
                          <a:ea typeface="+mn-ea"/>
                          <a:cs typeface="+mn-cs"/>
                        </a:rPr>
                        <a:t>Sizes</a:t>
                      </a:r>
                    </a:p>
                  </a:txBody>
                  <a:tcPr marL="171450" marR="9525" marT="9525" marB="0" anchor="ctr">
                    <a:lnL w="12700" cap="flat" cmpd="sng" algn="ctr">
                      <a:solidFill>
                        <a:srgbClr val="BCBCBC"/>
                      </a:solidFill>
                      <a:prstDash val="solid"/>
                      <a:round/>
                      <a:headEnd type="none" w="med" len="med"/>
                      <a:tailEnd type="none" w="med" len="med"/>
                    </a:lnL>
                    <a:lnR w="12700" cap="flat" cmpd="sng" algn="ctr">
                      <a:solidFill>
                        <a:srgbClr val="BCBCBC"/>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BCBCBC"/>
                      </a:solidFill>
                      <a:prstDash val="solid"/>
                      <a:round/>
                      <a:headEnd type="none" w="med" len="med"/>
                      <a:tailEnd type="none" w="med" len="med"/>
                    </a:lnB>
                    <a:solidFill>
                      <a:schemeClr val="bg2">
                        <a:lumMod val="90000"/>
                      </a:schemeClr>
                    </a:solidFill>
                  </a:tcPr>
                </a:tc>
                <a:tc>
                  <a:txBody>
                    <a:bodyPr/>
                    <a:lstStyle/>
                    <a:p>
                      <a:pPr algn="ctr" fontAlgn="ctr"/>
                      <a:r>
                        <a:rPr kumimoji="0" lang="en-US" sz="1200" b="1" i="0" u="none" strike="noStrike" kern="1200" dirty="0">
                          <a:solidFill>
                            <a:srgbClr val="000000"/>
                          </a:solidFill>
                          <a:effectLst/>
                          <a:latin typeface="Arial"/>
                          <a:ea typeface="+mn-ea"/>
                          <a:cs typeface="+mn-cs"/>
                        </a:rPr>
                        <a:t>Tolerances</a:t>
                      </a:r>
                    </a:p>
                  </a:txBody>
                  <a:tcPr marL="171450" marR="9525" marT="9525" marB="0" anchor="ctr">
                    <a:lnL w="12700" cap="flat" cmpd="sng" algn="ctr">
                      <a:solidFill>
                        <a:srgbClr val="BCBCBC"/>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BCBCBC"/>
                      </a:solidFill>
                      <a:prstDash val="solid"/>
                      <a:round/>
                      <a:headEnd type="none" w="med" len="med"/>
                      <a:tailEnd type="none" w="med" len="med"/>
                    </a:lnB>
                    <a:solidFill>
                      <a:schemeClr val="bg2">
                        <a:lumMod val="90000"/>
                      </a:schemeClr>
                    </a:solidFill>
                  </a:tcPr>
                </a:tc>
              </a:tr>
              <a:tr h="190500">
                <a:tc rowSpan="3">
                  <a:txBody>
                    <a:bodyPr/>
                    <a:lstStyle/>
                    <a:p>
                      <a:pPr algn="l" fontAlgn="ctr"/>
                      <a:r>
                        <a:rPr lang="en-US" sz="1200" b="1" i="0" u="none" strike="noStrike" dirty="0">
                          <a:solidFill>
                            <a:srgbClr val="000000"/>
                          </a:solidFill>
                          <a:effectLst/>
                          <a:latin typeface="Lucida Sans Unicode (Основной текст)"/>
                        </a:rPr>
                        <a:t>Diameter, mm</a:t>
                      </a:r>
                    </a:p>
                  </a:txBody>
                  <a:tcPr marL="171450" marR="9525" marT="9525" marB="0" anchor="ctr">
                    <a:lnL w="6350" cap="flat" cmpd="sng" algn="ctr">
                      <a:solidFill>
                        <a:srgbClr val="000000"/>
                      </a:solidFill>
                      <a:prstDash val="solid"/>
                      <a:round/>
                      <a:headEnd type="none" w="med" len="med"/>
                      <a:tailEnd type="none" w="med" len="med"/>
                    </a:lnL>
                    <a:lnR w="12700" cap="flat" cmpd="sng" algn="ctr">
                      <a:solidFill>
                        <a:srgbClr val="BCBCBC"/>
                      </a:solidFill>
                      <a:prstDash val="solid"/>
                      <a:round/>
                      <a:headEnd type="none" w="med" len="med"/>
                      <a:tailEnd type="none" w="med" len="med"/>
                    </a:lnR>
                    <a:lnT w="12700" cap="flat" cmpd="sng" algn="ctr">
                      <a:solidFill>
                        <a:srgbClr val="BCBCBC"/>
                      </a:solidFill>
                      <a:prstDash val="solid"/>
                      <a:round/>
                      <a:headEnd type="none" w="med" len="med"/>
                      <a:tailEnd type="none" w="med" len="med"/>
                    </a:lnT>
                    <a:lnB w="12700" cap="flat" cmpd="sng" algn="ctr">
                      <a:solidFill>
                        <a:srgbClr val="BCBCBC"/>
                      </a:solidFill>
                      <a:prstDash val="solid"/>
                      <a:round/>
                      <a:headEnd type="none" w="med" len="med"/>
                      <a:tailEnd type="none" w="med" len="med"/>
                    </a:lnB>
                    <a:solidFill>
                      <a:schemeClr val="bg2"/>
                    </a:solidFill>
                  </a:tcPr>
                </a:tc>
                <a:tc>
                  <a:txBody>
                    <a:bodyPr/>
                    <a:lstStyle/>
                    <a:p>
                      <a:pPr algn="ctr" fontAlgn="ctr"/>
                      <a:r>
                        <a:rPr lang="ru-RU" sz="1200" b="0" i="0" u="none" strike="noStrike" dirty="0">
                          <a:solidFill>
                            <a:srgbClr val="000000"/>
                          </a:solidFill>
                          <a:effectLst/>
                          <a:latin typeface="Lucida Sans Unicode (Основной текст)"/>
                        </a:rPr>
                        <a:t>10÷100 </a:t>
                      </a:r>
                      <a:r>
                        <a:rPr lang="en-US" sz="1200" b="0" i="0" u="none" strike="noStrike" dirty="0" smtClean="0">
                          <a:solidFill>
                            <a:srgbClr val="000000"/>
                          </a:solidFill>
                          <a:effectLst/>
                          <a:latin typeface="Lucida Sans Unicode (Основной текст)"/>
                        </a:rPr>
                        <a:t>mm</a:t>
                      </a:r>
                      <a:endParaRPr lang="ru-RU" sz="1200" b="0" i="0" u="none" strike="noStrike" dirty="0">
                        <a:solidFill>
                          <a:srgbClr val="000000"/>
                        </a:solidFill>
                        <a:effectLst/>
                        <a:latin typeface="Lucida Sans Unicode (Основной текст)"/>
                      </a:endParaRPr>
                    </a:p>
                  </a:txBody>
                  <a:tcPr marL="171450" marR="9525" marT="9525" marB="0" anchor="ctr">
                    <a:lnL w="12700" cap="flat" cmpd="sng" algn="ctr">
                      <a:solidFill>
                        <a:srgbClr val="BCBCBC"/>
                      </a:solidFill>
                      <a:prstDash val="solid"/>
                      <a:round/>
                      <a:headEnd type="none" w="med" len="med"/>
                      <a:tailEnd type="none" w="med" len="med"/>
                    </a:lnL>
                    <a:lnR w="12700" cap="flat" cmpd="sng" algn="ctr">
                      <a:solidFill>
                        <a:srgbClr val="BCBCBC"/>
                      </a:solidFill>
                      <a:prstDash val="solid"/>
                      <a:round/>
                      <a:headEnd type="none" w="med" len="med"/>
                      <a:tailEnd type="none" w="med" len="med"/>
                    </a:lnR>
                    <a:lnT w="12700" cap="flat" cmpd="sng" algn="ctr">
                      <a:solidFill>
                        <a:srgbClr val="BCBCBC"/>
                      </a:solidFill>
                      <a:prstDash val="solid"/>
                      <a:round/>
                      <a:headEnd type="none" w="med" len="med"/>
                      <a:tailEnd type="none" w="med" len="med"/>
                    </a:lnT>
                    <a:lnB>
                      <a:noFill/>
                    </a:lnB>
                    <a:solidFill>
                      <a:srgbClr val="FFFFFF"/>
                    </a:solidFill>
                  </a:tcPr>
                </a:tc>
                <a:tc>
                  <a:txBody>
                    <a:bodyPr/>
                    <a:lstStyle/>
                    <a:p>
                      <a:pPr algn="ctr" fontAlgn="ctr"/>
                      <a:r>
                        <a:rPr lang="ru-RU" sz="1200" b="0" i="0" u="none" strike="noStrike" dirty="0">
                          <a:solidFill>
                            <a:srgbClr val="000000"/>
                          </a:solidFill>
                          <a:effectLst/>
                          <a:latin typeface="Lucida Sans Unicode (Основной текст)"/>
                        </a:rPr>
                        <a:t>0.05 </a:t>
                      </a:r>
                      <a:r>
                        <a:rPr lang="en-US" sz="1200" b="0" i="0" u="none" strike="noStrike" dirty="0" smtClean="0">
                          <a:solidFill>
                            <a:srgbClr val="000000"/>
                          </a:solidFill>
                          <a:effectLst/>
                          <a:latin typeface="Lucida Sans Unicode (Основной текст)"/>
                        </a:rPr>
                        <a:t>mm</a:t>
                      </a:r>
                      <a:endParaRPr lang="ru-RU" sz="1200" b="0" i="0" u="none" strike="noStrike" dirty="0">
                        <a:solidFill>
                          <a:srgbClr val="000000"/>
                        </a:solidFill>
                        <a:effectLst/>
                        <a:latin typeface="Lucida Sans Unicode (Основной текст)"/>
                      </a:endParaRPr>
                    </a:p>
                  </a:txBody>
                  <a:tcPr marL="171450" marR="9525" marT="9525" marB="0" anchor="ctr">
                    <a:lnL w="12700" cap="flat" cmpd="sng" algn="ctr">
                      <a:solidFill>
                        <a:srgbClr val="BCBCBC"/>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BCBCBC"/>
                      </a:solidFill>
                      <a:prstDash val="solid"/>
                      <a:round/>
                      <a:headEnd type="none" w="med" len="med"/>
                      <a:tailEnd type="none" w="med" len="med"/>
                    </a:lnT>
                    <a:lnB>
                      <a:noFill/>
                    </a:lnB>
                    <a:solidFill>
                      <a:srgbClr val="FFFFFF"/>
                    </a:solidFill>
                  </a:tcPr>
                </a:tc>
              </a:tr>
              <a:tr h="190500">
                <a:tc vMerge="1">
                  <a:txBody>
                    <a:bodyPr/>
                    <a:lstStyle/>
                    <a:p>
                      <a:endParaRPr lang="ru-RU"/>
                    </a:p>
                  </a:txBody>
                  <a:tcPr/>
                </a:tc>
                <a:tc>
                  <a:txBody>
                    <a:bodyPr/>
                    <a:lstStyle/>
                    <a:p>
                      <a:pPr algn="ctr" fontAlgn="ctr"/>
                      <a:r>
                        <a:rPr lang="ru-RU" sz="1200" b="0" i="0" u="none" strike="noStrike" dirty="0">
                          <a:solidFill>
                            <a:srgbClr val="000000"/>
                          </a:solidFill>
                          <a:effectLst/>
                          <a:latin typeface="Lucida Sans Unicode (Основной текст)"/>
                        </a:rPr>
                        <a:t>100÷200 </a:t>
                      </a:r>
                      <a:r>
                        <a:rPr lang="en-US" sz="1200" b="0" i="0" u="none" strike="noStrike" dirty="0" smtClean="0">
                          <a:solidFill>
                            <a:srgbClr val="000000"/>
                          </a:solidFill>
                          <a:effectLst/>
                          <a:latin typeface="Lucida Sans Unicode (Основной текст)"/>
                        </a:rPr>
                        <a:t>mm</a:t>
                      </a:r>
                      <a:endParaRPr lang="ru-RU" sz="1200" b="0" i="0" u="none" strike="noStrike" dirty="0">
                        <a:solidFill>
                          <a:srgbClr val="000000"/>
                        </a:solidFill>
                        <a:effectLst/>
                        <a:latin typeface="Lucida Sans Unicode (Основной текст)"/>
                      </a:endParaRPr>
                    </a:p>
                  </a:txBody>
                  <a:tcPr marL="171450" marR="9525" marT="9525" marB="0" anchor="ctr">
                    <a:lnL w="12700" cap="flat" cmpd="sng" algn="ctr">
                      <a:solidFill>
                        <a:srgbClr val="BCBCBC"/>
                      </a:solidFill>
                      <a:prstDash val="solid"/>
                      <a:round/>
                      <a:headEnd type="none" w="med" len="med"/>
                      <a:tailEnd type="none" w="med" len="med"/>
                    </a:lnL>
                    <a:lnR w="12700" cap="flat" cmpd="sng" algn="ctr">
                      <a:solidFill>
                        <a:srgbClr val="BCBCBC"/>
                      </a:solidFill>
                      <a:prstDash val="solid"/>
                      <a:round/>
                      <a:headEnd type="none" w="med" len="med"/>
                      <a:tailEnd type="none" w="med" len="med"/>
                    </a:lnR>
                    <a:lnT>
                      <a:noFill/>
                    </a:lnT>
                    <a:lnB>
                      <a:noFill/>
                    </a:lnB>
                    <a:solidFill>
                      <a:srgbClr val="FFFFFF"/>
                    </a:solidFill>
                  </a:tcPr>
                </a:tc>
                <a:tc>
                  <a:txBody>
                    <a:bodyPr/>
                    <a:lstStyle/>
                    <a:p>
                      <a:pPr algn="ctr" fontAlgn="ctr"/>
                      <a:r>
                        <a:rPr lang="ru-RU" sz="1200" b="0" i="0" u="none" strike="noStrike" dirty="0">
                          <a:solidFill>
                            <a:srgbClr val="000000"/>
                          </a:solidFill>
                          <a:effectLst/>
                          <a:latin typeface="Lucida Sans Unicode (Основной текст)"/>
                        </a:rPr>
                        <a:t>0.1 </a:t>
                      </a:r>
                      <a:r>
                        <a:rPr lang="en-US" sz="1200" b="0" i="0" u="none" strike="noStrike" dirty="0" smtClean="0">
                          <a:solidFill>
                            <a:srgbClr val="000000"/>
                          </a:solidFill>
                          <a:effectLst/>
                          <a:latin typeface="Lucida Sans Unicode (Основной текст)"/>
                        </a:rPr>
                        <a:t>mm</a:t>
                      </a:r>
                      <a:endParaRPr lang="ru-RU" sz="1200" b="0" i="0" u="none" strike="noStrike" dirty="0">
                        <a:solidFill>
                          <a:srgbClr val="000000"/>
                        </a:solidFill>
                        <a:effectLst/>
                        <a:latin typeface="Lucida Sans Unicode (Основной текст)"/>
                      </a:endParaRPr>
                    </a:p>
                  </a:txBody>
                  <a:tcPr marL="171450" marR="9525" marT="9525" marB="0" anchor="ctr">
                    <a:lnL w="12700" cap="flat" cmpd="sng" algn="ctr">
                      <a:solidFill>
                        <a:srgbClr val="BCBCBC"/>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r>
              <a:tr h="200025">
                <a:tc vMerge="1">
                  <a:txBody>
                    <a:bodyPr/>
                    <a:lstStyle/>
                    <a:p>
                      <a:endParaRPr lang="ru-RU"/>
                    </a:p>
                  </a:txBody>
                  <a:tcPr/>
                </a:tc>
                <a:tc>
                  <a:txBody>
                    <a:bodyPr/>
                    <a:lstStyle/>
                    <a:p>
                      <a:pPr algn="ctr" fontAlgn="ctr"/>
                      <a:r>
                        <a:rPr lang="ru-RU" sz="1200" b="0" i="0" u="none" strike="noStrike" dirty="0">
                          <a:solidFill>
                            <a:srgbClr val="000000"/>
                          </a:solidFill>
                          <a:effectLst/>
                          <a:latin typeface="Lucida Sans Unicode (Основной текст)"/>
                        </a:rPr>
                        <a:t>200÷400 </a:t>
                      </a:r>
                      <a:r>
                        <a:rPr lang="en-US" sz="1200" b="0" i="0" u="none" strike="noStrike" dirty="0" smtClean="0">
                          <a:solidFill>
                            <a:srgbClr val="000000"/>
                          </a:solidFill>
                          <a:effectLst/>
                          <a:latin typeface="Lucida Sans Unicode (Основной текст)"/>
                        </a:rPr>
                        <a:t>mm</a:t>
                      </a:r>
                      <a:endParaRPr lang="ru-RU" sz="1200" b="0" i="0" u="none" strike="noStrike" dirty="0">
                        <a:solidFill>
                          <a:srgbClr val="000000"/>
                        </a:solidFill>
                        <a:effectLst/>
                        <a:latin typeface="Lucida Sans Unicode (Основной текст)"/>
                      </a:endParaRPr>
                    </a:p>
                  </a:txBody>
                  <a:tcPr marL="171450" marR="9525" marT="9525" marB="0" anchor="ctr">
                    <a:lnL w="12700" cap="flat" cmpd="sng" algn="ctr">
                      <a:solidFill>
                        <a:srgbClr val="BCBCBC"/>
                      </a:solidFill>
                      <a:prstDash val="solid"/>
                      <a:round/>
                      <a:headEnd type="none" w="med" len="med"/>
                      <a:tailEnd type="none" w="med" len="med"/>
                    </a:lnL>
                    <a:lnR w="12700" cap="flat" cmpd="sng" algn="ctr">
                      <a:solidFill>
                        <a:srgbClr val="BCBCBC"/>
                      </a:solidFill>
                      <a:prstDash val="solid"/>
                      <a:round/>
                      <a:headEnd type="none" w="med" len="med"/>
                      <a:tailEnd type="none" w="med" len="med"/>
                    </a:lnR>
                    <a:lnT>
                      <a:noFill/>
                    </a:lnT>
                    <a:lnB w="12700" cap="flat" cmpd="sng" algn="ctr">
                      <a:solidFill>
                        <a:srgbClr val="BCBCBC"/>
                      </a:solidFill>
                      <a:prstDash val="solid"/>
                      <a:round/>
                      <a:headEnd type="none" w="med" len="med"/>
                      <a:tailEnd type="none" w="med" len="med"/>
                    </a:lnB>
                    <a:solidFill>
                      <a:srgbClr val="FFFFFF"/>
                    </a:solidFill>
                  </a:tcPr>
                </a:tc>
                <a:tc>
                  <a:txBody>
                    <a:bodyPr/>
                    <a:lstStyle/>
                    <a:p>
                      <a:pPr algn="ctr" fontAlgn="ctr"/>
                      <a:r>
                        <a:rPr lang="ru-RU" sz="1200" b="0" i="0" u="none" strike="noStrike" dirty="0">
                          <a:solidFill>
                            <a:srgbClr val="000000"/>
                          </a:solidFill>
                          <a:effectLst/>
                          <a:latin typeface="Lucida Sans Unicode (Основной текст)"/>
                        </a:rPr>
                        <a:t>0.2 </a:t>
                      </a:r>
                      <a:r>
                        <a:rPr lang="en-US" sz="1200" b="0" i="0" u="none" strike="noStrike" dirty="0" smtClean="0">
                          <a:solidFill>
                            <a:srgbClr val="000000"/>
                          </a:solidFill>
                          <a:effectLst/>
                          <a:latin typeface="Lucida Sans Unicode (Основной текст)"/>
                        </a:rPr>
                        <a:t>mm</a:t>
                      </a:r>
                      <a:endParaRPr lang="ru-RU" sz="1200" b="0" i="0" u="none" strike="noStrike" dirty="0">
                        <a:solidFill>
                          <a:srgbClr val="000000"/>
                        </a:solidFill>
                        <a:effectLst/>
                        <a:latin typeface="Lucida Sans Unicode (Основной текст)"/>
                      </a:endParaRPr>
                    </a:p>
                  </a:txBody>
                  <a:tcPr marL="171450" marR="9525" marT="9525" marB="0" anchor="ctr">
                    <a:lnL w="12700" cap="flat" cmpd="sng" algn="ctr">
                      <a:solidFill>
                        <a:srgbClr val="BCBCBC"/>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BCBCBC"/>
                      </a:solidFill>
                      <a:prstDash val="solid"/>
                      <a:round/>
                      <a:headEnd type="none" w="med" len="med"/>
                      <a:tailEnd type="none" w="med" len="med"/>
                    </a:lnB>
                    <a:solidFill>
                      <a:srgbClr val="FFFFFF"/>
                    </a:solidFill>
                  </a:tcPr>
                </a:tc>
              </a:tr>
              <a:tr h="200025">
                <a:tc>
                  <a:txBody>
                    <a:bodyPr/>
                    <a:lstStyle/>
                    <a:p>
                      <a:pPr algn="l" fontAlgn="ctr"/>
                      <a:r>
                        <a:rPr lang="en-US" sz="1200" b="1" i="0" u="none" strike="noStrike" dirty="0">
                          <a:solidFill>
                            <a:srgbClr val="000000"/>
                          </a:solidFill>
                          <a:effectLst/>
                          <a:latin typeface="Lucida Sans Unicode (Основной текст)"/>
                        </a:rPr>
                        <a:t>Maximum diameter sizes, mm:</a:t>
                      </a:r>
                    </a:p>
                  </a:txBody>
                  <a:tcPr marL="171450" marR="9525" marT="9525" marB="0" anchor="ctr">
                    <a:lnL w="6350" cap="flat" cmpd="sng" algn="ctr">
                      <a:solidFill>
                        <a:srgbClr val="000000"/>
                      </a:solidFill>
                      <a:prstDash val="solid"/>
                      <a:round/>
                      <a:headEnd type="none" w="med" len="med"/>
                      <a:tailEnd type="none" w="med" len="med"/>
                    </a:lnL>
                    <a:lnR w="12700" cap="flat" cmpd="sng" algn="ctr">
                      <a:solidFill>
                        <a:srgbClr val="BCBCBC"/>
                      </a:solidFill>
                      <a:prstDash val="solid"/>
                      <a:round/>
                      <a:headEnd type="none" w="med" len="med"/>
                      <a:tailEnd type="none" w="med" len="med"/>
                    </a:lnR>
                    <a:lnT w="12700" cap="flat" cmpd="sng" algn="ctr">
                      <a:solidFill>
                        <a:srgbClr val="BCBCBC"/>
                      </a:solidFill>
                      <a:prstDash val="solid"/>
                      <a:round/>
                      <a:headEnd type="none" w="med" len="med"/>
                      <a:tailEnd type="none" w="med" len="med"/>
                    </a:lnT>
                    <a:lnB>
                      <a:noFill/>
                    </a:lnB>
                    <a:solidFill>
                      <a:schemeClr val="bg2"/>
                    </a:solidFill>
                  </a:tcPr>
                </a:tc>
                <a:tc gridSpan="2">
                  <a:txBody>
                    <a:bodyPr/>
                    <a:lstStyle/>
                    <a:p>
                      <a:pPr algn="ctr" fontAlgn="ctr"/>
                      <a:r>
                        <a:rPr lang="ru-RU" sz="1200" b="0" i="0" u="none" strike="noStrike" dirty="0">
                          <a:solidFill>
                            <a:srgbClr val="000000"/>
                          </a:solidFill>
                          <a:effectLst/>
                          <a:latin typeface="Lucida Sans Unicode (Основной текст)"/>
                        </a:rPr>
                        <a:t> </a:t>
                      </a:r>
                    </a:p>
                  </a:txBody>
                  <a:tcPr marL="171450" marR="9525" marT="9525" marB="0" anchor="ctr">
                    <a:lnL w="12700" cap="flat" cmpd="sng" algn="ctr">
                      <a:solidFill>
                        <a:srgbClr val="BCBCBC"/>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BCBCBC"/>
                      </a:solidFill>
                      <a:prstDash val="solid"/>
                      <a:round/>
                      <a:headEnd type="none" w="med" len="med"/>
                      <a:tailEnd type="none" w="med" len="med"/>
                    </a:lnT>
                    <a:lnB>
                      <a:noFill/>
                    </a:lnB>
                    <a:solidFill>
                      <a:srgbClr val="FFFFFF"/>
                    </a:solidFill>
                  </a:tcPr>
                </a:tc>
                <a:tc hMerge="1">
                  <a:txBody>
                    <a:bodyPr/>
                    <a:lstStyle/>
                    <a:p>
                      <a:endParaRPr lang="ru-RU"/>
                    </a:p>
                  </a:txBody>
                  <a:tcPr/>
                </a:tc>
              </a:tr>
              <a:tr h="200025">
                <a:tc>
                  <a:txBody>
                    <a:bodyPr/>
                    <a:lstStyle/>
                    <a:p>
                      <a:pPr algn="r" fontAlgn="ctr"/>
                      <a:r>
                        <a:rPr lang="en-US" sz="1200" b="1" i="0" u="none" strike="noStrike" dirty="0">
                          <a:solidFill>
                            <a:srgbClr val="000000"/>
                          </a:solidFill>
                          <a:effectLst/>
                          <a:latin typeface="Lucida Sans Unicode (Основной текст)"/>
                        </a:rPr>
                        <a:t>monocrystalline</a:t>
                      </a:r>
                    </a:p>
                  </a:txBody>
                  <a:tcPr marL="9525" marR="171450" marT="9525" marB="0" anchor="ctr">
                    <a:lnL w="6350" cap="flat" cmpd="sng" algn="ctr">
                      <a:solidFill>
                        <a:srgbClr val="000000"/>
                      </a:solidFill>
                      <a:prstDash val="solid"/>
                      <a:round/>
                      <a:headEnd type="none" w="med" len="med"/>
                      <a:tailEnd type="none" w="med" len="med"/>
                    </a:lnL>
                    <a:lnR w="12700" cap="flat" cmpd="sng" algn="ctr">
                      <a:solidFill>
                        <a:srgbClr val="BCBCBC"/>
                      </a:solidFill>
                      <a:prstDash val="solid"/>
                      <a:round/>
                      <a:headEnd type="none" w="med" len="med"/>
                      <a:tailEnd type="none" w="med" len="med"/>
                    </a:lnR>
                    <a:lnT>
                      <a:noFill/>
                    </a:lnT>
                    <a:lnB>
                      <a:noFill/>
                    </a:lnB>
                    <a:solidFill>
                      <a:schemeClr val="bg2"/>
                    </a:solidFill>
                  </a:tcPr>
                </a:tc>
                <a:tc gridSpan="2">
                  <a:txBody>
                    <a:bodyPr/>
                    <a:lstStyle/>
                    <a:p>
                      <a:pPr algn="ctr" fontAlgn="ctr"/>
                      <a:r>
                        <a:rPr lang="ru-RU" sz="1200" b="0" i="0" u="none" strike="noStrike" dirty="0">
                          <a:solidFill>
                            <a:srgbClr val="000000"/>
                          </a:solidFill>
                          <a:effectLst/>
                          <a:latin typeface="Lucida Sans Unicode (Основной текст)"/>
                        </a:rPr>
                        <a:t>320 </a:t>
                      </a:r>
                      <a:r>
                        <a:rPr lang="en-US" sz="1200" b="0" i="0" u="none" strike="noStrike" dirty="0" smtClean="0">
                          <a:solidFill>
                            <a:srgbClr val="000000"/>
                          </a:solidFill>
                          <a:effectLst/>
                          <a:latin typeface="Lucida Sans Unicode (Основной текст)"/>
                        </a:rPr>
                        <a:t>mm</a:t>
                      </a:r>
                      <a:endParaRPr lang="ru-RU" sz="1200" b="0" i="0" u="none" strike="noStrike" dirty="0">
                        <a:solidFill>
                          <a:srgbClr val="000000"/>
                        </a:solidFill>
                        <a:effectLst/>
                        <a:latin typeface="Lucida Sans Unicode (Основной текст)"/>
                      </a:endParaRPr>
                    </a:p>
                  </a:txBody>
                  <a:tcPr marL="171450" marR="9525" marT="9525" marB="0" anchor="ctr">
                    <a:lnL w="12700" cap="flat" cmpd="sng" algn="ctr">
                      <a:solidFill>
                        <a:srgbClr val="BCBCBC"/>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endParaRPr lang="ru-RU"/>
                    </a:p>
                  </a:txBody>
                  <a:tcPr/>
                </a:tc>
              </a:tr>
              <a:tr h="209550">
                <a:tc>
                  <a:txBody>
                    <a:bodyPr/>
                    <a:lstStyle/>
                    <a:p>
                      <a:pPr algn="r" fontAlgn="ctr"/>
                      <a:r>
                        <a:rPr lang="en-US" sz="1200" b="1" i="0" u="none" strike="noStrike" dirty="0">
                          <a:solidFill>
                            <a:srgbClr val="000000"/>
                          </a:solidFill>
                          <a:effectLst/>
                          <a:latin typeface="Lucida Sans Unicode (Основной текст)"/>
                        </a:rPr>
                        <a:t>                                polycrystalline</a:t>
                      </a:r>
                    </a:p>
                  </a:txBody>
                  <a:tcPr marL="9525" marR="171450" marT="9525" marB="0" anchor="ctr">
                    <a:lnL w="6350" cap="flat" cmpd="sng" algn="ctr">
                      <a:solidFill>
                        <a:srgbClr val="000000"/>
                      </a:solidFill>
                      <a:prstDash val="solid"/>
                      <a:round/>
                      <a:headEnd type="none" w="med" len="med"/>
                      <a:tailEnd type="none" w="med" len="med"/>
                    </a:lnL>
                    <a:lnR w="12700" cap="flat" cmpd="sng" algn="ctr">
                      <a:solidFill>
                        <a:srgbClr val="BCBCBC"/>
                      </a:solidFill>
                      <a:prstDash val="solid"/>
                      <a:round/>
                      <a:headEnd type="none" w="med" len="med"/>
                      <a:tailEnd type="none" w="med" len="med"/>
                    </a:lnR>
                    <a:lnT>
                      <a:noFill/>
                    </a:lnT>
                    <a:lnB w="12700" cap="flat" cmpd="sng" algn="ctr">
                      <a:solidFill>
                        <a:srgbClr val="BCBCBC"/>
                      </a:solidFill>
                      <a:prstDash val="solid"/>
                      <a:round/>
                      <a:headEnd type="none" w="med" len="med"/>
                      <a:tailEnd type="none" w="med" len="med"/>
                    </a:lnB>
                    <a:solidFill>
                      <a:schemeClr val="bg2"/>
                    </a:solidFill>
                  </a:tcPr>
                </a:tc>
                <a:tc gridSpan="2">
                  <a:txBody>
                    <a:bodyPr/>
                    <a:lstStyle/>
                    <a:p>
                      <a:pPr algn="ctr" fontAlgn="ctr"/>
                      <a:r>
                        <a:rPr lang="ru-RU" sz="1200" b="0" i="0" u="none" strike="noStrike" dirty="0">
                          <a:solidFill>
                            <a:srgbClr val="000000"/>
                          </a:solidFill>
                          <a:effectLst/>
                          <a:latin typeface="Lucida Sans Unicode (Основной текст)"/>
                        </a:rPr>
                        <a:t>440 </a:t>
                      </a:r>
                      <a:r>
                        <a:rPr lang="en-US" sz="1200" b="0" i="0" u="none" strike="noStrike" dirty="0" smtClean="0">
                          <a:solidFill>
                            <a:srgbClr val="000000"/>
                          </a:solidFill>
                          <a:effectLst/>
                          <a:latin typeface="Lucida Sans Unicode (Основной текст)"/>
                        </a:rPr>
                        <a:t>mm</a:t>
                      </a:r>
                      <a:endParaRPr lang="ru-RU" sz="1200" b="0" i="0" u="none" strike="noStrike" dirty="0">
                        <a:solidFill>
                          <a:srgbClr val="000000"/>
                        </a:solidFill>
                        <a:effectLst/>
                        <a:latin typeface="Lucida Sans Unicode (Основной текст)"/>
                      </a:endParaRPr>
                    </a:p>
                  </a:txBody>
                  <a:tcPr marL="171450" marR="9525" marT="9525" marB="0" anchor="ctr">
                    <a:lnL w="12700" cap="flat" cmpd="sng" algn="ctr">
                      <a:solidFill>
                        <a:srgbClr val="BCBCBC"/>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BCBCBC"/>
                      </a:solidFill>
                      <a:prstDash val="solid"/>
                      <a:round/>
                      <a:headEnd type="none" w="med" len="med"/>
                      <a:tailEnd type="none" w="med" len="med"/>
                    </a:lnB>
                    <a:solidFill>
                      <a:srgbClr val="FFFFFF"/>
                    </a:solidFill>
                  </a:tcPr>
                </a:tc>
                <a:tc hMerge="1">
                  <a:txBody>
                    <a:bodyPr/>
                    <a:lstStyle/>
                    <a:p>
                      <a:endParaRPr lang="ru-RU"/>
                    </a:p>
                  </a:txBody>
                  <a:tcPr/>
                </a:tc>
              </a:tr>
              <a:tr h="190500">
                <a:tc rowSpan="3">
                  <a:txBody>
                    <a:bodyPr/>
                    <a:lstStyle/>
                    <a:p>
                      <a:pPr algn="l" fontAlgn="ctr"/>
                      <a:r>
                        <a:rPr lang="en-US" sz="1200" b="1" i="0" u="none" strike="noStrike" dirty="0">
                          <a:solidFill>
                            <a:srgbClr val="000000"/>
                          </a:solidFill>
                          <a:effectLst/>
                          <a:latin typeface="Lucida Sans Unicode (Основной текст)"/>
                        </a:rPr>
                        <a:t>Thickness, sag, length and width, mm</a:t>
                      </a:r>
                    </a:p>
                  </a:txBody>
                  <a:tcPr marL="171450" marR="9525" marT="9525" marB="0" anchor="ctr">
                    <a:lnL w="6350" cap="flat" cmpd="sng" algn="ctr">
                      <a:solidFill>
                        <a:srgbClr val="000000"/>
                      </a:solidFill>
                      <a:prstDash val="solid"/>
                      <a:round/>
                      <a:headEnd type="none" w="med" len="med"/>
                      <a:tailEnd type="none" w="med" len="med"/>
                    </a:lnL>
                    <a:lnR w="12700" cap="flat" cmpd="sng" algn="ctr">
                      <a:solidFill>
                        <a:srgbClr val="BCBCBC"/>
                      </a:solidFill>
                      <a:prstDash val="solid"/>
                      <a:round/>
                      <a:headEnd type="none" w="med" len="med"/>
                      <a:tailEnd type="none" w="med" len="med"/>
                    </a:lnR>
                    <a:lnT w="12700" cap="flat" cmpd="sng" algn="ctr">
                      <a:solidFill>
                        <a:srgbClr val="BCBCBC"/>
                      </a:solidFill>
                      <a:prstDash val="solid"/>
                      <a:round/>
                      <a:headEnd type="none" w="med" len="med"/>
                      <a:tailEnd type="none" w="med" len="med"/>
                    </a:lnT>
                    <a:lnB w="12700" cap="flat" cmpd="sng" algn="ctr">
                      <a:solidFill>
                        <a:srgbClr val="BCBCBC"/>
                      </a:solidFill>
                      <a:prstDash val="solid"/>
                      <a:round/>
                      <a:headEnd type="none" w="med" len="med"/>
                      <a:tailEnd type="none" w="med" len="med"/>
                    </a:lnB>
                    <a:solidFill>
                      <a:schemeClr val="bg2"/>
                    </a:solidFill>
                  </a:tcPr>
                </a:tc>
                <a:tc>
                  <a:txBody>
                    <a:bodyPr/>
                    <a:lstStyle/>
                    <a:p>
                      <a:pPr algn="ctr" fontAlgn="ctr"/>
                      <a:r>
                        <a:rPr lang="ru-RU" sz="1200" b="0" i="0" u="none" strike="noStrike" dirty="0">
                          <a:solidFill>
                            <a:srgbClr val="000000"/>
                          </a:solidFill>
                          <a:effectLst/>
                          <a:latin typeface="Lucida Sans Unicode (Основной текст)"/>
                        </a:rPr>
                        <a:t>10÷100</a:t>
                      </a:r>
                    </a:p>
                  </a:txBody>
                  <a:tcPr marL="171450" marR="9525" marT="9525" marB="0" anchor="ctr">
                    <a:lnL w="12700" cap="flat" cmpd="sng" algn="ctr">
                      <a:solidFill>
                        <a:srgbClr val="BCBCBC"/>
                      </a:solidFill>
                      <a:prstDash val="solid"/>
                      <a:round/>
                      <a:headEnd type="none" w="med" len="med"/>
                      <a:tailEnd type="none" w="med" len="med"/>
                    </a:lnL>
                    <a:lnR w="12700" cap="flat" cmpd="sng" algn="ctr">
                      <a:solidFill>
                        <a:srgbClr val="BCBCBC"/>
                      </a:solidFill>
                      <a:prstDash val="solid"/>
                      <a:round/>
                      <a:headEnd type="none" w="med" len="med"/>
                      <a:tailEnd type="none" w="med" len="med"/>
                    </a:lnR>
                    <a:lnT w="12700" cap="flat" cmpd="sng" algn="ctr">
                      <a:solidFill>
                        <a:srgbClr val="BCBCBC"/>
                      </a:solidFill>
                      <a:prstDash val="solid"/>
                      <a:round/>
                      <a:headEnd type="none" w="med" len="med"/>
                      <a:tailEnd type="none" w="med" len="med"/>
                    </a:lnT>
                    <a:lnB>
                      <a:noFill/>
                    </a:lnB>
                    <a:solidFill>
                      <a:srgbClr val="FFFFFF"/>
                    </a:solidFill>
                  </a:tcPr>
                </a:tc>
                <a:tc>
                  <a:txBody>
                    <a:bodyPr/>
                    <a:lstStyle/>
                    <a:p>
                      <a:pPr algn="ctr" fontAlgn="ctr"/>
                      <a:r>
                        <a:rPr lang="ru-RU" sz="1200" b="0" i="0" u="none" strike="noStrike">
                          <a:solidFill>
                            <a:srgbClr val="000000"/>
                          </a:solidFill>
                          <a:effectLst/>
                          <a:latin typeface="Lucida Sans Unicode (Основной текст)"/>
                        </a:rPr>
                        <a:t>0.05</a:t>
                      </a:r>
                    </a:p>
                  </a:txBody>
                  <a:tcPr marL="171450" marR="9525" marT="9525" marB="0" anchor="ctr">
                    <a:lnL w="12700" cap="flat" cmpd="sng" algn="ctr">
                      <a:solidFill>
                        <a:srgbClr val="BCBCBC"/>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BCBCBC"/>
                      </a:solidFill>
                      <a:prstDash val="solid"/>
                      <a:round/>
                      <a:headEnd type="none" w="med" len="med"/>
                      <a:tailEnd type="none" w="med" len="med"/>
                    </a:lnT>
                    <a:lnB>
                      <a:noFill/>
                    </a:lnB>
                    <a:solidFill>
                      <a:srgbClr val="FFFFFF"/>
                    </a:solidFill>
                  </a:tcPr>
                </a:tc>
              </a:tr>
              <a:tr h="190500">
                <a:tc vMerge="1">
                  <a:txBody>
                    <a:bodyPr/>
                    <a:lstStyle/>
                    <a:p>
                      <a:endParaRPr lang="ru-RU"/>
                    </a:p>
                  </a:txBody>
                  <a:tcPr/>
                </a:tc>
                <a:tc>
                  <a:txBody>
                    <a:bodyPr/>
                    <a:lstStyle/>
                    <a:p>
                      <a:pPr algn="ctr" fontAlgn="ctr"/>
                      <a:r>
                        <a:rPr lang="ru-RU" sz="1200" b="0" i="0" u="none" strike="noStrike" dirty="0">
                          <a:solidFill>
                            <a:srgbClr val="000000"/>
                          </a:solidFill>
                          <a:effectLst/>
                          <a:latin typeface="Lucida Sans Unicode (Основной текст)"/>
                        </a:rPr>
                        <a:t>100÷200</a:t>
                      </a:r>
                    </a:p>
                  </a:txBody>
                  <a:tcPr marL="171450" marR="9525" marT="9525" marB="0" anchor="ctr">
                    <a:lnL w="12700" cap="flat" cmpd="sng" algn="ctr">
                      <a:solidFill>
                        <a:srgbClr val="BCBCBC"/>
                      </a:solidFill>
                      <a:prstDash val="solid"/>
                      <a:round/>
                      <a:headEnd type="none" w="med" len="med"/>
                      <a:tailEnd type="none" w="med" len="med"/>
                    </a:lnL>
                    <a:lnR w="12700" cap="flat" cmpd="sng" algn="ctr">
                      <a:solidFill>
                        <a:srgbClr val="BCBCBC"/>
                      </a:solidFill>
                      <a:prstDash val="solid"/>
                      <a:round/>
                      <a:headEnd type="none" w="med" len="med"/>
                      <a:tailEnd type="none" w="med" len="med"/>
                    </a:lnR>
                    <a:lnT>
                      <a:noFill/>
                    </a:lnT>
                    <a:lnB>
                      <a:noFill/>
                    </a:lnB>
                    <a:solidFill>
                      <a:srgbClr val="FFFFFF"/>
                    </a:solidFill>
                  </a:tcPr>
                </a:tc>
                <a:tc>
                  <a:txBody>
                    <a:bodyPr/>
                    <a:lstStyle/>
                    <a:p>
                      <a:pPr algn="ctr" fontAlgn="ctr"/>
                      <a:r>
                        <a:rPr lang="ru-RU" sz="1200" b="0" i="0" u="none" strike="noStrike" dirty="0">
                          <a:solidFill>
                            <a:srgbClr val="000000"/>
                          </a:solidFill>
                          <a:effectLst/>
                          <a:latin typeface="Lucida Sans Unicode (Основной текст)"/>
                        </a:rPr>
                        <a:t>0.1</a:t>
                      </a:r>
                    </a:p>
                  </a:txBody>
                  <a:tcPr marL="171450" marR="9525" marT="9525" marB="0" anchor="ctr">
                    <a:lnL w="12700" cap="flat" cmpd="sng" algn="ctr">
                      <a:solidFill>
                        <a:srgbClr val="BCBCBC"/>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r>
              <a:tr h="200025">
                <a:tc vMerge="1">
                  <a:txBody>
                    <a:bodyPr/>
                    <a:lstStyle/>
                    <a:p>
                      <a:endParaRPr lang="ru-RU"/>
                    </a:p>
                  </a:txBody>
                  <a:tcPr/>
                </a:tc>
                <a:tc>
                  <a:txBody>
                    <a:bodyPr/>
                    <a:lstStyle/>
                    <a:p>
                      <a:pPr algn="ctr" fontAlgn="ctr"/>
                      <a:r>
                        <a:rPr lang="ru-RU" sz="1200" b="0" i="0" u="none" strike="noStrike" dirty="0">
                          <a:solidFill>
                            <a:srgbClr val="000000"/>
                          </a:solidFill>
                          <a:effectLst/>
                          <a:latin typeface="Lucida Sans Unicode (Основной текст)"/>
                        </a:rPr>
                        <a:t>200÷400</a:t>
                      </a:r>
                    </a:p>
                  </a:txBody>
                  <a:tcPr marL="171450" marR="9525" marT="9525" marB="0" anchor="ctr">
                    <a:lnL w="12700" cap="flat" cmpd="sng" algn="ctr">
                      <a:solidFill>
                        <a:srgbClr val="BCBCBC"/>
                      </a:solidFill>
                      <a:prstDash val="solid"/>
                      <a:round/>
                      <a:headEnd type="none" w="med" len="med"/>
                      <a:tailEnd type="none" w="med" len="med"/>
                    </a:lnL>
                    <a:lnR w="12700" cap="flat" cmpd="sng" algn="ctr">
                      <a:solidFill>
                        <a:srgbClr val="BCBCBC"/>
                      </a:solidFill>
                      <a:prstDash val="solid"/>
                      <a:round/>
                      <a:headEnd type="none" w="med" len="med"/>
                      <a:tailEnd type="none" w="med" len="med"/>
                    </a:lnR>
                    <a:lnT>
                      <a:noFill/>
                    </a:lnT>
                    <a:lnB w="12700" cap="flat" cmpd="sng" algn="ctr">
                      <a:solidFill>
                        <a:srgbClr val="BCBCBC"/>
                      </a:solidFill>
                      <a:prstDash val="solid"/>
                      <a:round/>
                      <a:headEnd type="none" w="med" len="med"/>
                      <a:tailEnd type="none" w="med" len="med"/>
                    </a:lnB>
                    <a:solidFill>
                      <a:srgbClr val="FFFFFF"/>
                    </a:solidFill>
                  </a:tcPr>
                </a:tc>
                <a:tc>
                  <a:txBody>
                    <a:bodyPr/>
                    <a:lstStyle/>
                    <a:p>
                      <a:pPr algn="ctr" fontAlgn="ctr"/>
                      <a:r>
                        <a:rPr lang="ru-RU" sz="1200" b="0" i="0" u="none" strike="noStrike" dirty="0">
                          <a:solidFill>
                            <a:srgbClr val="000000"/>
                          </a:solidFill>
                          <a:effectLst/>
                          <a:latin typeface="Lucida Sans Unicode (Основной текст)"/>
                        </a:rPr>
                        <a:t>0.15</a:t>
                      </a:r>
                    </a:p>
                  </a:txBody>
                  <a:tcPr marL="171450" marR="9525" marT="9525" marB="0" anchor="ctr">
                    <a:lnL w="12700" cap="flat" cmpd="sng" algn="ctr">
                      <a:solidFill>
                        <a:srgbClr val="BCBCBC"/>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BCBCBC"/>
                      </a:solidFill>
                      <a:prstDash val="solid"/>
                      <a:round/>
                      <a:headEnd type="none" w="med" len="med"/>
                      <a:tailEnd type="none" w="med" len="med"/>
                    </a:lnB>
                    <a:solidFill>
                      <a:srgbClr val="FFFFFF"/>
                    </a:solidFill>
                  </a:tcPr>
                </a:tc>
              </a:tr>
              <a:tr h="209550">
                <a:tc>
                  <a:txBody>
                    <a:bodyPr/>
                    <a:lstStyle/>
                    <a:p>
                      <a:pPr algn="l" fontAlgn="ctr"/>
                      <a:r>
                        <a:rPr lang="en-US" sz="1200" b="1" i="0" u="none" strike="noStrike" dirty="0">
                          <a:solidFill>
                            <a:srgbClr val="000000"/>
                          </a:solidFill>
                          <a:effectLst/>
                          <a:latin typeface="Lucida Sans Unicode (Основной текст)"/>
                        </a:rPr>
                        <a:t>Chamfer</a:t>
                      </a:r>
                    </a:p>
                  </a:txBody>
                  <a:tcPr marL="171450" marR="9525" marT="9525" marB="0" anchor="ctr">
                    <a:lnL w="6350" cap="flat" cmpd="sng" algn="ctr">
                      <a:solidFill>
                        <a:srgbClr val="000000"/>
                      </a:solidFill>
                      <a:prstDash val="solid"/>
                      <a:round/>
                      <a:headEnd type="none" w="med" len="med"/>
                      <a:tailEnd type="none" w="med" len="med"/>
                    </a:lnL>
                    <a:lnR w="12700" cap="flat" cmpd="sng" algn="ctr">
                      <a:solidFill>
                        <a:srgbClr val="BCBCBC"/>
                      </a:solidFill>
                      <a:prstDash val="solid"/>
                      <a:round/>
                      <a:headEnd type="none" w="med" len="med"/>
                      <a:tailEnd type="none" w="med" len="med"/>
                    </a:lnR>
                    <a:lnT w="12700" cap="flat" cmpd="sng" algn="ctr">
                      <a:solidFill>
                        <a:srgbClr val="BCBCBC"/>
                      </a:solidFill>
                      <a:prstDash val="solid"/>
                      <a:round/>
                      <a:headEnd type="none" w="med" len="med"/>
                      <a:tailEnd type="none" w="med" len="med"/>
                    </a:lnT>
                    <a:lnB w="12700" cap="flat" cmpd="sng" algn="ctr">
                      <a:solidFill>
                        <a:srgbClr val="BCBCBC"/>
                      </a:solidFill>
                      <a:prstDash val="solid"/>
                      <a:round/>
                      <a:headEnd type="none" w="med" len="med"/>
                      <a:tailEnd type="none" w="med" len="med"/>
                    </a:lnB>
                    <a:solidFill>
                      <a:schemeClr val="bg2"/>
                    </a:solidFill>
                  </a:tcPr>
                </a:tc>
                <a:tc>
                  <a:txBody>
                    <a:bodyPr/>
                    <a:lstStyle/>
                    <a:p>
                      <a:pPr algn="ctr" fontAlgn="ctr"/>
                      <a:r>
                        <a:rPr lang="ru-RU" sz="1200" b="0" i="0" u="none" strike="noStrike" dirty="0">
                          <a:solidFill>
                            <a:srgbClr val="000000"/>
                          </a:solidFill>
                          <a:effectLst/>
                          <a:latin typeface="Lucida Sans Unicode (Основной текст)"/>
                        </a:rPr>
                        <a:t>0.1÷0.8</a:t>
                      </a:r>
                    </a:p>
                  </a:txBody>
                  <a:tcPr marL="171450" marR="9525" marT="9525" marB="0" anchor="ctr">
                    <a:lnL w="12700" cap="flat" cmpd="sng" algn="ctr">
                      <a:solidFill>
                        <a:srgbClr val="BCBCBC"/>
                      </a:solidFill>
                      <a:prstDash val="solid"/>
                      <a:round/>
                      <a:headEnd type="none" w="med" len="med"/>
                      <a:tailEnd type="none" w="med" len="med"/>
                    </a:lnL>
                    <a:lnR w="12700" cap="flat" cmpd="sng" algn="ctr">
                      <a:solidFill>
                        <a:srgbClr val="BCBCBC"/>
                      </a:solidFill>
                      <a:prstDash val="solid"/>
                      <a:round/>
                      <a:headEnd type="none" w="med" len="med"/>
                      <a:tailEnd type="none" w="med" len="med"/>
                    </a:lnR>
                    <a:lnT w="12700" cap="flat" cmpd="sng" algn="ctr">
                      <a:solidFill>
                        <a:srgbClr val="BCBCBC"/>
                      </a:solidFill>
                      <a:prstDash val="solid"/>
                      <a:round/>
                      <a:headEnd type="none" w="med" len="med"/>
                      <a:tailEnd type="none" w="med" len="med"/>
                    </a:lnT>
                    <a:lnB w="12700" cap="flat" cmpd="sng" algn="ctr">
                      <a:solidFill>
                        <a:srgbClr val="BCBCBC"/>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Lucida Sans Unicode (Основной текст)"/>
                        </a:rPr>
                        <a:t>±0.1 for diameter &lt; 100mm</a:t>
                      </a:r>
                    </a:p>
                  </a:txBody>
                  <a:tcPr marL="171450" marR="9525" marT="9525" marB="0" anchor="ctr">
                    <a:lnL w="12700" cap="flat" cmpd="sng" algn="ctr">
                      <a:solidFill>
                        <a:srgbClr val="BCBCBC"/>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BCBCBC"/>
                      </a:solidFill>
                      <a:prstDash val="solid"/>
                      <a:round/>
                      <a:headEnd type="none" w="med" len="med"/>
                      <a:tailEnd type="none" w="med" len="med"/>
                    </a:lnT>
                    <a:lnB w="12700" cap="flat" cmpd="sng" algn="ctr">
                      <a:solidFill>
                        <a:srgbClr val="BCBCBC"/>
                      </a:solidFill>
                      <a:prstDash val="solid"/>
                      <a:round/>
                      <a:headEnd type="none" w="med" len="med"/>
                      <a:tailEnd type="none" w="med" len="med"/>
                    </a:lnB>
                    <a:solidFill>
                      <a:srgbClr val="FFFFFF"/>
                    </a:solidFill>
                  </a:tcPr>
                </a:tc>
              </a:tr>
              <a:tr h="200025">
                <a:tc>
                  <a:txBody>
                    <a:bodyPr/>
                    <a:lstStyle/>
                    <a:p>
                      <a:pPr algn="l" fontAlgn="ctr"/>
                      <a:r>
                        <a:rPr lang="en-US" sz="1200" b="1" i="0" u="none" strike="noStrike" dirty="0">
                          <a:solidFill>
                            <a:srgbClr val="000000"/>
                          </a:solidFill>
                          <a:effectLst/>
                          <a:latin typeface="Lucida Sans Unicode (Основной текст)"/>
                        </a:rPr>
                        <a:t>Surface finish, Ra, </a:t>
                      </a:r>
                      <a:r>
                        <a:rPr lang="el-GR" sz="1200" b="1" i="0" u="none" strike="noStrike" dirty="0">
                          <a:solidFill>
                            <a:srgbClr val="000000"/>
                          </a:solidFill>
                          <a:effectLst/>
                          <a:latin typeface="Lucida Sans Unicode (Основной текст)"/>
                        </a:rPr>
                        <a:t>μ</a:t>
                      </a:r>
                      <a:r>
                        <a:rPr lang="en-US" sz="1200" b="1" i="0" u="none" strike="noStrike" dirty="0">
                          <a:solidFill>
                            <a:srgbClr val="000000"/>
                          </a:solidFill>
                          <a:effectLst/>
                          <a:latin typeface="Lucida Sans Unicode (Основной текст)"/>
                        </a:rPr>
                        <a:t>m</a:t>
                      </a:r>
                    </a:p>
                  </a:txBody>
                  <a:tcPr marL="171450" marR="9525" marT="9525" marB="0" anchor="ctr">
                    <a:lnL w="6350" cap="flat" cmpd="sng" algn="ctr">
                      <a:solidFill>
                        <a:srgbClr val="000000"/>
                      </a:solidFill>
                      <a:prstDash val="solid"/>
                      <a:round/>
                      <a:headEnd type="none" w="med" len="med"/>
                      <a:tailEnd type="none" w="med" len="med"/>
                    </a:lnL>
                    <a:lnR w="12700" cap="flat" cmpd="sng" algn="ctr">
                      <a:solidFill>
                        <a:srgbClr val="BCBCBC"/>
                      </a:solidFill>
                      <a:prstDash val="solid"/>
                      <a:round/>
                      <a:headEnd type="none" w="med" len="med"/>
                      <a:tailEnd type="none" w="med" len="med"/>
                    </a:lnR>
                    <a:lnT w="12700" cap="flat" cmpd="sng" algn="ctr">
                      <a:solidFill>
                        <a:srgbClr val="BCBCBC"/>
                      </a:solidFill>
                      <a:prstDash val="solid"/>
                      <a:round/>
                      <a:headEnd type="none" w="med" len="med"/>
                      <a:tailEnd type="none" w="med" len="med"/>
                    </a:lnT>
                    <a:lnB>
                      <a:noFill/>
                    </a:lnB>
                    <a:solidFill>
                      <a:schemeClr val="bg2"/>
                    </a:solidFill>
                  </a:tcPr>
                </a:tc>
                <a:tc gridSpan="2">
                  <a:txBody>
                    <a:bodyPr/>
                    <a:lstStyle/>
                    <a:p>
                      <a:pPr algn="ctr" fontAlgn="ctr"/>
                      <a:r>
                        <a:rPr lang="ru-RU" sz="1200" b="0" i="0" u="none" strike="noStrike" dirty="0">
                          <a:solidFill>
                            <a:srgbClr val="000000"/>
                          </a:solidFill>
                          <a:effectLst/>
                          <a:latin typeface="Lucida Sans Unicode (Основной текст)"/>
                        </a:rPr>
                        <a:t> </a:t>
                      </a:r>
                    </a:p>
                  </a:txBody>
                  <a:tcPr marL="171450" marR="9525" marT="9525" marB="0" anchor="ctr">
                    <a:lnL w="12700" cap="flat" cmpd="sng" algn="ctr">
                      <a:solidFill>
                        <a:srgbClr val="BCBCBC"/>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BCBCBC"/>
                      </a:solidFill>
                      <a:prstDash val="solid"/>
                      <a:round/>
                      <a:headEnd type="none" w="med" len="med"/>
                      <a:tailEnd type="none" w="med" len="med"/>
                    </a:lnT>
                    <a:lnB>
                      <a:noFill/>
                    </a:lnB>
                    <a:solidFill>
                      <a:srgbClr val="FFFFFF"/>
                    </a:solidFill>
                  </a:tcPr>
                </a:tc>
                <a:tc hMerge="1">
                  <a:txBody>
                    <a:bodyPr/>
                    <a:lstStyle/>
                    <a:p>
                      <a:endParaRPr lang="ru-RU"/>
                    </a:p>
                  </a:txBody>
                  <a:tcPr/>
                </a:tc>
              </a:tr>
              <a:tr h="190500">
                <a:tc>
                  <a:txBody>
                    <a:bodyPr/>
                    <a:lstStyle/>
                    <a:p>
                      <a:pPr algn="r" fontAlgn="ctr"/>
                      <a:r>
                        <a:rPr lang="en-US" sz="1200" b="0" i="0" u="none" strike="noStrike" dirty="0">
                          <a:solidFill>
                            <a:srgbClr val="000000"/>
                          </a:solidFill>
                          <a:effectLst/>
                          <a:latin typeface="Lucida Sans Unicode (Основной текст)"/>
                        </a:rPr>
                        <a:t>Generated blanks</a:t>
                      </a:r>
                    </a:p>
                  </a:txBody>
                  <a:tcPr marL="9525" marR="171450" marT="9525" marB="0" anchor="ctr">
                    <a:lnL w="6350" cap="flat" cmpd="sng" algn="ctr">
                      <a:solidFill>
                        <a:srgbClr val="000000"/>
                      </a:solidFill>
                      <a:prstDash val="solid"/>
                      <a:round/>
                      <a:headEnd type="none" w="med" len="med"/>
                      <a:tailEnd type="none" w="med" len="med"/>
                    </a:lnL>
                    <a:lnR w="12700" cap="flat" cmpd="sng" algn="ctr">
                      <a:solidFill>
                        <a:srgbClr val="BCBCBC"/>
                      </a:solidFill>
                      <a:prstDash val="solid"/>
                      <a:round/>
                      <a:headEnd type="none" w="med" len="med"/>
                      <a:tailEnd type="none" w="med" len="med"/>
                    </a:lnR>
                    <a:lnT>
                      <a:noFill/>
                    </a:lnT>
                    <a:lnB>
                      <a:noFill/>
                    </a:lnB>
                    <a:solidFill>
                      <a:schemeClr val="bg2"/>
                    </a:solidFill>
                  </a:tcPr>
                </a:tc>
                <a:tc gridSpan="2">
                  <a:txBody>
                    <a:bodyPr/>
                    <a:lstStyle/>
                    <a:p>
                      <a:pPr algn="ctr" fontAlgn="ctr"/>
                      <a:r>
                        <a:rPr lang="ru-RU" sz="1200" b="0" i="0" u="none" strike="noStrike" dirty="0" smtClean="0">
                          <a:solidFill>
                            <a:srgbClr val="000000"/>
                          </a:solidFill>
                          <a:effectLst/>
                          <a:latin typeface="Lucida Sans Unicode (Основной текст)"/>
                        </a:rPr>
                        <a:t>≤ 1.5; ≤ 1.0; ≤ 0.5 </a:t>
                      </a:r>
                      <a:r>
                        <a:rPr lang="el-GR" sz="1200" b="0" i="0" u="none" strike="noStrike" dirty="0" smtClean="0">
                          <a:solidFill>
                            <a:srgbClr val="000000"/>
                          </a:solidFill>
                          <a:effectLst/>
                          <a:latin typeface="Lucida Sans Unicode (Основной текст)"/>
                        </a:rPr>
                        <a:t>μ</a:t>
                      </a:r>
                      <a:r>
                        <a:rPr lang="en-US" sz="1200" b="0" i="0" u="none" strike="noStrike" dirty="0" smtClean="0">
                          <a:solidFill>
                            <a:srgbClr val="000000"/>
                          </a:solidFill>
                          <a:effectLst/>
                          <a:latin typeface="Lucida Sans Unicode (Основной текст)"/>
                        </a:rPr>
                        <a:t>m</a:t>
                      </a:r>
                      <a:endParaRPr lang="ru-RU" sz="1200" b="0" i="0" u="none" strike="noStrike" dirty="0">
                        <a:solidFill>
                          <a:srgbClr val="000000"/>
                        </a:solidFill>
                        <a:effectLst/>
                        <a:latin typeface="Lucida Sans Unicode (Основной текст)"/>
                      </a:endParaRPr>
                    </a:p>
                  </a:txBody>
                  <a:tcPr marL="171450" marR="9525" marT="9525" marB="0" anchor="ctr">
                    <a:lnL w="12700" cap="flat" cmpd="sng" algn="ctr">
                      <a:solidFill>
                        <a:srgbClr val="BCBCBC"/>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endParaRPr lang="ru-RU"/>
                    </a:p>
                  </a:txBody>
                  <a:tcPr/>
                </a:tc>
              </a:tr>
              <a:tr h="200025">
                <a:tc>
                  <a:txBody>
                    <a:bodyPr/>
                    <a:lstStyle/>
                    <a:p>
                      <a:pPr algn="r" fontAlgn="ctr"/>
                      <a:r>
                        <a:rPr lang="en-US" sz="1200" b="0" i="0" u="none" strike="noStrike" dirty="0">
                          <a:solidFill>
                            <a:srgbClr val="000000"/>
                          </a:solidFill>
                          <a:effectLst/>
                          <a:latin typeface="Lucida Sans Unicode (Основной текст)"/>
                        </a:rPr>
                        <a:t>Plano blanks</a:t>
                      </a:r>
                    </a:p>
                  </a:txBody>
                  <a:tcPr marL="9525" marR="171450" marT="9525" marB="0" anchor="ctr">
                    <a:lnL w="6350" cap="flat" cmpd="sng" algn="ctr">
                      <a:solidFill>
                        <a:srgbClr val="000000"/>
                      </a:solidFill>
                      <a:prstDash val="solid"/>
                      <a:round/>
                      <a:headEnd type="none" w="med" len="med"/>
                      <a:tailEnd type="none" w="med" len="med"/>
                    </a:lnL>
                    <a:lnR w="12700" cap="flat" cmpd="sng" algn="ctr">
                      <a:solidFill>
                        <a:srgbClr val="BCBCBC"/>
                      </a:solidFill>
                      <a:prstDash val="solid"/>
                      <a:round/>
                      <a:headEnd type="none" w="med" len="med"/>
                      <a:tailEnd type="none" w="med" len="med"/>
                    </a:lnR>
                    <a:lnT>
                      <a:noFill/>
                    </a:lnT>
                    <a:lnB w="12700" cap="flat" cmpd="sng" algn="ctr">
                      <a:solidFill>
                        <a:srgbClr val="BCBCBC"/>
                      </a:solidFill>
                      <a:prstDash val="solid"/>
                      <a:round/>
                      <a:headEnd type="none" w="med" len="med"/>
                      <a:tailEnd type="none" w="med" len="med"/>
                    </a:lnB>
                    <a:solidFill>
                      <a:schemeClr val="bg2"/>
                    </a:solidFill>
                  </a:tcPr>
                </a:tc>
                <a:tc gridSpan="2">
                  <a:txBody>
                    <a:bodyPr/>
                    <a:lstStyle/>
                    <a:p>
                      <a:pPr algn="ctr" fontAlgn="ctr"/>
                      <a:r>
                        <a:rPr lang="ru-RU" sz="1200" b="0" i="0" u="none" strike="noStrike" dirty="0" smtClean="0">
                          <a:solidFill>
                            <a:srgbClr val="000000"/>
                          </a:solidFill>
                          <a:effectLst/>
                          <a:latin typeface="Lucida Sans Unicode (Основной текст)"/>
                        </a:rPr>
                        <a:t>≤ 2.0; ≤ 1.5; ≤ 1.0 </a:t>
                      </a:r>
                      <a:r>
                        <a:rPr lang="el-GR" sz="1200" b="0" i="0" u="none" strike="noStrike" dirty="0" smtClean="0">
                          <a:solidFill>
                            <a:srgbClr val="000000"/>
                          </a:solidFill>
                          <a:effectLst/>
                          <a:latin typeface="Lucida Sans Unicode (Основной текст)"/>
                        </a:rPr>
                        <a:t>μ</a:t>
                      </a:r>
                      <a:r>
                        <a:rPr lang="en-US" sz="1200" b="0" i="0" u="none" strike="noStrike" dirty="0" smtClean="0">
                          <a:solidFill>
                            <a:srgbClr val="000000"/>
                          </a:solidFill>
                          <a:effectLst/>
                          <a:latin typeface="Lucida Sans Unicode (Основной текст)"/>
                        </a:rPr>
                        <a:t>m</a:t>
                      </a:r>
                      <a:endParaRPr lang="ru-RU" sz="1200" b="0" i="0" u="none" strike="noStrike" dirty="0">
                        <a:solidFill>
                          <a:srgbClr val="000000"/>
                        </a:solidFill>
                        <a:effectLst/>
                        <a:latin typeface="Lucida Sans Unicode (Основной текст)"/>
                      </a:endParaRPr>
                    </a:p>
                  </a:txBody>
                  <a:tcPr marL="171450" marR="9525" marT="9525" marB="0" anchor="ctr">
                    <a:lnL w="12700" cap="flat" cmpd="sng" algn="ctr">
                      <a:solidFill>
                        <a:srgbClr val="BCBCBC"/>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BCBCBC"/>
                      </a:solidFill>
                      <a:prstDash val="solid"/>
                      <a:round/>
                      <a:headEnd type="none" w="med" len="med"/>
                      <a:tailEnd type="none" w="med" len="med"/>
                    </a:lnB>
                    <a:solidFill>
                      <a:srgbClr val="FFFFFF"/>
                    </a:solidFill>
                  </a:tcPr>
                </a:tc>
                <a:tc hMerge="1">
                  <a:txBody>
                    <a:bodyPr/>
                    <a:lstStyle/>
                    <a:p>
                      <a:endParaRPr lang="ru-RU"/>
                    </a:p>
                  </a:txBody>
                  <a:tcPr/>
                </a:tc>
              </a:tr>
              <a:tr h="209550">
                <a:tc>
                  <a:txBody>
                    <a:bodyPr/>
                    <a:lstStyle/>
                    <a:p>
                      <a:pPr algn="l" fontAlgn="ctr"/>
                      <a:r>
                        <a:rPr lang="en-US" sz="1200" b="1" i="0" u="none" strike="noStrike" dirty="0">
                          <a:solidFill>
                            <a:srgbClr val="000000"/>
                          </a:solidFill>
                          <a:effectLst/>
                          <a:latin typeface="Lucida Sans Unicode (Основной текст)"/>
                        </a:rPr>
                        <a:t>Edge chips, mm</a:t>
                      </a:r>
                    </a:p>
                  </a:txBody>
                  <a:tcPr marL="171450" marR="9525" marT="9525" marB="0" anchor="ctr">
                    <a:lnL w="6350" cap="flat" cmpd="sng" algn="ctr">
                      <a:solidFill>
                        <a:srgbClr val="000000"/>
                      </a:solidFill>
                      <a:prstDash val="solid"/>
                      <a:round/>
                      <a:headEnd type="none" w="med" len="med"/>
                      <a:tailEnd type="none" w="med" len="med"/>
                    </a:lnL>
                    <a:lnR w="12700" cap="flat" cmpd="sng" algn="ctr">
                      <a:solidFill>
                        <a:srgbClr val="BCBCBC"/>
                      </a:solidFill>
                      <a:prstDash val="solid"/>
                      <a:round/>
                      <a:headEnd type="none" w="med" len="med"/>
                      <a:tailEnd type="none" w="med" len="med"/>
                    </a:lnR>
                    <a:lnT w="12700" cap="flat" cmpd="sng" algn="ctr">
                      <a:solidFill>
                        <a:srgbClr val="BCBCBC"/>
                      </a:solidFill>
                      <a:prstDash val="solid"/>
                      <a:round/>
                      <a:headEnd type="none" w="med" len="med"/>
                      <a:tailEnd type="none" w="med" len="med"/>
                    </a:lnT>
                    <a:lnB w="12700" cap="flat" cmpd="sng" algn="ctr">
                      <a:solidFill>
                        <a:srgbClr val="BCBCBC"/>
                      </a:solidFill>
                      <a:prstDash val="solid"/>
                      <a:round/>
                      <a:headEnd type="none" w="med" len="med"/>
                      <a:tailEnd type="none" w="med" len="med"/>
                    </a:lnB>
                    <a:solidFill>
                      <a:schemeClr val="bg2"/>
                    </a:solidFill>
                  </a:tcPr>
                </a:tc>
                <a:tc gridSpan="2">
                  <a:txBody>
                    <a:bodyPr/>
                    <a:lstStyle/>
                    <a:p>
                      <a:pPr algn="ctr" fontAlgn="ctr"/>
                      <a:r>
                        <a:rPr lang="ru-RU" sz="1200" b="0" i="0" u="none" strike="noStrike" dirty="0">
                          <a:solidFill>
                            <a:srgbClr val="000000"/>
                          </a:solidFill>
                          <a:effectLst/>
                          <a:latin typeface="Lucida Sans Unicode (Основной текст)"/>
                        </a:rPr>
                        <a:t>&lt; 0.5 </a:t>
                      </a:r>
                      <a:r>
                        <a:rPr lang="en-US" sz="1200" b="0" i="0" u="none" strike="noStrike" dirty="0" smtClean="0">
                          <a:solidFill>
                            <a:srgbClr val="000000"/>
                          </a:solidFill>
                          <a:effectLst/>
                          <a:latin typeface="Lucida Sans Unicode (Основной текст)"/>
                        </a:rPr>
                        <a:t>mm</a:t>
                      </a:r>
                      <a:endParaRPr lang="ru-RU" sz="1200" b="0" i="0" u="none" strike="noStrike" dirty="0">
                        <a:solidFill>
                          <a:srgbClr val="000000"/>
                        </a:solidFill>
                        <a:effectLst/>
                        <a:latin typeface="Lucida Sans Unicode (Основной текст)"/>
                      </a:endParaRPr>
                    </a:p>
                  </a:txBody>
                  <a:tcPr marL="171450" marR="9525" marT="9525" marB="0" anchor="ctr">
                    <a:lnL w="12700" cap="flat" cmpd="sng" algn="ctr">
                      <a:solidFill>
                        <a:srgbClr val="BCBCBC"/>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BCBCBC"/>
                      </a:solidFill>
                      <a:prstDash val="solid"/>
                      <a:round/>
                      <a:headEnd type="none" w="med" len="med"/>
                      <a:tailEnd type="none" w="med" len="med"/>
                    </a:lnT>
                    <a:lnB w="12700" cap="flat" cmpd="sng" algn="ctr">
                      <a:solidFill>
                        <a:srgbClr val="BCBCBC"/>
                      </a:solidFill>
                      <a:prstDash val="solid"/>
                      <a:round/>
                      <a:headEnd type="none" w="med" len="med"/>
                      <a:tailEnd type="none" w="med" len="med"/>
                    </a:lnB>
                    <a:solidFill>
                      <a:srgbClr val="FFFFFF"/>
                    </a:solidFill>
                  </a:tcPr>
                </a:tc>
                <a:tc hMerge="1">
                  <a:txBody>
                    <a:bodyPr/>
                    <a:lstStyle/>
                    <a:p>
                      <a:endParaRPr lang="ru-RU"/>
                    </a:p>
                  </a:txBody>
                  <a:tcPr/>
                </a:tc>
              </a:tr>
              <a:tr h="190500">
                <a:tc rowSpan="3">
                  <a:txBody>
                    <a:bodyPr/>
                    <a:lstStyle/>
                    <a:p>
                      <a:pPr algn="l" fontAlgn="ctr"/>
                      <a:r>
                        <a:rPr lang="en-US" sz="1200" b="1" i="0" u="none" strike="noStrike" dirty="0">
                          <a:solidFill>
                            <a:srgbClr val="000000"/>
                          </a:solidFill>
                          <a:effectLst/>
                          <a:latin typeface="Lucida Sans Unicode (Основной текст)"/>
                        </a:rPr>
                        <a:t>ETV, mm</a:t>
                      </a:r>
                    </a:p>
                  </a:txBody>
                  <a:tcPr marL="171450" marR="9525" marT="9525" marB="0" anchor="ctr">
                    <a:lnL w="6350" cap="flat" cmpd="sng" algn="ctr">
                      <a:solidFill>
                        <a:srgbClr val="000000"/>
                      </a:solidFill>
                      <a:prstDash val="solid"/>
                      <a:round/>
                      <a:headEnd type="none" w="med" len="med"/>
                      <a:tailEnd type="none" w="med" len="med"/>
                    </a:lnL>
                    <a:lnR w="12700" cap="flat" cmpd="sng" algn="ctr">
                      <a:solidFill>
                        <a:srgbClr val="BCBCBC"/>
                      </a:solidFill>
                      <a:prstDash val="solid"/>
                      <a:round/>
                      <a:headEnd type="none" w="med" len="med"/>
                      <a:tailEnd type="none" w="med" len="med"/>
                    </a:lnR>
                    <a:lnT w="12700" cap="flat" cmpd="sng" algn="ctr">
                      <a:solidFill>
                        <a:srgbClr val="BCBCBC"/>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ru-RU" sz="1200" b="0" i="0" u="none" strike="noStrike" dirty="0">
                          <a:solidFill>
                            <a:srgbClr val="000000"/>
                          </a:solidFill>
                          <a:effectLst/>
                          <a:latin typeface="Lucida Sans Unicode (Основной текст)"/>
                        </a:rPr>
                        <a:t>10÷100</a:t>
                      </a:r>
                    </a:p>
                  </a:txBody>
                  <a:tcPr marL="171450" marR="9525" marT="9525" marB="0" anchor="ctr">
                    <a:lnL w="12700" cap="flat" cmpd="sng" algn="ctr">
                      <a:solidFill>
                        <a:srgbClr val="BCBCBC"/>
                      </a:solidFill>
                      <a:prstDash val="solid"/>
                      <a:round/>
                      <a:headEnd type="none" w="med" len="med"/>
                      <a:tailEnd type="none" w="med" len="med"/>
                    </a:lnL>
                    <a:lnR w="12700" cap="flat" cmpd="sng" algn="ctr">
                      <a:solidFill>
                        <a:srgbClr val="BCBCBC"/>
                      </a:solidFill>
                      <a:prstDash val="solid"/>
                      <a:round/>
                      <a:headEnd type="none" w="med" len="med"/>
                      <a:tailEnd type="none" w="med" len="med"/>
                    </a:lnR>
                    <a:lnT w="12700" cap="flat" cmpd="sng" algn="ctr">
                      <a:solidFill>
                        <a:srgbClr val="BCBCBC"/>
                      </a:solidFill>
                      <a:prstDash val="solid"/>
                      <a:round/>
                      <a:headEnd type="none" w="med" len="med"/>
                      <a:tailEnd type="none" w="med" len="med"/>
                    </a:lnT>
                    <a:lnB>
                      <a:noFill/>
                    </a:lnB>
                    <a:solidFill>
                      <a:srgbClr val="FFFFFF"/>
                    </a:solidFill>
                  </a:tcPr>
                </a:tc>
                <a:tc>
                  <a:txBody>
                    <a:bodyPr/>
                    <a:lstStyle/>
                    <a:p>
                      <a:pPr algn="ctr" fontAlgn="ctr"/>
                      <a:r>
                        <a:rPr lang="ru-RU" sz="1200" b="0" i="0" u="none" strike="noStrike" dirty="0">
                          <a:solidFill>
                            <a:srgbClr val="000000"/>
                          </a:solidFill>
                          <a:effectLst/>
                          <a:latin typeface="Lucida Sans Unicode (Основной текст)"/>
                        </a:rPr>
                        <a:t>0.03</a:t>
                      </a:r>
                    </a:p>
                  </a:txBody>
                  <a:tcPr marL="171450" marR="9525" marT="9525" marB="0" anchor="ctr">
                    <a:lnL w="12700" cap="flat" cmpd="sng" algn="ctr">
                      <a:solidFill>
                        <a:srgbClr val="BCBCBC"/>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BCBCBC"/>
                      </a:solidFill>
                      <a:prstDash val="solid"/>
                      <a:round/>
                      <a:headEnd type="none" w="med" len="med"/>
                      <a:tailEnd type="none" w="med" len="med"/>
                    </a:lnT>
                    <a:lnB>
                      <a:noFill/>
                    </a:lnB>
                    <a:solidFill>
                      <a:srgbClr val="FFFFFF"/>
                    </a:solidFill>
                  </a:tcPr>
                </a:tc>
              </a:tr>
              <a:tr h="190500">
                <a:tc vMerge="1">
                  <a:txBody>
                    <a:bodyPr/>
                    <a:lstStyle/>
                    <a:p>
                      <a:endParaRPr lang="ru-RU"/>
                    </a:p>
                  </a:txBody>
                  <a:tcPr/>
                </a:tc>
                <a:tc>
                  <a:txBody>
                    <a:bodyPr/>
                    <a:lstStyle/>
                    <a:p>
                      <a:pPr algn="ctr" fontAlgn="ctr"/>
                      <a:r>
                        <a:rPr lang="ru-RU" sz="1200" b="0" i="0" u="none" strike="noStrike">
                          <a:solidFill>
                            <a:srgbClr val="000000"/>
                          </a:solidFill>
                          <a:effectLst/>
                          <a:latin typeface="Lucida Sans Unicode (Основной текст)"/>
                        </a:rPr>
                        <a:t>100÷200</a:t>
                      </a:r>
                    </a:p>
                  </a:txBody>
                  <a:tcPr marL="171450" marR="9525" marT="9525" marB="0" anchor="ctr">
                    <a:lnL w="12700" cap="flat" cmpd="sng" algn="ctr">
                      <a:solidFill>
                        <a:srgbClr val="BCBCBC"/>
                      </a:solidFill>
                      <a:prstDash val="solid"/>
                      <a:round/>
                      <a:headEnd type="none" w="med" len="med"/>
                      <a:tailEnd type="none" w="med" len="med"/>
                    </a:lnL>
                    <a:lnR w="12700" cap="flat" cmpd="sng" algn="ctr">
                      <a:solidFill>
                        <a:srgbClr val="BCBCBC"/>
                      </a:solidFill>
                      <a:prstDash val="solid"/>
                      <a:round/>
                      <a:headEnd type="none" w="med" len="med"/>
                      <a:tailEnd type="none" w="med" len="med"/>
                    </a:lnR>
                    <a:lnT>
                      <a:noFill/>
                    </a:lnT>
                    <a:lnB>
                      <a:noFill/>
                    </a:lnB>
                    <a:solidFill>
                      <a:srgbClr val="FFFFFF"/>
                    </a:solidFill>
                  </a:tcPr>
                </a:tc>
                <a:tc>
                  <a:txBody>
                    <a:bodyPr/>
                    <a:lstStyle/>
                    <a:p>
                      <a:pPr algn="ctr" fontAlgn="ctr"/>
                      <a:r>
                        <a:rPr lang="ru-RU" sz="1200" b="0" i="0" u="none" strike="noStrike" dirty="0">
                          <a:solidFill>
                            <a:srgbClr val="000000"/>
                          </a:solidFill>
                          <a:effectLst/>
                          <a:latin typeface="Lucida Sans Unicode (Основной текст)"/>
                        </a:rPr>
                        <a:t>0.05</a:t>
                      </a:r>
                    </a:p>
                  </a:txBody>
                  <a:tcPr marL="171450" marR="9525" marT="9525" marB="0" anchor="ctr">
                    <a:lnL w="12700" cap="flat" cmpd="sng" algn="ctr">
                      <a:solidFill>
                        <a:srgbClr val="BCBCBC"/>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r>
              <a:tr h="182074">
                <a:tc vMerge="1">
                  <a:txBody>
                    <a:bodyPr/>
                    <a:lstStyle/>
                    <a:p>
                      <a:endParaRPr lang="ru-RU"/>
                    </a:p>
                  </a:txBody>
                  <a:tcPr/>
                </a:tc>
                <a:tc>
                  <a:txBody>
                    <a:bodyPr/>
                    <a:lstStyle/>
                    <a:p>
                      <a:pPr algn="ctr" fontAlgn="ctr"/>
                      <a:r>
                        <a:rPr lang="ru-RU" sz="1200" b="0" i="0" u="none" strike="noStrike" dirty="0">
                          <a:solidFill>
                            <a:srgbClr val="000000"/>
                          </a:solidFill>
                          <a:effectLst/>
                          <a:latin typeface="Lucida Sans Unicode (Основной текст)"/>
                        </a:rPr>
                        <a:t>200÷400</a:t>
                      </a:r>
                    </a:p>
                  </a:txBody>
                  <a:tcPr marL="171450" marR="9525" marT="9525" marB="0" anchor="ctr">
                    <a:lnL w="12700" cap="flat" cmpd="sng" algn="ctr">
                      <a:solidFill>
                        <a:srgbClr val="BCBCBC"/>
                      </a:solidFill>
                      <a:prstDash val="solid"/>
                      <a:round/>
                      <a:headEnd type="none" w="med" len="med"/>
                      <a:tailEnd type="none" w="med" len="med"/>
                    </a:lnL>
                    <a:lnR w="12700" cap="flat" cmpd="sng" algn="ctr">
                      <a:solidFill>
                        <a:srgbClr val="BCBCBC"/>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200" b="0" i="0" u="none" strike="noStrike" dirty="0">
                          <a:solidFill>
                            <a:srgbClr val="000000"/>
                          </a:solidFill>
                          <a:effectLst/>
                          <a:latin typeface="Lucida Sans Unicode (Основной текст)"/>
                        </a:rPr>
                        <a:t>0.1</a:t>
                      </a:r>
                    </a:p>
                  </a:txBody>
                  <a:tcPr marL="171450" marR="9525" marT="9525" marB="0" anchor="ctr">
                    <a:lnL w="12700" cap="flat" cmpd="sng" algn="ctr">
                      <a:solidFill>
                        <a:srgbClr val="BCBCBC"/>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r>
            </a:tbl>
          </a:graphicData>
        </a:graphic>
      </p:graphicFrame>
      <p:sp>
        <p:nvSpPr>
          <p:cNvPr id="3" name="Номер слайда 2"/>
          <p:cNvSpPr>
            <a:spLocks noGrp="1"/>
          </p:cNvSpPr>
          <p:nvPr>
            <p:ph type="sldNum" sz="quarter" idx="12"/>
          </p:nvPr>
        </p:nvSpPr>
        <p:spPr/>
        <p:txBody>
          <a:bodyPr vert="horz" anchor="b"/>
          <a:lstStyle/>
          <a:p>
            <a:fld id="{B19B0651-EE4F-4900-A07F-96A6BFA9D0F0}" type="slidenum">
              <a:rPr lang="ru-RU" b="1"/>
              <a:pPr/>
              <a:t>9</a:t>
            </a:fld>
            <a:endParaRPr lang="ru-RU" b="1" dirty="0"/>
          </a:p>
        </p:txBody>
      </p:sp>
      <p:sp>
        <p:nvSpPr>
          <p:cNvPr id="9" name="Стрелка вправо 8">
            <a:hlinkClick r:id="rId2" action="ppaction://hlinksldjump"/>
          </p:cNvPr>
          <p:cNvSpPr/>
          <p:nvPr/>
        </p:nvSpPr>
        <p:spPr>
          <a:xfrm>
            <a:off x="611559" y="6353472"/>
            <a:ext cx="396044" cy="270842"/>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ru-RU"/>
          </a:p>
        </p:txBody>
      </p:sp>
      <p:sp>
        <p:nvSpPr>
          <p:cNvPr id="10" name="Стрелка вправо 9">
            <a:hlinkClick r:id="rId3" action="ppaction://hlinksldjump"/>
          </p:cNvPr>
          <p:cNvSpPr/>
          <p:nvPr/>
        </p:nvSpPr>
        <p:spPr>
          <a:xfrm flipH="1">
            <a:off x="147201" y="6353472"/>
            <a:ext cx="392349" cy="270842"/>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ru-RU"/>
          </a:p>
        </p:txBody>
      </p:sp>
      <p:sp>
        <p:nvSpPr>
          <p:cNvPr id="11" name="Скругленный прямоугольник 10">
            <a:hlinkClick r:id="rId4" action="ppaction://hlinksldjump"/>
          </p:cNvPr>
          <p:cNvSpPr/>
          <p:nvPr/>
        </p:nvSpPr>
        <p:spPr>
          <a:xfrm>
            <a:off x="486456" y="6114554"/>
            <a:ext cx="216024" cy="270842"/>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ru-RU"/>
          </a:p>
        </p:txBody>
      </p:sp>
      <p:pic>
        <p:nvPicPr>
          <p:cNvPr id="12" name="Рисунок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12655" y="6353472"/>
            <a:ext cx="2250154" cy="340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4" name="Таблица 3"/>
          <p:cNvGraphicFramePr>
            <a:graphicFrameLocks noGrp="1"/>
          </p:cNvGraphicFramePr>
          <p:nvPr>
            <p:extLst>
              <p:ext uri="{D42A27DB-BD31-4B8C-83A1-F6EECF244321}">
                <p14:modId xmlns:p14="http://schemas.microsoft.com/office/powerpoint/2010/main" val="1439751281"/>
              </p:ext>
            </p:extLst>
          </p:nvPr>
        </p:nvGraphicFramePr>
        <p:xfrm>
          <a:off x="3170294" y="4751034"/>
          <a:ext cx="4804757" cy="1512633"/>
        </p:xfrm>
        <a:graphic>
          <a:graphicData uri="http://schemas.openxmlformats.org/drawingml/2006/table">
            <a:tbl>
              <a:tblPr>
                <a:tableStyleId>{5C22544A-7EE6-4342-B048-85BDC9FD1C3A}</a:tableStyleId>
              </a:tblPr>
              <a:tblGrid>
                <a:gridCol w="2853619"/>
                <a:gridCol w="1951138"/>
              </a:tblGrid>
              <a:tr h="162174">
                <a:tc>
                  <a:txBody>
                    <a:bodyPr/>
                    <a:lstStyle/>
                    <a:p>
                      <a:pPr marL="0" algn="ctr" rtl="0" eaLnBrk="1" fontAlgn="ctr" latinLnBrk="0" hangingPunct="1">
                        <a:spcAft>
                          <a:spcPts val="0"/>
                        </a:spcAft>
                      </a:pPr>
                      <a:r>
                        <a:rPr kumimoji="0" lang="en-US" sz="1200" b="1" i="0" u="none" strike="noStrike" kern="1200" dirty="0" smtClean="0">
                          <a:solidFill>
                            <a:srgbClr val="000000"/>
                          </a:solidFill>
                          <a:effectLst/>
                          <a:latin typeface="Lucida Sans Unicode (Основной текст)"/>
                          <a:ea typeface="+mn-ea"/>
                          <a:cs typeface="+mn-cs"/>
                        </a:rPr>
                        <a:t>Parameter</a:t>
                      </a:r>
                      <a:endParaRPr kumimoji="0" lang="ru-RU" sz="1200" b="1" i="0" u="none" strike="noStrike" kern="1200" dirty="0">
                        <a:solidFill>
                          <a:srgbClr val="000000"/>
                        </a:solidFill>
                        <a:effectLst/>
                        <a:latin typeface="Lucida Sans Unicode (Основной текст)"/>
                        <a:ea typeface="+mn-ea"/>
                        <a:cs typeface="+mn-cs"/>
                      </a:endParaRPr>
                    </a:p>
                  </a:txBody>
                  <a:tcPr marL="68465" marR="684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algn="ctr" rtl="0" eaLnBrk="1" fontAlgn="ctr" latinLnBrk="0" hangingPunct="1">
                        <a:spcAft>
                          <a:spcPts val="0"/>
                        </a:spcAft>
                      </a:pPr>
                      <a:r>
                        <a:rPr kumimoji="0" lang="en-US" sz="1200" b="1" i="0" u="none" strike="noStrike" kern="1200" dirty="0" smtClean="0">
                          <a:solidFill>
                            <a:srgbClr val="000000"/>
                          </a:solidFill>
                          <a:effectLst/>
                          <a:latin typeface="Lucida Sans Unicode (Основной текст)"/>
                          <a:ea typeface="+mn-ea"/>
                          <a:cs typeface="+mn-cs"/>
                        </a:rPr>
                        <a:t>Value</a:t>
                      </a:r>
                      <a:endParaRPr kumimoji="0" lang="ru-RU" sz="1200" b="1" i="0" u="none" strike="noStrike" kern="1200" dirty="0">
                        <a:solidFill>
                          <a:srgbClr val="000000"/>
                        </a:solidFill>
                        <a:effectLst/>
                        <a:latin typeface="Lucida Sans Unicode (Основной текст)"/>
                        <a:ea typeface="+mn-ea"/>
                        <a:cs typeface="+mn-cs"/>
                      </a:endParaRPr>
                    </a:p>
                  </a:txBody>
                  <a:tcPr marL="68465" marR="684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205049">
                <a:tc>
                  <a:txBody>
                    <a:bodyPr/>
                    <a:lstStyle/>
                    <a:p>
                      <a:pPr marL="0" algn="ctr" rtl="0" eaLnBrk="1" fontAlgn="ctr" latinLnBrk="0" hangingPunct="1">
                        <a:spcAft>
                          <a:spcPts val="0"/>
                        </a:spcAft>
                      </a:pPr>
                      <a:r>
                        <a:rPr kumimoji="0" lang="en-US" sz="1200" b="0" i="0" u="none" strike="noStrike" kern="1200" dirty="0" smtClean="0">
                          <a:solidFill>
                            <a:srgbClr val="000000"/>
                          </a:solidFill>
                          <a:effectLst/>
                          <a:latin typeface="Lucida Sans Unicode (Основной текст)"/>
                          <a:ea typeface="+mn-ea"/>
                          <a:cs typeface="+mn-cs"/>
                        </a:rPr>
                        <a:t>Shape</a:t>
                      </a:r>
                      <a:endParaRPr kumimoji="0" lang="ru-RU" sz="1200" b="0" i="0" u="none" strike="noStrike" kern="1200" dirty="0">
                        <a:solidFill>
                          <a:srgbClr val="000000"/>
                        </a:solidFill>
                        <a:effectLst/>
                        <a:latin typeface="Lucida Sans Unicode (Основной текст)"/>
                        <a:ea typeface="+mn-ea"/>
                        <a:cs typeface="+mn-cs"/>
                      </a:endParaRPr>
                    </a:p>
                  </a:txBody>
                  <a:tcPr marL="68465" marR="684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rtl="0" eaLnBrk="1" fontAlgn="ctr" latinLnBrk="0" hangingPunct="1">
                        <a:spcAft>
                          <a:spcPts val="0"/>
                        </a:spcAft>
                      </a:pPr>
                      <a:r>
                        <a:rPr kumimoji="0" lang="en-US" sz="1200" b="0" i="0" u="none" strike="noStrike" kern="1200" dirty="0" smtClean="0">
                          <a:solidFill>
                            <a:srgbClr val="000000"/>
                          </a:solidFill>
                          <a:effectLst/>
                          <a:latin typeface="Lucida Sans Unicode (Основной текст)"/>
                          <a:ea typeface="+mn-ea"/>
                          <a:cs typeface="+mn-cs"/>
                          <a:sym typeface="Symbol" panose="05050102010706020507" pitchFamily="18" charset="2"/>
                        </a:rPr>
                        <a:t>Round; Rectangular; Oval</a:t>
                      </a:r>
                      <a:endParaRPr kumimoji="0" lang="ru-RU" sz="1200" b="0" i="0" u="none" strike="noStrike" kern="1200" dirty="0">
                        <a:solidFill>
                          <a:srgbClr val="000000"/>
                        </a:solidFill>
                        <a:effectLst/>
                        <a:latin typeface="Lucida Sans Unicode (Основной текст)"/>
                        <a:ea typeface="+mn-ea"/>
                        <a:cs typeface="+mn-cs"/>
                      </a:endParaRPr>
                    </a:p>
                  </a:txBody>
                  <a:tcPr marL="68465" marR="684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82574">
                <a:tc>
                  <a:txBody>
                    <a:bodyPr/>
                    <a:lstStyle/>
                    <a:p>
                      <a:pPr marL="0" algn="ctr" rtl="0" eaLnBrk="1" fontAlgn="ctr" latinLnBrk="0" hangingPunct="1">
                        <a:spcAft>
                          <a:spcPts val="0"/>
                        </a:spcAft>
                      </a:pPr>
                      <a:r>
                        <a:rPr kumimoji="0" lang="en-US" sz="1200" b="0" i="0" u="none" strike="noStrike" kern="1200" dirty="0" smtClean="0">
                          <a:solidFill>
                            <a:srgbClr val="000000"/>
                          </a:solidFill>
                          <a:effectLst/>
                          <a:latin typeface="Lucida Sans Unicode (Основной текст)"/>
                          <a:ea typeface="+mn-ea"/>
                          <a:cs typeface="+mn-cs"/>
                        </a:rPr>
                        <a:t>Diameter / Diagonal</a:t>
                      </a:r>
                      <a:endParaRPr kumimoji="0" lang="ru-RU" sz="1200" b="0" i="0" u="none" strike="noStrike" kern="1200" dirty="0">
                        <a:solidFill>
                          <a:srgbClr val="000000"/>
                        </a:solidFill>
                        <a:effectLst/>
                        <a:latin typeface="Lucida Sans Unicode (Основной текст)"/>
                        <a:ea typeface="+mn-ea"/>
                        <a:cs typeface="+mn-cs"/>
                      </a:endParaRPr>
                    </a:p>
                  </a:txBody>
                  <a:tcPr marL="68465" marR="684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rtl="0" eaLnBrk="1" fontAlgn="ctr" latinLnBrk="0" hangingPunct="1">
                        <a:spcAft>
                          <a:spcPts val="0"/>
                        </a:spcAft>
                      </a:pPr>
                      <a:r>
                        <a:rPr kumimoji="0" lang="en-US" sz="1200" b="0" i="0" u="none" strike="noStrike" kern="1200" dirty="0" smtClean="0">
                          <a:solidFill>
                            <a:srgbClr val="000000"/>
                          </a:solidFill>
                          <a:effectLst/>
                          <a:latin typeface="Lucida Sans Unicode (Основной текст)"/>
                          <a:ea typeface="+mn-ea"/>
                          <a:cs typeface="+mn-cs"/>
                        </a:rPr>
                        <a:t>from</a:t>
                      </a:r>
                      <a:r>
                        <a:rPr kumimoji="0" lang="ru-RU" sz="1200" b="0" i="0" u="none" strike="noStrike" kern="1200" dirty="0" smtClean="0">
                          <a:solidFill>
                            <a:srgbClr val="000000"/>
                          </a:solidFill>
                          <a:effectLst/>
                          <a:latin typeface="Lucida Sans Unicode (Основной текст)"/>
                          <a:ea typeface="+mn-ea"/>
                          <a:cs typeface="+mn-cs"/>
                        </a:rPr>
                        <a:t> 8 </a:t>
                      </a:r>
                      <a:r>
                        <a:rPr kumimoji="0" lang="en-US" sz="1200" b="0" i="0" u="none" strike="noStrike" kern="1200" dirty="0" smtClean="0">
                          <a:solidFill>
                            <a:srgbClr val="000000"/>
                          </a:solidFill>
                          <a:effectLst/>
                          <a:latin typeface="Lucida Sans Unicode (Основной текст)"/>
                          <a:ea typeface="+mn-ea"/>
                          <a:cs typeface="+mn-cs"/>
                        </a:rPr>
                        <a:t>to</a:t>
                      </a:r>
                      <a:r>
                        <a:rPr kumimoji="0" lang="ru-RU" sz="1200" b="0" i="0" u="none" strike="noStrike" kern="1200" dirty="0" smtClean="0">
                          <a:solidFill>
                            <a:srgbClr val="000000"/>
                          </a:solidFill>
                          <a:effectLst/>
                          <a:latin typeface="Lucida Sans Unicode (Основной текст)"/>
                          <a:ea typeface="+mn-ea"/>
                          <a:cs typeface="+mn-cs"/>
                        </a:rPr>
                        <a:t> 300 </a:t>
                      </a:r>
                      <a:r>
                        <a:rPr kumimoji="0" lang="en-US" sz="1200" b="0" i="0" u="none" strike="noStrike" kern="1200" dirty="0" smtClean="0">
                          <a:solidFill>
                            <a:srgbClr val="000000"/>
                          </a:solidFill>
                          <a:effectLst/>
                          <a:latin typeface="Lucida Sans Unicode (Основной текст)"/>
                          <a:ea typeface="+mn-ea"/>
                          <a:cs typeface="+mn-cs"/>
                        </a:rPr>
                        <a:t>mm</a:t>
                      </a:r>
                      <a:endParaRPr kumimoji="0" lang="ru-RU" sz="1200" b="0" i="0" u="none" strike="noStrike" kern="1200" dirty="0">
                        <a:solidFill>
                          <a:srgbClr val="000000"/>
                        </a:solidFill>
                        <a:effectLst/>
                        <a:latin typeface="Lucida Sans Unicode (Основной текст)"/>
                        <a:ea typeface="+mn-ea"/>
                        <a:cs typeface="+mn-cs"/>
                      </a:endParaRPr>
                    </a:p>
                  </a:txBody>
                  <a:tcPr marL="68465" marR="684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82574">
                <a:tc>
                  <a:txBody>
                    <a:bodyPr/>
                    <a:lstStyle/>
                    <a:p>
                      <a:pPr marL="0" algn="ctr" rtl="0" eaLnBrk="1" fontAlgn="ctr" latinLnBrk="0" hangingPunct="1">
                        <a:spcAft>
                          <a:spcPts val="0"/>
                        </a:spcAft>
                      </a:pPr>
                      <a:r>
                        <a:rPr kumimoji="0" lang="en-US" sz="1200" b="0" i="0" u="none" strike="noStrike" kern="1200" dirty="0" smtClean="0">
                          <a:solidFill>
                            <a:srgbClr val="000000"/>
                          </a:solidFill>
                          <a:effectLst/>
                          <a:latin typeface="Lucida Sans Unicode (Основной текст)"/>
                          <a:ea typeface="+mn-ea"/>
                          <a:cs typeface="+mn-cs"/>
                        </a:rPr>
                        <a:t>Thickness</a:t>
                      </a:r>
                      <a:endParaRPr kumimoji="0" lang="ru-RU" sz="1200" b="0" i="0" u="none" strike="noStrike" kern="1200" dirty="0">
                        <a:solidFill>
                          <a:srgbClr val="000000"/>
                        </a:solidFill>
                        <a:effectLst/>
                        <a:latin typeface="Lucida Sans Unicode (Основной текст)"/>
                        <a:ea typeface="+mn-ea"/>
                        <a:cs typeface="+mn-cs"/>
                      </a:endParaRPr>
                    </a:p>
                  </a:txBody>
                  <a:tcPr marL="68465" marR="684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rtl="0" eaLnBrk="1" fontAlgn="ctr" latinLnBrk="0" hangingPunct="1">
                        <a:spcAft>
                          <a:spcPts val="0"/>
                        </a:spcAft>
                      </a:pPr>
                      <a:r>
                        <a:rPr kumimoji="0" lang="en-US" sz="1200" b="0" i="0" u="none" strike="noStrike" kern="1200" dirty="0" smtClean="0">
                          <a:solidFill>
                            <a:srgbClr val="000000"/>
                          </a:solidFill>
                          <a:effectLst/>
                          <a:latin typeface="Lucida Sans Unicode (Основной текст)"/>
                          <a:ea typeface="+mn-ea"/>
                          <a:cs typeface="+mn-cs"/>
                        </a:rPr>
                        <a:t>from </a:t>
                      </a:r>
                      <a:r>
                        <a:rPr kumimoji="0" lang="ru-RU" sz="1200" b="0" i="0" u="none" strike="noStrike" kern="1200" dirty="0" smtClean="0">
                          <a:solidFill>
                            <a:srgbClr val="000000"/>
                          </a:solidFill>
                          <a:effectLst/>
                          <a:latin typeface="Lucida Sans Unicode (Основной текст)"/>
                          <a:ea typeface="+mn-ea"/>
                          <a:cs typeface="+mn-cs"/>
                        </a:rPr>
                        <a:t>0</a:t>
                      </a:r>
                      <a:r>
                        <a:rPr kumimoji="0" lang="en-US" sz="1200" b="0" i="0" u="none" strike="noStrike" kern="1200" dirty="0" smtClean="0">
                          <a:solidFill>
                            <a:srgbClr val="000000"/>
                          </a:solidFill>
                          <a:effectLst/>
                          <a:latin typeface="Lucida Sans Unicode (Основной текст)"/>
                          <a:ea typeface="+mn-ea"/>
                          <a:cs typeface="+mn-cs"/>
                        </a:rPr>
                        <a:t>.</a:t>
                      </a:r>
                      <a:r>
                        <a:rPr kumimoji="0" lang="ru-RU" sz="1200" b="0" i="0" u="none" strike="noStrike" kern="1200" dirty="0" smtClean="0">
                          <a:solidFill>
                            <a:srgbClr val="000000"/>
                          </a:solidFill>
                          <a:effectLst/>
                          <a:latin typeface="Lucida Sans Unicode (Основной текст)"/>
                          <a:ea typeface="+mn-ea"/>
                          <a:cs typeface="+mn-cs"/>
                        </a:rPr>
                        <a:t>4 </a:t>
                      </a:r>
                      <a:r>
                        <a:rPr kumimoji="0" lang="en-US" sz="1200" b="0" i="0" u="none" strike="noStrike" kern="1200" dirty="0" smtClean="0">
                          <a:solidFill>
                            <a:srgbClr val="000000"/>
                          </a:solidFill>
                          <a:effectLst/>
                          <a:latin typeface="Lucida Sans Unicode (Основной текст)"/>
                          <a:ea typeface="+mn-ea"/>
                          <a:cs typeface="+mn-cs"/>
                        </a:rPr>
                        <a:t>to</a:t>
                      </a:r>
                      <a:r>
                        <a:rPr kumimoji="0" lang="ru-RU" sz="1200" b="0" i="0" u="none" strike="noStrike" kern="1200" dirty="0" smtClean="0">
                          <a:solidFill>
                            <a:srgbClr val="000000"/>
                          </a:solidFill>
                          <a:effectLst/>
                          <a:latin typeface="Lucida Sans Unicode (Основной текст)"/>
                          <a:ea typeface="+mn-ea"/>
                          <a:cs typeface="+mn-cs"/>
                        </a:rPr>
                        <a:t> 25 </a:t>
                      </a:r>
                      <a:r>
                        <a:rPr kumimoji="0" lang="en-US" sz="1200" b="0" i="0" u="none" strike="noStrike" kern="1200" dirty="0" smtClean="0">
                          <a:solidFill>
                            <a:srgbClr val="000000"/>
                          </a:solidFill>
                          <a:effectLst/>
                          <a:latin typeface="Lucida Sans Unicode (Основной текст)"/>
                          <a:ea typeface="+mn-ea"/>
                          <a:cs typeface="+mn-cs"/>
                        </a:rPr>
                        <a:t>mm</a:t>
                      </a:r>
                      <a:endParaRPr kumimoji="0" lang="ru-RU" sz="1200" b="0" i="0" u="none" strike="noStrike" kern="1200" dirty="0">
                        <a:solidFill>
                          <a:srgbClr val="000000"/>
                        </a:solidFill>
                        <a:effectLst/>
                        <a:latin typeface="Lucida Sans Unicode (Основной текст)"/>
                        <a:ea typeface="+mn-ea"/>
                        <a:cs typeface="+mn-cs"/>
                      </a:endParaRPr>
                    </a:p>
                  </a:txBody>
                  <a:tcPr marL="68465" marR="684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6557">
                <a:tc>
                  <a:txBody>
                    <a:bodyPr/>
                    <a:lstStyle/>
                    <a:p>
                      <a:pPr marL="0" algn="ctr" rtl="0" eaLnBrk="1" fontAlgn="ctr" latinLnBrk="0" hangingPunct="1">
                        <a:spcAft>
                          <a:spcPts val="0"/>
                        </a:spcAft>
                      </a:pPr>
                      <a:r>
                        <a:rPr kumimoji="0" lang="en-US" sz="1200" b="0" i="0" u="none" strike="noStrike" kern="1200" dirty="0" smtClean="0">
                          <a:solidFill>
                            <a:srgbClr val="000000"/>
                          </a:solidFill>
                          <a:effectLst/>
                          <a:latin typeface="Lucida Sans Unicode (Основной текст)"/>
                          <a:ea typeface="+mn-ea"/>
                          <a:cs typeface="+mn-cs"/>
                        </a:rPr>
                        <a:t>Chamfer</a:t>
                      </a:r>
                      <a:endParaRPr kumimoji="0" lang="ru-RU" sz="1200" b="0" i="0" u="none" strike="noStrike" kern="1200" dirty="0">
                        <a:solidFill>
                          <a:srgbClr val="000000"/>
                        </a:solidFill>
                        <a:effectLst/>
                        <a:latin typeface="Lucida Sans Unicode (Основной текст)"/>
                        <a:ea typeface="+mn-ea"/>
                        <a:cs typeface="+mn-cs"/>
                      </a:endParaRPr>
                    </a:p>
                  </a:txBody>
                  <a:tcPr marL="68465" marR="684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rtl="0" eaLnBrk="1" fontAlgn="ctr" latinLnBrk="0" hangingPunct="1">
                        <a:spcAft>
                          <a:spcPts val="0"/>
                        </a:spcAft>
                      </a:pPr>
                      <a:r>
                        <a:rPr kumimoji="0" lang="en-US" sz="1200" b="0" i="0" u="none" strike="noStrike" kern="1200" dirty="0" smtClean="0">
                          <a:solidFill>
                            <a:srgbClr val="000000"/>
                          </a:solidFill>
                          <a:effectLst/>
                          <a:latin typeface="Lucida Sans Unicode (Основной текст)"/>
                          <a:ea typeface="+mn-ea"/>
                          <a:cs typeface="+mn-cs"/>
                        </a:rPr>
                        <a:t>Protective</a:t>
                      </a:r>
                      <a:r>
                        <a:rPr kumimoji="0" lang="ru-RU" sz="1200" b="0" i="0" u="none" strike="noStrike" kern="1200" dirty="0" smtClean="0">
                          <a:solidFill>
                            <a:srgbClr val="000000"/>
                          </a:solidFill>
                          <a:effectLst/>
                          <a:latin typeface="Lucida Sans Unicode (Основной текст)"/>
                          <a:ea typeface="+mn-ea"/>
                          <a:cs typeface="+mn-cs"/>
                        </a:rPr>
                        <a:t> / </a:t>
                      </a:r>
                      <a:r>
                        <a:rPr kumimoji="0" lang="en-US" sz="1200" b="0" i="0" u="none" strike="noStrike" kern="1200" dirty="0" smtClean="0">
                          <a:solidFill>
                            <a:srgbClr val="000000"/>
                          </a:solidFill>
                          <a:effectLst/>
                          <a:latin typeface="Lucida Sans Unicode (Основной текст)"/>
                          <a:ea typeface="+mn-ea"/>
                          <a:cs typeface="+mn-cs"/>
                        </a:rPr>
                        <a:t>dimensional</a:t>
                      </a:r>
                      <a:endParaRPr kumimoji="0" lang="ru-RU" sz="1200" b="0" i="0" u="none" strike="noStrike" kern="1200" dirty="0">
                        <a:solidFill>
                          <a:srgbClr val="000000"/>
                        </a:solidFill>
                        <a:effectLst/>
                        <a:latin typeface="Lucida Sans Unicode (Основной текст)"/>
                        <a:ea typeface="+mn-ea"/>
                        <a:cs typeface="+mn-cs"/>
                      </a:endParaRPr>
                    </a:p>
                  </a:txBody>
                  <a:tcPr marL="68465" marR="684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89701">
                <a:tc>
                  <a:txBody>
                    <a:bodyPr/>
                    <a:lstStyle/>
                    <a:p>
                      <a:pPr marL="0" algn="ctr" rtl="0" eaLnBrk="1" fontAlgn="ctr" latinLnBrk="0" hangingPunct="1">
                        <a:spcAft>
                          <a:spcPts val="0"/>
                        </a:spcAft>
                      </a:pPr>
                      <a:r>
                        <a:rPr kumimoji="0" lang="ru-RU" sz="1200" b="0" i="0" u="none" strike="noStrike" kern="1200" dirty="0">
                          <a:solidFill>
                            <a:srgbClr val="000000"/>
                          </a:solidFill>
                          <a:effectLst/>
                          <a:latin typeface="Lucida Sans Unicode (Основной текст)"/>
                          <a:ea typeface="+mn-ea"/>
                          <a:cs typeface="+mn-cs"/>
                        </a:rPr>
                        <a:t> </a:t>
                      </a:r>
                      <a:r>
                        <a:rPr kumimoji="0" lang="en-US" sz="1200" b="0" i="0" u="none" strike="noStrike" kern="1200" dirty="0" smtClean="0">
                          <a:solidFill>
                            <a:srgbClr val="000000"/>
                          </a:solidFill>
                          <a:effectLst/>
                          <a:latin typeface="Lucida Sans Unicode (Основной текст)"/>
                          <a:ea typeface="+mn-ea"/>
                          <a:cs typeface="+mn-cs"/>
                        </a:rPr>
                        <a:t>Power/Irregularity wave @ 633nm</a:t>
                      </a:r>
                      <a:endParaRPr kumimoji="0" lang="ru-RU" sz="1200" b="0" i="0" u="none" strike="noStrike" kern="1200" dirty="0">
                        <a:solidFill>
                          <a:srgbClr val="000000"/>
                        </a:solidFill>
                        <a:effectLst/>
                        <a:latin typeface="Lucida Sans Unicode (Основной текст)"/>
                        <a:ea typeface="+mn-ea"/>
                        <a:cs typeface="+mn-cs"/>
                      </a:endParaRPr>
                    </a:p>
                  </a:txBody>
                  <a:tcPr marL="68465" marR="684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rtl="0" eaLnBrk="1" fontAlgn="ctr" latinLnBrk="0" hangingPunct="1">
                        <a:spcAft>
                          <a:spcPts val="0"/>
                        </a:spcAft>
                      </a:pPr>
                      <a:r>
                        <a:rPr kumimoji="0" lang="ru-RU" sz="1200" b="0" i="0" u="none" strike="noStrike" kern="1200" dirty="0" smtClean="0">
                          <a:solidFill>
                            <a:srgbClr val="000000"/>
                          </a:solidFill>
                          <a:effectLst/>
                          <a:latin typeface="Lucida Sans Unicode (Основной текст)"/>
                          <a:ea typeface="+mn-ea"/>
                          <a:cs typeface="+mn-cs"/>
                        </a:rPr>
                        <a:t>(5/1)</a:t>
                      </a:r>
                      <a:endParaRPr kumimoji="0" lang="ru-RU" sz="1200" b="0" i="0" u="none" strike="noStrike" kern="1200" dirty="0">
                        <a:solidFill>
                          <a:srgbClr val="000000"/>
                        </a:solidFill>
                        <a:effectLst/>
                        <a:latin typeface="Lucida Sans Unicode (Основной текст)"/>
                        <a:ea typeface="+mn-ea"/>
                        <a:cs typeface="+mn-cs"/>
                      </a:endParaRPr>
                    </a:p>
                  </a:txBody>
                  <a:tcPr marL="68465" marR="684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0304">
                <a:tc>
                  <a:txBody>
                    <a:bodyPr/>
                    <a:lstStyle/>
                    <a:p>
                      <a:pPr marL="0" algn="ctr" rtl="0" eaLnBrk="1" fontAlgn="ctr" latinLnBrk="0" hangingPunct="1">
                        <a:spcAft>
                          <a:spcPts val="0"/>
                        </a:spcAft>
                      </a:pPr>
                      <a:r>
                        <a:rPr kumimoji="0" lang="en-US" sz="1200" b="0" i="0" u="none" strike="noStrike" kern="1200" dirty="0" smtClean="0">
                          <a:solidFill>
                            <a:srgbClr val="000000"/>
                          </a:solidFill>
                          <a:effectLst/>
                          <a:latin typeface="Lucida Sans Unicode (Основной текст)"/>
                          <a:ea typeface="+mn-ea"/>
                          <a:cs typeface="+mn-cs"/>
                        </a:rPr>
                        <a:t>Parallelism </a:t>
                      </a:r>
                      <a:r>
                        <a:rPr kumimoji="0" lang="ru-RU" sz="1200" b="0" i="0" u="none" strike="noStrike" kern="1200" dirty="0" smtClean="0">
                          <a:solidFill>
                            <a:srgbClr val="000000"/>
                          </a:solidFill>
                          <a:effectLst/>
                          <a:latin typeface="Lucida Sans Unicode (Основной текст)"/>
                          <a:ea typeface="+mn-ea"/>
                          <a:cs typeface="+mn-cs"/>
                        </a:rPr>
                        <a:t>(</a:t>
                      </a:r>
                      <a:r>
                        <a:rPr kumimoji="0" lang="en-US" sz="1200" b="0" i="0" u="none" strike="noStrike" kern="1200" dirty="0" smtClean="0">
                          <a:solidFill>
                            <a:srgbClr val="000000"/>
                          </a:solidFill>
                          <a:effectLst/>
                          <a:latin typeface="Lucida Sans Unicode (Основной текст)"/>
                          <a:ea typeface="+mn-ea"/>
                          <a:cs typeface="+mn-cs"/>
                        </a:rPr>
                        <a:t>wedge tolerance</a:t>
                      </a:r>
                      <a:r>
                        <a:rPr kumimoji="0" lang="ru-RU" sz="1200" b="0" i="0" u="none" strike="noStrike" kern="1200" dirty="0" smtClean="0">
                          <a:solidFill>
                            <a:srgbClr val="000000"/>
                          </a:solidFill>
                          <a:effectLst/>
                          <a:latin typeface="Lucida Sans Unicode (Основной текст)"/>
                          <a:ea typeface="+mn-ea"/>
                          <a:cs typeface="+mn-cs"/>
                        </a:rPr>
                        <a:t>), </a:t>
                      </a:r>
                      <a:r>
                        <a:rPr kumimoji="0" lang="en-US" sz="1200" b="0" i="0" u="none" strike="noStrike" kern="1200" dirty="0" smtClean="0">
                          <a:solidFill>
                            <a:srgbClr val="000000"/>
                          </a:solidFill>
                          <a:effectLst/>
                          <a:latin typeface="Lucida Sans Unicode (Основной текст)"/>
                          <a:ea typeface="+mn-ea"/>
                          <a:cs typeface="+mn-cs"/>
                        </a:rPr>
                        <a:t>arc min</a:t>
                      </a:r>
                      <a:endParaRPr kumimoji="0" lang="ru-RU" sz="1200" b="0" i="0" u="none" strike="noStrike" kern="1200" dirty="0">
                        <a:solidFill>
                          <a:srgbClr val="000000"/>
                        </a:solidFill>
                        <a:effectLst/>
                        <a:latin typeface="Lucida Sans Unicode (Основной текст)"/>
                        <a:ea typeface="+mn-ea"/>
                        <a:cs typeface="+mn-cs"/>
                      </a:endParaRPr>
                    </a:p>
                  </a:txBody>
                  <a:tcPr marL="68465" marR="684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rtl="0" eaLnBrk="1" fontAlgn="ctr" latinLnBrk="0" hangingPunct="1">
                        <a:spcAft>
                          <a:spcPts val="0"/>
                        </a:spcAft>
                      </a:pPr>
                      <a:r>
                        <a:rPr kumimoji="0" lang="en-US" sz="1200" b="0" i="0" u="none" strike="noStrike" kern="1200" dirty="0">
                          <a:solidFill>
                            <a:srgbClr val="000000"/>
                          </a:solidFill>
                          <a:effectLst/>
                          <a:latin typeface="Lucida Sans Unicode (Основной текст)"/>
                          <a:ea typeface="+mn-ea"/>
                          <a:cs typeface="+mn-cs"/>
                        </a:rPr>
                        <a:t> </a:t>
                      </a:r>
                      <a:r>
                        <a:rPr kumimoji="0" lang="en-US" sz="1200" b="0" i="0" u="none" strike="noStrike" kern="1200" dirty="0" smtClean="0">
                          <a:solidFill>
                            <a:srgbClr val="000000"/>
                          </a:solidFill>
                          <a:effectLst/>
                          <a:latin typeface="Lucida Sans Unicode (Основной текст)"/>
                          <a:ea typeface="+mn-ea"/>
                          <a:cs typeface="+mn-cs"/>
                        </a:rPr>
                        <a:t>&lt;2</a:t>
                      </a:r>
                      <a:endParaRPr kumimoji="0" lang="ru-RU" sz="1200" b="0" i="0" u="none" strike="noStrike" kern="1200" dirty="0">
                        <a:solidFill>
                          <a:srgbClr val="000000"/>
                        </a:solidFill>
                        <a:effectLst/>
                        <a:latin typeface="Lucida Sans Unicode (Основной текст)"/>
                        <a:ea typeface="+mn-ea"/>
                        <a:cs typeface="+mn-cs"/>
                      </a:endParaRPr>
                    </a:p>
                  </a:txBody>
                  <a:tcPr marL="68465" marR="684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82574">
                <a:tc>
                  <a:txBody>
                    <a:bodyPr/>
                    <a:lstStyle/>
                    <a:p>
                      <a:pPr marL="0" algn="ctr" rtl="0" eaLnBrk="1" fontAlgn="ctr" latinLnBrk="0" hangingPunct="1">
                        <a:spcAft>
                          <a:spcPts val="0"/>
                        </a:spcAft>
                      </a:pPr>
                      <a:r>
                        <a:rPr kumimoji="0" lang="en-US" sz="1200" b="0" i="0" u="none" strike="noStrike" kern="1200" dirty="0" smtClean="0">
                          <a:solidFill>
                            <a:srgbClr val="000000"/>
                          </a:solidFill>
                          <a:effectLst/>
                          <a:latin typeface="Lucida Sans Unicode (Основной текст)"/>
                          <a:ea typeface="+mn-ea"/>
                          <a:cs typeface="+mn-cs"/>
                        </a:rPr>
                        <a:t>Scratch/Dig</a:t>
                      </a:r>
                      <a:endParaRPr kumimoji="0" lang="ru-RU" sz="1200" b="0" i="0" u="none" strike="noStrike" kern="1200" dirty="0">
                        <a:solidFill>
                          <a:srgbClr val="000000"/>
                        </a:solidFill>
                        <a:effectLst/>
                        <a:latin typeface="Lucida Sans Unicode (Основной текст)"/>
                        <a:ea typeface="+mn-ea"/>
                        <a:cs typeface="+mn-cs"/>
                      </a:endParaRPr>
                    </a:p>
                  </a:txBody>
                  <a:tcPr marL="68465" marR="684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rtl="0" eaLnBrk="1" fontAlgn="ctr" latinLnBrk="0" hangingPunct="1">
                        <a:spcAft>
                          <a:spcPts val="0"/>
                        </a:spcAft>
                      </a:pPr>
                      <a:r>
                        <a:rPr kumimoji="0" lang="ru-RU" sz="1200" b="0" i="0" u="none" strike="noStrike" kern="1200" dirty="0">
                          <a:solidFill>
                            <a:srgbClr val="000000"/>
                          </a:solidFill>
                          <a:effectLst/>
                          <a:latin typeface="Lucida Sans Unicode (Основной текст)"/>
                          <a:ea typeface="+mn-ea"/>
                          <a:cs typeface="+mn-cs"/>
                        </a:rPr>
                        <a:t> </a:t>
                      </a:r>
                      <a:r>
                        <a:rPr kumimoji="0" lang="ru-RU" sz="1200" b="0" i="0" u="none" strike="noStrike" kern="1200" dirty="0" smtClean="0">
                          <a:solidFill>
                            <a:srgbClr val="000000"/>
                          </a:solidFill>
                          <a:effectLst/>
                          <a:latin typeface="Lucida Sans Unicode (Основной текст)"/>
                          <a:ea typeface="+mn-ea"/>
                          <a:cs typeface="+mn-cs"/>
                        </a:rPr>
                        <a:t>60/40</a:t>
                      </a:r>
                      <a:endParaRPr kumimoji="0" lang="ru-RU" sz="1200" b="0" i="0" u="none" strike="noStrike" kern="1200" dirty="0">
                        <a:solidFill>
                          <a:srgbClr val="000000"/>
                        </a:solidFill>
                        <a:effectLst/>
                        <a:latin typeface="Lucida Sans Unicode (Основной текст)"/>
                        <a:ea typeface="+mn-ea"/>
                        <a:cs typeface="+mn-cs"/>
                      </a:endParaRPr>
                    </a:p>
                  </a:txBody>
                  <a:tcPr marL="68465" marR="684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16" name="Заголовок 2"/>
          <p:cNvSpPr txBox="1">
            <a:spLocks/>
          </p:cNvSpPr>
          <p:nvPr/>
        </p:nvSpPr>
        <p:spPr>
          <a:xfrm>
            <a:off x="395537" y="4653136"/>
            <a:ext cx="2592288" cy="825229"/>
          </a:xfrm>
          <a:prstGeom prst="rect">
            <a:avLst/>
          </a:prstGeom>
        </p:spPr>
        <p:txBody>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4000" b="0" cap="all" dirty="0" smtClean="0">
                <a:effectLst/>
              </a:rPr>
              <a:t>Polished</a:t>
            </a:r>
          </a:p>
          <a:p>
            <a:r>
              <a:rPr lang="en-US" sz="4000" b="0" cap="all" dirty="0" smtClean="0">
                <a:effectLst/>
              </a:rPr>
              <a:t>parts</a:t>
            </a:r>
            <a:endParaRPr lang="en-US" sz="2400" b="0" cap="all" dirty="0">
              <a:effectLst/>
            </a:endParaRPr>
          </a:p>
        </p:txBody>
      </p:sp>
    </p:spTree>
    <p:extLst>
      <p:ext uri="{BB962C8B-B14F-4D97-AF65-F5344CB8AC3E}">
        <p14:creationId xmlns:p14="http://schemas.microsoft.com/office/powerpoint/2010/main" val="201196397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ткрытая">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1091</TotalTime>
  <Words>751</Words>
  <Application>Microsoft Office PowerPoint</Application>
  <PresentationFormat>Экран (4:3)</PresentationFormat>
  <Paragraphs>230</Paragraphs>
  <Slides>13</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Открытая</vt:lpstr>
      <vt:lpstr>Products and activity of  JSC GERMANIUM</vt:lpstr>
      <vt:lpstr>Презентация PowerPoint</vt:lpstr>
      <vt:lpstr>ABOUT US</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Thanks for your attention!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Export products of  JSC GERMANIUM</dc:title>
  <dc:creator>Фалейчик</dc:creator>
  <cp:lastModifiedBy>Пашкина</cp:lastModifiedBy>
  <cp:revision>66</cp:revision>
  <cp:lastPrinted>2015-11-23T02:25:57Z</cp:lastPrinted>
  <dcterms:created xsi:type="dcterms:W3CDTF">2015-11-18T02:13:33Z</dcterms:created>
  <dcterms:modified xsi:type="dcterms:W3CDTF">2019-04-03T03:56:36Z</dcterms:modified>
</cp:coreProperties>
</file>