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6" r:id="rId3"/>
    <p:sldId id="267" r:id="rId4"/>
    <p:sldId id="268" r:id="rId5"/>
    <p:sldId id="270" r:id="rId6"/>
    <p:sldId id="26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  <a:srgbClr val="F68426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828" autoAdjust="0"/>
  </p:normalViewPr>
  <p:slideViewPr>
    <p:cSldViewPr>
      <p:cViewPr varScale="1">
        <p:scale>
          <a:sx n="111" d="100"/>
          <a:sy n="111" d="100"/>
        </p:scale>
        <p:origin x="147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78ECF-B72F-41EC-AEC2-E83104B776B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05712-9D12-4527-A353-7CED3E859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8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05712-9D12-4527-A353-7CED3E85998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05712-9D12-4527-A353-7CED3E85998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05712-9D12-4527-A353-7CED3E85998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05712-9D12-4527-A353-7CED3E85998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05712-9D12-4527-A353-7CED3E85998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05712-9D12-4527-A353-7CED3E85998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6FD-4376-4976-B14E-463394A82D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4AD-5365-408E-BBAD-4C1EC39A2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6FD-4376-4976-B14E-463394A82D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4AD-5365-408E-BBAD-4C1EC39A2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6FD-4376-4976-B14E-463394A82D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4AD-5365-408E-BBAD-4C1EC39A2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6FD-4376-4976-B14E-463394A82D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4AD-5365-408E-BBAD-4C1EC39A2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6FD-4376-4976-B14E-463394A82D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4AD-5365-408E-BBAD-4C1EC39A2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6FD-4376-4976-B14E-463394A82D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4AD-5365-408E-BBAD-4C1EC39A2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6FD-4376-4976-B14E-463394A82D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4AD-5365-408E-BBAD-4C1EC39A2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6FD-4376-4976-B14E-463394A82D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4AD-5365-408E-BBAD-4C1EC39A2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6FD-4376-4976-B14E-463394A82D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4AD-5365-408E-BBAD-4C1EC39A2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6FD-4376-4976-B14E-463394A82D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4AD-5365-408E-BBAD-4C1EC39A2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6FD-4376-4976-B14E-463394A82D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4AD-5365-408E-BBAD-4C1EC39A2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AF6FD-4376-4976-B14E-463394A82D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994AD-5365-408E-BBAD-4C1EC39A2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5583"/>
          <a:stretch>
            <a:fillRect/>
          </a:stretch>
        </p:blipFill>
        <p:spPr bwMode="auto">
          <a:xfrm>
            <a:off x="1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0" y="1916832"/>
            <a:ext cx="9144000" cy="494116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 descr="\\SERVER2\Marketing BSKB\Маркетинговые материалы\Фирменый стиль\Логотип ОАО БСКБ. высшее качество.jpg"/>
          <p:cNvPicPr>
            <a:picLocks noChangeAspect="1" noChangeArrowheads="1"/>
          </p:cNvPicPr>
          <p:nvPr/>
        </p:nvPicPr>
        <p:blipFill>
          <a:blip r:embed="rId4" cstate="print"/>
          <a:srcRect l="3838" t="10447" r="3854" b="12154"/>
          <a:stretch>
            <a:fillRect/>
          </a:stretch>
        </p:blipFill>
        <p:spPr bwMode="auto">
          <a:xfrm>
            <a:off x="1547664" y="116632"/>
            <a:ext cx="6048672" cy="864096"/>
          </a:xfrm>
          <a:prstGeom prst="rect">
            <a:avLst/>
          </a:prstGeom>
          <a:noFill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124744"/>
            <a:ext cx="9144000" cy="792088"/>
          </a:xfrm>
          <a:prstGeom prst="rect">
            <a:avLst/>
          </a:prstGeom>
          <a:solidFill>
            <a:schemeClr val="accent6"/>
          </a:solid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ПРОИЗВОДСТВО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АППАРАТОВ КОНТРОЛЯ КАЧЕСТВА</a:t>
            </a:r>
          </a:p>
          <a:p>
            <a:pPr algn="ctr"/>
            <a:endParaRPr lang="ru-RU" sz="1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АВТОМАТИЗАЦИЯ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ЛАБОРАТОРНОЙ ДЕЯТЕЛЬНОСТИ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Трапеция 24"/>
          <p:cNvSpPr/>
          <p:nvPr/>
        </p:nvSpPr>
        <p:spPr>
          <a:xfrm>
            <a:off x="2375756" y="6453336"/>
            <a:ext cx="4392488" cy="404664"/>
          </a:xfrm>
          <a:prstGeom prst="trapezoid">
            <a:avLst>
              <a:gd name="adj" fmla="val 114445"/>
            </a:avLst>
          </a:prstGeom>
          <a:solidFill>
            <a:srgbClr val="4C4C4C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www.bashnxa.ru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bashnxa.vs2017.ru/netcat_files/92/46/arns_21_10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204864"/>
            <a:ext cx="1620000" cy="1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56" name="Picture 8" descr="http://bashnxa.vs2017.ru/netcat_files/92/46/atv_21_0_108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8424" y="4077072"/>
            <a:ext cx="1620000" cy="1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58" name="Picture 10" descr="http://bashnxa.vs2017.ru/netcat_files/90/44/kish_20_1_108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2204864"/>
            <a:ext cx="1614000" cy="1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60" name="Picture 12" descr="http://bashnxa.vs2017.ru/netcat_files/91/45/kaplya_20_1_1080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2204864"/>
            <a:ext cx="1629000" cy="1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66" name="Picture 18" descr="http://bashnxa.vs2017.ru/netcat_files/90/44/ath_20_1_108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4077072"/>
            <a:ext cx="1620000" cy="1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Picture 1" descr="lims_in_monitor_max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3857723"/>
            <a:ext cx="2952328" cy="2577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539552" y="1700808"/>
            <a:ext cx="53285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АО БСКБ «Нефтехимавтоматика»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одно из ведущих предприятий России по разработке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производству автоматических аппаратов контроля качества различных видов продукции: топлив, масел, смазок, битумов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битумизированных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материалов, катализаторов, асфальтобетонов,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геотекстильных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материалов и других продуктов.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Основным направлением деятельности компании</a:t>
            </a:r>
            <a:r>
              <a:rPr lang="ru-RU" sz="1400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является разработка и производство автоматических аппаратов для контроля качества продукции нефтехимии и нефтепереработки, а также автоматизация процессов лабораторной деятельности на основе собственной разработки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лабораторной информационной системы «ЛинтеЛ ЛИС»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Предприятие специализируется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проблемах автоматизации и оптимизации технологических процессов на нефтеперерабатывающих и нефтехимических предприятиях, разработки аппаратов контроля качества нефтепродуктов, технико-экономических исследований в нефтеперерабатывающей отрасли.</a:t>
            </a:r>
          </a:p>
        </p:txBody>
      </p:sp>
      <p:sp>
        <p:nvSpPr>
          <p:cNvPr id="25" name="Трапеция 24"/>
          <p:cNvSpPr/>
          <p:nvPr/>
        </p:nvSpPr>
        <p:spPr>
          <a:xfrm>
            <a:off x="2375756" y="6453336"/>
            <a:ext cx="4392488" cy="404664"/>
          </a:xfrm>
          <a:prstGeom prst="trapezoid">
            <a:avLst>
              <a:gd name="adj" fmla="val 114445"/>
            </a:avLst>
          </a:prstGeom>
          <a:solidFill>
            <a:srgbClr val="4C4C4C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www.bashnxa.ru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75556" y="1124744"/>
            <a:ext cx="7992888" cy="360040"/>
          </a:xfrm>
          <a:prstGeom prst="rect">
            <a:avLst/>
          </a:prstGeom>
          <a:solidFill>
            <a:schemeClr val="accent6"/>
          </a:solid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КОМПАНИИ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22932" b="629"/>
          <a:stretch>
            <a:fillRect/>
          </a:stretch>
        </p:blipFill>
        <p:spPr bwMode="auto">
          <a:xfrm>
            <a:off x="5940152" y="1772817"/>
            <a:ext cx="2520280" cy="393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\\SERVER2\Marketing BSKB\Маркетинговые материалы\Фирменый стиль\Логотип ОАО БСКБ. высшее качество.jpg"/>
          <p:cNvPicPr>
            <a:picLocks noChangeAspect="1" noChangeArrowheads="1"/>
          </p:cNvPicPr>
          <p:nvPr/>
        </p:nvPicPr>
        <p:blipFill>
          <a:blip r:embed="rId4" cstate="print"/>
          <a:srcRect l="3838" t="10447" r="3854" b="12154"/>
          <a:stretch>
            <a:fillRect/>
          </a:stretch>
        </p:blipFill>
        <p:spPr bwMode="auto">
          <a:xfrm>
            <a:off x="1547664" y="116632"/>
            <a:ext cx="6048672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рапеция 24"/>
          <p:cNvSpPr/>
          <p:nvPr/>
        </p:nvSpPr>
        <p:spPr>
          <a:xfrm>
            <a:off x="2375756" y="6453336"/>
            <a:ext cx="4392488" cy="404664"/>
          </a:xfrm>
          <a:prstGeom prst="trapezoid">
            <a:avLst>
              <a:gd name="adj" fmla="val 114445"/>
            </a:avLst>
          </a:prstGeom>
          <a:solidFill>
            <a:srgbClr val="4C4C4C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www.bashnxa.ru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76000" y="1123200"/>
            <a:ext cx="7956884" cy="360040"/>
          </a:xfrm>
          <a:prstGeom prst="rect">
            <a:avLst/>
          </a:prstGeom>
          <a:solidFill>
            <a:schemeClr val="accent6"/>
          </a:solid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И ПРОИЗВОДСТВО АППАРАТОВ КОНТРОЛЯ КАЧЕСТВА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1556792"/>
            <a:ext cx="5472608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АО БСКБ "Нефтехимавтоматика"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выполняет весь цикл работ – от разработки проекта до выпуска серийной продукции на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собственном производстве.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Конструкторский отдел предприятия имеет многолетний опыт выполнения НИОКР.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Разработка аппаратов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контроля качества нефтепродуктов на предприятии ведется с 1968 года. За время деятельности предприятия были реализованы проекты в следующих областях: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автоматизация коксового производства;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автоматизация и оптимизация товарных и сырьевых парков;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автоматизация промышленных процессов селективной очистки масел;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автоматизация и оптимизация процессов крекинга и гидрокрекинга;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лабораторные аппараты для контроля качества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нефтебитумов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смазочных материалов, топлива, катализаторов, геотекстиля и асфальтобетонных смесей.</a:t>
            </a:r>
          </a:p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Качество и надёжность выпускаемой продукции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обеспечивается за счёт применения современного высокоточного оборудования, автоматизированных систем проектирования и многолетнего опыта наших специалистов в области разработки и производства аппаратов контроля качества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700808"/>
            <a:ext cx="2175961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 b="28543"/>
          <a:stretch>
            <a:fillRect/>
          </a:stretch>
        </p:blipFill>
        <p:spPr bwMode="auto">
          <a:xfrm>
            <a:off x="6300192" y="4077072"/>
            <a:ext cx="2163386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2" descr="\\SERVER2\Marketing BSKB\Маркетинговые материалы\Фирменый стиль\Логотип ОАО БСКБ. высшее качество.jpg"/>
          <p:cNvPicPr>
            <a:picLocks noChangeAspect="1" noChangeArrowheads="1"/>
          </p:cNvPicPr>
          <p:nvPr/>
        </p:nvPicPr>
        <p:blipFill>
          <a:blip r:embed="rId5" cstate="print"/>
          <a:srcRect l="3838" t="10447" r="3854" b="12154"/>
          <a:stretch>
            <a:fillRect/>
          </a:stretch>
        </p:blipFill>
        <p:spPr bwMode="auto">
          <a:xfrm>
            <a:off x="1547664" y="116632"/>
            <a:ext cx="6048672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рапеция 24"/>
          <p:cNvSpPr/>
          <p:nvPr/>
        </p:nvSpPr>
        <p:spPr>
          <a:xfrm>
            <a:off x="2375756" y="6453336"/>
            <a:ext cx="4392488" cy="404664"/>
          </a:xfrm>
          <a:prstGeom prst="trapezoid">
            <a:avLst>
              <a:gd name="adj" fmla="val 114445"/>
            </a:avLst>
          </a:prstGeom>
          <a:solidFill>
            <a:srgbClr val="4C4C4C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www.bashnxa.ru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75556" y="1123200"/>
            <a:ext cx="7992888" cy="360040"/>
          </a:xfrm>
          <a:prstGeom prst="rect">
            <a:avLst/>
          </a:prstGeom>
          <a:solidFill>
            <a:schemeClr val="accent6"/>
          </a:solid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АВТОМАТИЗАЦИЯ ЛАБОРАТОРНОЙ ДЕЯТЕЛЬНОСТИ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" descr="lims_in_monitor_m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490" y="4581128"/>
            <a:ext cx="2520280" cy="2200151"/>
          </a:xfrm>
          <a:prstGeom prst="rect">
            <a:avLst/>
          </a:prstGeom>
          <a:noFill/>
        </p:spPr>
      </p:pic>
      <p:pic>
        <p:nvPicPr>
          <p:cNvPr id="20" name="Picture 2" descr="\\SERVER2\Marketing BSKB\Маркетинговые материалы\Фирменый стиль\Логотип ОАО БСКБ. высшее качество.jpg"/>
          <p:cNvPicPr>
            <a:picLocks noChangeAspect="1" noChangeArrowheads="1"/>
          </p:cNvPicPr>
          <p:nvPr/>
        </p:nvPicPr>
        <p:blipFill>
          <a:blip r:embed="rId4" cstate="print"/>
          <a:srcRect l="3838" t="10447" r="3854" b="12154"/>
          <a:stretch>
            <a:fillRect/>
          </a:stretch>
        </p:blipFill>
        <p:spPr bwMode="auto">
          <a:xfrm>
            <a:off x="1547664" y="116632"/>
            <a:ext cx="6048672" cy="864096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611560" y="1556792"/>
            <a:ext cx="5472608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Компания АО БСКБ «Нефтехимавтоматика»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имеет богатый опыт в области разработки и введения в эксплуатацию автоматизированных систем управления лабораторной и хозяйственной деятельностью предприятий.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Среди успешных проектов,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реализованных нашей компанией, можно выделить: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лабораторной информационной системы «ЛинтеЛ ЛИС», для автоматизации деятельности лабораторий, повышения качества работ и снижения затрат на выполнение испытаний.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Разработку системы сбора данных «ЛинтеЛ Линк», для сбора и передачи результатов  лабораторных  испытаний  с  аппарата  на  персональный  компьютер  по  беспроводной связи.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также проекты по автоматизации и управлению бизнес-процессами и разработке собственной 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ERP-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системы для управления хозяйственной деятельностью предприятия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4490" y="1628800"/>
            <a:ext cx="2456402" cy="146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24316"/>
          <a:stretch>
            <a:fillRect/>
          </a:stretch>
        </p:blipFill>
        <p:spPr bwMode="auto">
          <a:xfrm>
            <a:off x="6156176" y="3212976"/>
            <a:ext cx="2465462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4490" y="3212976"/>
            <a:ext cx="2477181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рапеция 24"/>
          <p:cNvSpPr/>
          <p:nvPr/>
        </p:nvSpPr>
        <p:spPr>
          <a:xfrm>
            <a:off x="2375756" y="6453336"/>
            <a:ext cx="4392488" cy="404664"/>
          </a:xfrm>
          <a:prstGeom prst="trapezoid">
            <a:avLst>
              <a:gd name="adj" fmla="val 114445"/>
            </a:avLst>
          </a:prstGeom>
          <a:solidFill>
            <a:srgbClr val="4C4C4C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www.bashnxa.ru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75556" y="1123200"/>
            <a:ext cx="7992888" cy="360040"/>
          </a:xfrm>
          <a:prstGeom prst="rect">
            <a:avLst/>
          </a:prstGeom>
          <a:solidFill>
            <a:schemeClr val="accent6"/>
          </a:solid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НАШИ КЛИЕНТЫ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\\SERVER2\Marketing BSKB\Маркетинговые материалы\Фирменый стиль\Логотип ОАО БСКБ. высшее качество.jpg"/>
          <p:cNvPicPr>
            <a:picLocks noChangeAspect="1" noChangeArrowheads="1"/>
          </p:cNvPicPr>
          <p:nvPr/>
        </p:nvPicPr>
        <p:blipFill>
          <a:blip r:embed="rId3" cstate="print"/>
          <a:srcRect l="3838" t="10447" r="3854" b="12154"/>
          <a:stretch>
            <a:fillRect/>
          </a:stretch>
        </p:blipFill>
        <p:spPr bwMode="auto">
          <a:xfrm>
            <a:off x="1547664" y="116632"/>
            <a:ext cx="6048672" cy="864096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611560" y="1628800"/>
            <a:ext cx="6480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Клиентами АО БСКБ "Нефтехимавтоматика"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являются предприятия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Федерального Дорожного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Агенства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Службы Гражданской Авиации;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Министерства Энергетики РФ;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Министерства Путей Сообщения;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Министерства Образования;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Металлургии и машиностроения;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виа -,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вагоно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приборо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-, автомобилестроения;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тройиндустрии, кабельной и кровельной промышленности;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арфюмерно-косметической и фармацевтической промышленности.</a:t>
            </a:r>
          </a:p>
        </p:txBody>
      </p:sp>
      <p:pic>
        <p:nvPicPr>
          <p:cNvPr id="2052" name="Picture 4" descr="http://bashnxa.vs2017.ru/netcat_files/173/146/R_R_R_R_S_R_R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746" y="5373216"/>
            <a:ext cx="1428750" cy="952500"/>
          </a:xfrm>
          <a:prstGeom prst="rect">
            <a:avLst/>
          </a:prstGeom>
          <a:noFill/>
        </p:spPr>
      </p:pic>
      <p:pic>
        <p:nvPicPr>
          <p:cNvPr id="2058" name="Picture 10" descr="http://bashnxa.vs2017.ru/netcat_files/173/146/S_R_S_R_R_S_S_S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746" y="4221088"/>
            <a:ext cx="1428750" cy="952500"/>
          </a:xfrm>
          <a:prstGeom prst="rect">
            <a:avLst/>
          </a:prstGeom>
          <a:noFill/>
        </p:spPr>
      </p:pic>
      <p:pic>
        <p:nvPicPr>
          <p:cNvPr id="2060" name="Picture 12" descr="http://bashnxa.vs2017.ru/netcat_files/173/146/R_R_S_R_R_S_S_S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7924" y="5373216"/>
            <a:ext cx="1428750" cy="952500"/>
          </a:xfrm>
          <a:prstGeom prst="rect">
            <a:avLst/>
          </a:prstGeom>
          <a:noFill/>
        </p:spPr>
      </p:pic>
      <p:pic>
        <p:nvPicPr>
          <p:cNvPr id="2062" name="Picture 14" descr="http://bashnxa.vs2017.ru/netcat_files/173/146/S_S_R_R_S_R_R_S_S_S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5373216"/>
            <a:ext cx="1428750" cy="952500"/>
          </a:xfrm>
          <a:prstGeom prst="rect">
            <a:avLst/>
          </a:prstGeom>
          <a:noFill/>
        </p:spPr>
      </p:pic>
      <p:pic>
        <p:nvPicPr>
          <p:cNvPr id="2074" name="Picture 26" descr="http://bashnxa.vs2017.ru/netcat_files/173/146/S_R_S_R_R_S_R_R_R_S_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4221088"/>
            <a:ext cx="1428750" cy="952500"/>
          </a:xfrm>
          <a:prstGeom prst="rect">
            <a:avLst/>
          </a:prstGeom>
          <a:noFill/>
        </p:spPr>
      </p:pic>
      <p:pic>
        <p:nvPicPr>
          <p:cNvPr id="2086" name="Picture 38" descr="http://bashnxa.vs2017.ru/netcat_files/173/146/S_R_R_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90102" y="5373216"/>
            <a:ext cx="1428750" cy="952500"/>
          </a:xfrm>
          <a:prstGeom prst="rect">
            <a:avLst/>
          </a:prstGeom>
          <a:noFill/>
        </p:spPr>
      </p:pic>
      <p:pic>
        <p:nvPicPr>
          <p:cNvPr id="2088" name="Picture 40" descr="http://bashnxa.vs2017.ru/netcat_files/173/146/R_R_R_R_R__R_R_R_R_R_R_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5373216"/>
            <a:ext cx="1428750" cy="952500"/>
          </a:xfrm>
          <a:prstGeom prst="rect">
            <a:avLst/>
          </a:prstGeom>
          <a:noFill/>
        </p:spPr>
      </p:pic>
      <p:pic>
        <p:nvPicPr>
          <p:cNvPr id="2090" name="Picture 42" descr="http://bashnxa.vs2017.ru/netcat_files/173/146/R_R_R__R_R_R__R_R_S_S_ReR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87924" y="4221088"/>
            <a:ext cx="1428750" cy="952500"/>
          </a:xfrm>
          <a:prstGeom prst="rect">
            <a:avLst/>
          </a:prstGeom>
          <a:noFill/>
        </p:spPr>
      </p:pic>
      <p:pic>
        <p:nvPicPr>
          <p:cNvPr id="2092" name="Picture 44" descr="http://bashnxa.vs2017.ru/netcat_files/173/146/S_S_R_R_S_R_S_R_R_R_S_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2280" y="4221088"/>
            <a:ext cx="1428750" cy="952500"/>
          </a:xfrm>
          <a:prstGeom prst="rect">
            <a:avLst/>
          </a:prstGeom>
          <a:noFill/>
        </p:spPr>
      </p:pic>
      <p:pic>
        <p:nvPicPr>
          <p:cNvPr id="2096" name="Picture 48" descr="http://bashnxa.vs2017.ru/netcat_files/173/146/R_S_R_R_R_R_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90102" y="4221088"/>
            <a:ext cx="142875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рапеция 24"/>
          <p:cNvSpPr/>
          <p:nvPr/>
        </p:nvSpPr>
        <p:spPr>
          <a:xfrm>
            <a:off x="2375756" y="6453336"/>
            <a:ext cx="4392488" cy="404664"/>
          </a:xfrm>
          <a:prstGeom prst="trapezoid">
            <a:avLst>
              <a:gd name="adj" fmla="val 114445"/>
            </a:avLst>
          </a:prstGeom>
          <a:solidFill>
            <a:srgbClr val="4C4C4C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www.bashnxa.ru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75556" y="1123200"/>
            <a:ext cx="7992888" cy="360040"/>
          </a:xfrm>
          <a:prstGeom prst="rect">
            <a:avLst/>
          </a:prstGeom>
          <a:solidFill>
            <a:schemeClr val="accent6"/>
          </a:solid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\\SERVER2\Marketing BSKB\Маркетинговые материалы\Фирменый стиль\Логотип ОАО БСКБ. высшее качество.jpg"/>
          <p:cNvPicPr>
            <a:picLocks noChangeAspect="1" noChangeArrowheads="1"/>
          </p:cNvPicPr>
          <p:nvPr/>
        </p:nvPicPr>
        <p:blipFill>
          <a:blip r:embed="rId3" cstate="print"/>
          <a:srcRect l="3838" t="10447" r="3854" b="12154"/>
          <a:stretch>
            <a:fillRect/>
          </a:stretch>
        </p:blipFill>
        <p:spPr bwMode="auto">
          <a:xfrm>
            <a:off x="1547664" y="116632"/>
            <a:ext cx="6048672" cy="8640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1628800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Наша компания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готова оказать услуги в области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проведения НИОКР, разработки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производства аппаратов контроля качества, а так же в области автоматизации деятельности и разработки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программного обеспечения.</a:t>
            </a:r>
          </a:p>
          <a:p>
            <a:pPr fontAlgn="base"/>
            <a:endParaRPr lang="ru-RU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Компания АО БСКБ «Нефтехимавтоматика»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готова рассмотреть предложения на долгосрочное и взаимовыгодное сотрудничество!</a:t>
            </a:r>
            <a:endParaRPr lang="ru-RU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406</Words>
  <Application>Microsoft Office PowerPoint</Application>
  <PresentationFormat>Экран (4:3)</PresentationFormat>
  <Paragraphs>51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artur</dc:creator>
  <cp:lastModifiedBy>Артур Нигматуллин</cp:lastModifiedBy>
  <cp:revision>139</cp:revision>
  <dcterms:created xsi:type="dcterms:W3CDTF">2016-08-05T04:32:42Z</dcterms:created>
  <dcterms:modified xsi:type="dcterms:W3CDTF">2019-05-16T04:11:31Z</dcterms:modified>
</cp:coreProperties>
</file>