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59"/>
  </p:notesMasterIdLst>
  <p:sldIdLst>
    <p:sldId id="520" r:id="rId3"/>
    <p:sldId id="260" r:id="rId4"/>
    <p:sldId id="299" r:id="rId5"/>
    <p:sldId id="264" r:id="rId6"/>
    <p:sldId id="302" r:id="rId7"/>
    <p:sldId id="298" r:id="rId8"/>
    <p:sldId id="283" r:id="rId9"/>
    <p:sldId id="265" r:id="rId10"/>
    <p:sldId id="304" r:id="rId11"/>
    <p:sldId id="284" r:id="rId12"/>
    <p:sldId id="268" r:id="rId13"/>
    <p:sldId id="269" r:id="rId14"/>
    <p:sldId id="289" r:id="rId15"/>
    <p:sldId id="290" r:id="rId16"/>
    <p:sldId id="291" r:id="rId17"/>
    <p:sldId id="271" r:id="rId18"/>
    <p:sldId id="292" r:id="rId19"/>
    <p:sldId id="280" r:id="rId20"/>
    <p:sldId id="293" r:id="rId21"/>
    <p:sldId id="273" r:id="rId22"/>
    <p:sldId id="274" r:id="rId23"/>
    <p:sldId id="276" r:id="rId24"/>
    <p:sldId id="294" r:id="rId25"/>
    <p:sldId id="278" r:id="rId26"/>
    <p:sldId id="267" r:id="rId27"/>
    <p:sldId id="297" r:id="rId28"/>
    <p:sldId id="507" r:id="rId29"/>
    <p:sldId id="508" r:id="rId30"/>
    <p:sldId id="509" r:id="rId31"/>
    <p:sldId id="500" r:id="rId32"/>
    <p:sldId id="285" r:id="rId33"/>
    <p:sldId id="510" r:id="rId34"/>
    <p:sldId id="511" r:id="rId35"/>
    <p:sldId id="506" r:id="rId36"/>
    <p:sldId id="286" r:id="rId37"/>
    <p:sldId id="503" r:id="rId38"/>
    <p:sldId id="504" r:id="rId39"/>
    <p:sldId id="496" r:id="rId40"/>
    <p:sldId id="497" r:id="rId41"/>
    <p:sldId id="498" r:id="rId42"/>
    <p:sldId id="287" r:id="rId43"/>
    <p:sldId id="513" r:id="rId44"/>
    <p:sldId id="514" r:id="rId45"/>
    <p:sldId id="516" r:id="rId46"/>
    <p:sldId id="517" r:id="rId47"/>
    <p:sldId id="518" r:id="rId48"/>
    <p:sldId id="495" r:id="rId49"/>
    <p:sldId id="322" r:id="rId50"/>
    <p:sldId id="307" r:id="rId51"/>
    <p:sldId id="490" r:id="rId52"/>
    <p:sldId id="494" r:id="rId53"/>
    <p:sldId id="485" r:id="rId54"/>
    <p:sldId id="484" r:id="rId55"/>
    <p:sldId id="323" r:id="rId56"/>
    <p:sldId id="281" r:id="rId57"/>
    <p:sldId id="521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DA05167-744C-43EE-A585-CFCE2FE7C7D2}">
          <p14:sldIdLst>
            <p14:sldId id="520"/>
          </p14:sldIdLst>
        </p14:section>
        <p14:section name="Facts about Taiwan" id="{AB7FD290-FA28-4CCA-B59C-DE7A64854DD5}">
          <p14:sldIdLst>
            <p14:sldId id="260"/>
            <p14:sldId id="299"/>
            <p14:sldId id="264"/>
            <p14:sldId id="302"/>
            <p14:sldId id="298"/>
            <p14:sldId id="283"/>
            <p14:sldId id="265"/>
            <p14:sldId id="304"/>
            <p14:sldId id="284"/>
            <p14:sldId id="268"/>
          </p14:sldIdLst>
        </p14:section>
        <p14:section name="TAITRA'S SERVICES" id="{04A5C98A-0FD0-44D0-A897-31B284BE3ADF}">
          <p14:sldIdLst>
            <p14:sldId id="269"/>
            <p14:sldId id="289"/>
            <p14:sldId id="290"/>
            <p14:sldId id="291"/>
            <p14:sldId id="271"/>
            <p14:sldId id="292"/>
            <p14:sldId id="280"/>
            <p14:sldId id="293"/>
            <p14:sldId id="273"/>
            <p14:sldId id="274"/>
            <p14:sldId id="276"/>
            <p14:sldId id="294"/>
          </p14:sldIdLst>
        </p14:section>
        <p14:section name="TAIWAN LEADING INDUSTRIES" id="{925E9992-6CBB-4ADF-8E63-9BAF862792FD}">
          <p14:sldIdLst>
            <p14:sldId id="278"/>
            <p14:sldId id="267"/>
            <p14:sldId id="297"/>
            <p14:sldId id="507"/>
            <p14:sldId id="508"/>
            <p14:sldId id="509"/>
            <p14:sldId id="500"/>
            <p14:sldId id="285"/>
            <p14:sldId id="510"/>
            <p14:sldId id="511"/>
            <p14:sldId id="506"/>
            <p14:sldId id="286"/>
            <p14:sldId id="503"/>
            <p14:sldId id="504"/>
            <p14:sldId id="496"/>
            <p14:sldId id="497"/>
            <p14:sldId id="498"/>
            <p14:sldId id="287"/>
            <p14:sldId id="513"/>
            <p14:sldId id="514"/>
            <p14:sldId id="516"/>
            <p14:sldId id="517"/>
            <p14:sldId id="518"/>
            <p14:sldId id="495"/>
            <p14:sldId id="322"/>
            <p14:sldId id="307"/>
            <p14:sldId id="490"/>
            <p14:sldId id="494"/>
            <p14:sldId id="485"/>
            <p14:sldId id="484"/>
            <p14:sldId id="323"/>
            <p14:sldId id="281"/>
            <p14:sldId id="5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A3C"/>
    <a:srgbClr val="DD1FC2"/>
    <a:srgbClr val="00CC0A"/>
    <a:srgbClr val="009999"/>
    <a:srgbClr val="76B531"/>
    <a:srgbClr val="17D5E9"/>
    <a:srgbClr val="33CCCC"/>
    <a:srgbClr val="1D2740"/>
    <a:srgbClr val="FAE90E"/>
    <a:srgbClr val="B5F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76" autoAdjust="0"/>
    <p:restoredTop sz="72252" autoAdjust="0"/>
  </p:normalViewPr>
  <p:slideViewPr>
    <p:cSldViewPr snapToGrid="0">
      <p:cViewPr varScale="1">
        <p:scale>
          <a:sx n="84" d="100"/>
          <a:sy n="84" d="100"/>
        </p:scale>
        <p:origin x="29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&#27963;&#38913;&#31807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algn="ctr" defTabSz="914400" rtl="0" eaLnBrk="1" latinLnBrk="0" hangingPunct="1">
              <a:defRPr lang="en-US" altLang="zh-TW" sz="1800" b="0" i="0" u="none" strike="noStrike" kern="1200" spc="0" baseline="0" dirty="0" smtClean="0">
                <a:solidFill>
                  <a:srgbClr val="00206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pPr>
            <a:r>
              <a:rPr lang="en-US" altLang="zh-TW" sz="1800" kern="1200" dirty="0">
                <a:solidFill>
                  <a:srgbClr val="00206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Global Market Share of ICT Products Made by Taiwan, 2017</a:t>
            </a:r>
          </a:p>
        </c:rich>
      </c:tx>
      <c:layout>
        <c:manualLayout>
          <c:xMode val="edge"/>
          <c:yMode val="edge"/>
          <c:x val="0.16567632632346399"/>
          <c:y val="1.71958451047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algn="ctr" defTabSz="914400" rtl="0" eaLnBrk="1" latinLnBrk="0" hangingPunct="1">
            <a:defRPr lang="en-US" altLang="zh-TW" sz="1800" b="0" i="0" u="none" strike="noStrike" kern="1200" spc="0" baseline="0" dirty="0" smtClean="0">
              <a:solidFill>
                <a:srgbClr val="00206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Market Share</c:v>
                </c:pt>
              </c:strCache>
            </c:strRef>
          </c:tx>
          <c:spPr>
            <a:solidFill>
              <a:srgbClr val="3C66A3"/>
            </a:solidFill>
            <a:ln>
              <a:noFill/>
            </a:ln>
            <a:effectLst/>
          </c:spPr>
          <c:invertIfNegative val="0"/>
          <c:cat>
            <c:strRef>
              <c:f>工作表1!$A$2:$A$9</c:f>
              <c:strCache>
                <c:ptCount val="8"/>
                <c:pt idx="0">
                  <c:v>Laptop</c:v>
                </c:pt>
                <c:pt idx="1">
                  <c:v>Desktop</c:v>
                </c:pt>
                <c:pt idx="2">
                  <c:v>Tablet</c:v>
                </c:pt>
                <c:pt idx="3">
                  <c:v>Motherboard</c:v>
                </c:pt>
                <c:pt idx="4">
                  <c:v>Server</c:v>
                </c:pt>
                <c:pt idx="5">
                  <c:v>WLAN</c:v>
                </c:pt>
                <c:pt idx="6">
                  <c:v>DSL CPE</c:v>
                </c:pt>
                <c:pt idx="7">
                  <c:v>Cable CPE</c:v>
                </c:pt>
              </c:strCache>
            </c:strRef>
          </c:cat>
          <c:val>
            <c:numRef>
              <c:f>工作表1!$B$2:$B$9</c:f>
              <c:numCache>
                <c:formatCode>0.0%</c:formatCode>
                <c:ptCount val="8"/>
                <c:pt idx="0">
                  <c:v>0.83299999999999996</c:v>
                </c:pt>
                <c:pt idx="1">
                  <c:v>0.498</c:v>
                </c:pt>
                <c:pt idx="2">
                  <c:v>0.39300000000000002</c:v>
                </c:pt>
                <c:pt idx="3">
                  <c:v>0.89400000000000002</c:v>
                </c:pt>
                <c:pt idx="4">
                  <c:v>0.35299999999999998</c:v>
                </c:pt>
                <c:pt idx="5">
                  <c:v>0.56000000000000005</c:v>
                </c:pt>
                <c:pt idx="6">
                  <c:v>0.59</c:v>
                </c:pt>
                <c:pt idx="7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D4-4C22-B64D-0F2FAC83C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352335056"/>
        <c:axId val="352335448"/>
      </c:barChart>
      <c:catAx>
        <c:axId val="35233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335448"/>
        <c:crosses val="autoZero"/>
        <c:auto val="1"/>
        <c:lblAlgn val="ctr"/>
        <c:lblOffset val="100"/>
        <c:noMultiLvlLbl val="0"/>
      </c:catAx>
      <c:valAx>
        <c:axId val="352335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233505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Global Top 10 Foundries Jan-Jun 2018</a:t>
            </a:r>
          </a:p>
        </c:rich>
      </c:tx>
      <c:layout>
        <c:manualLayout>
          <c:xMode val="edge"/>
          <c:yMode val="edge"/>
          <c:x val="0.1548921949317253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 w="6350" cap="flat" cmpd="sng" algn="ctr">
          <a:noFill/>
          <a:prstDash val="solid"/>
          <a:round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409903342439999E-2"/>
          <c:y val="0.27260549878403395"/>
          <c:w val="0.83718019331511995"/>
          <c:h val="0.69014684287405725"/>
        </c:manualLayout>
      </c:layout>
      <c:pie3D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Market Share In 2018</c:v>
                </c:pt>
              </c:strCache>
            </c:strRef>
          </c:tx>
          <c:dPt>
            <c:idx val="0"/>
            <c:bubble3D val="0"/>
            <c:spPr>
              <a:solidFill>
                <a:srgbClr val="47B8E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3E-49EA-B416-078037A356A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3E-49EA-B416-078037A356A3}"/>
              </c:ext>
            </c:extLst>
          </c:dPt>
          <c:dPt>
            <c:idx val="2"/>
            <c:bubble3D val="0"/>
            <c:spPr>
              <a:solidFill>
                <a:srgbClr val="48A4A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963E-49EA-B416-078037A356A3}"/>
              </c:ext>
            </c:extLst>
          </c:dPt>
          <c:dPt>
            <c:idx val="3"/>
            <c:bubble3D val="0"/>
            <c:spPr>
              <a:solidFill>
                <a:srgbClr val="CFF09E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3E-49EA-B416-078037A356A3}"/>
              </c:ext>
            </c:extLst>
          </c:dPt>
          <c:dPt>
            <c:idx val="4"/>
            <c:bubble3D val="0"/>
            <c:spPr>
              <a:solidFill>
                <a:srgbClr val="2D666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63E-49EA-B416-078037A356A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43B314-53E4-4390-8A0E-633E38B0A101}" type="CATEGORYNAME">
                      <a:rPr lang="en-US" altLang="zh-TW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123BD0E7-04B1-47DB-8EC3-82C0565933CB}" type="VALUE">
                      <a:rPr lang="en-US" altLang="zh-TW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en-US" altLang="zh-TW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  <a:p>
                    <a:pPr>
                      <a:defRPr sz="1330" b="1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(YoY 12%)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63E-49EA-B416-078037A356A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8306095208992186E-2"/>
                  <c:y val="-1.333263345756140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F6A2880-A595-4B80-B812-00E5C6831CCE}" type="CATEGORYNAME">
                      <a:rPr lang="en-US" altLang="zh-TW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62CEFD17-E3B7-4BEA-90ED-365BDFA9C911}" type="VALUE">
                      <a:rPr lang="en-US" altLang="zh-TW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en-US" altLang="zh-TW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  <a:p>
                    <a:pPr>
                      <a:defRPr sz="1330" b="1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(YoY 0.8%)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63E-49EA-B416-078037A356A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2.7505449314103179E-2"/>
                  <c:y val="-2.1084676559124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E4CC35-4DC8-4FA3-812C-ACB61938C9A7}" type="CATEGORYNAME">
                      <a:rPr lang="en-US" altLang="zh-TW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14503D49-A392-4358-8300-DB63F5AB72D4}" type="VALUE">
                      <a:rPr lang="en-US" altLang="zh-TW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en-US" altLang="zh-TW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  <a:p>
                    <a:pPr>
                      <a:defRPr sz="1330" b="1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(YoY 6.4%)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63E-49EA-B416-078037A356A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1.9970285682536958E-2"/>
                  <c:y val="-3.6664742008293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FCF31D-0377-448F-94B5-EBA9E32CFEFB}" type="CATEGORYNAME">
                      <a:rPr lang="en-US" altLang="zh-TW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9CA04352-0108-40B9-B4CA-A9768B4376AB}" type="VALUE">
                      <a:rPr lang="en-US" altLang="zh-TW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en-US" altLang="zh-TW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  <a:p>
                    <a:pPr>
                      <a:defRPr sz="1330" b="1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(YoY -2.2%)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63E-49EA-B416-078037A356A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4225119633600708"/>
                  <c:y val="-3.2282573688787349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FF0EF8-D6D4-4913-B728-755371E9DF57}" type="CATEGORYNAME">
                      <a:rPr lang="en-US" altLang="zh-TW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
</a:t>
                    </a:r>
                    <a:fld id="{BA8149FE-AFFB-4012-B380-9001F8ADF9C1}" type="VALUE">
                      <a:rPr lang="en-US" altLang="zh-TW" baseline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pPr>
                        <a:defRPr sz="1330" b="1" spc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en-US" altLang="zh-TW" baseline="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  <a:p>
                    <a:pPr>
                      <a:defRPr sz="1330" b="1" spc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defRPr>
                    </a:pPr>
                    <a:r>
                      <a:rPr lang="en-US" altLang="zh-TW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rPr>
                      <a:t>(YoY 11.9%)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63E-49EA-B416-078037A356A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工作表1!$A$2:$A$6</c:f>
              <c:strCache>
                <c:ptCount val="5"/>
                <c:pt idx="0">
                  <c:v>TSMC</c:v>
                </c:pt>
                <c:pt idx="1">
                  <c:v>GLOBALFOUNDRIES</c:v>
                </c:pt>
                <c:pt idx="2">
                  <c:v>UMC</c:v>
                </c:pt>
                <c:pt idx="3">
                  <c:v>Samsung</c:v>
                </c:pt>
                <c:pt idx="4">
                  <c:v>SMIC</c:v>
                </c:pt>
              </c:strCache>
            </c:strRef>
          </c:cat>
          <c:val>
            <c:numRef>
              <c:f>工作表1!$B$2:$B$6</c:f>
              <c:numCache>
                <c:formatCode>0%</c:formatCode>
                <c:ptCount val="5"/>
                <c:pt idx="0" formatCode="0.00%">
                  <c:v>0.56100000000000005</c:v>
                </c:pt>
                <c:pt idx="1">
                  <c:v>0.09</c:v>
                </c:pt>
                <c:pt idx="2" formatCode="0.00%">
                  <c:v>8.8999999999999996E-2</c:v>
                </c:pt>
                <c:pt idx="3" formatCode="0.00%">
                  <c:v>7.3999999999999996E-2</c:v>
                </c:pt>
                <c:pt idx="4" formatCode="0.00%">
                  <c:v>5.8999999999999997E-2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3E-49EA-B416-078037A356A3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Market Share In 2019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3E-49EA-B416-078037A356A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963E-49EA-B416-078037A356A3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3E-49EA-B416-078037A356A3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963E-49EA-B416-078037A356A3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3E-49EA-B416-078037A356A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工作表1!$A$2:$A$6</c:f>
              <c:strCache>
                <c:ptCount val="5"/>
                <c:pt idx="0">
                  <c:v>TSMC</c:v>
                </c:pt>
                <c:pt idx="1">
                  <c:v>GLOBALFOUNDRIES</c:v>
                </c:pt>
                <c:pt idx="2">
                  <c:v>UMC</c:v>
                </c:pt>
                <c:pt idx="3">
                  <c:v>Samsung</c:v>
                </c:pt>
                <c:pt idx="4">
                  <c:v>SMIC</c:v>
                </c:pt>
              </c:strCache>
            </c:strRef>
          </c:cat>
          <c:val>
            <c:numRef>
              <c:f>工作表1!$C$2:$C$6</c:f>
              <c:numCache>
                <c:formatCode>General</c:formatCode>
                <c:ptCount val="5"/>
                <c:pt idx="0" formatCode="0%">
                  <c:v>0.12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63E-49EA-B416-078037A356A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4426083835316"/>
          <c:y val="0.17810905066822175"/>
          <c:w val="0.81752875366009436"/>
          <c:h val="0.76041382070703012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全球物聯網</c:v>
                </c:pt>
              </c:strCache>
            </c:strRef>
          </c:tx>
          <c:dPt>
            <c:idx val="0"/>
            <c:bubble3D val="0"/>
            <c:spPr>
              <a:solidFill>
                <a:srgbClr val="B0DAD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41-4B78-BAE6-BC631B5762FF}"/>
              </c:ext>
            </c:extLst>
          </c:dPt>
          <c:dPt>
            <c:idx val="1"/>
            <c:bubble3D val="0"/>
            <c:spPr>
              <a:solidFill>
                <a:srgbClr val="FFBC4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A41-4B78-BAE6-BC631B5762FF}"/>
              </c:ext>
            </c:extLst>
          </c:dPt>
          <c:dPt>
            <c:idx val="2"/>
            <c:bubble3D val="0"/>
            <c:spPr>
              <a:solidFill>
                <a:srgbClr val="EF2D7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41-4B78-BAE6-BC631B5762FF}"/>
              </c:ext>
            </c:extLst>
          </c:dPt>
          <c:dPt>
            <c:idx val="3"/>
            <c:bubble3D val="0"/>
            <c:spPr>
              <a:solidFill>
                <a:srgbClr val="21838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A41-4B78-BAE6-BC631B5762FF}"/>
              </c:ext>
            </c:extLst>
          </c:dPt>
          <c:dPt>
            <c:idx val="4"/>
            <c:bubble3D val="0"/>
            <c:spPr>
              <a:solidFill>
                <a:srgbClr val="8F2D5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A41-4B78-BAE6-BC631B5762FF}"/>
              </c:ext>
            </c:extLst>
          </c:dPt>
          <c:dPt>
            <c:idx val="5"/>
            <c:bubble3D val="0"/>
            <c:spPr>
              <a:solidFill>
                <a:srgbClr val="9999F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A41-4B78-BAE6-BC631B5762FF}"/>
              </c:ext>
            </c:extLst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A41-4B78-BAE6-BC631B5762FF}"/>
              </c:ext>
            </c:extLst>
          </c:dPt>
          <c:dPt>
            <c:idx val="7"/>
            <c:bubble3D val="0"/>
            <c:spPr>
              <a:solidFill>
                <a:srgbClr val="325D6C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A41-4B78-BAE6-BC631B5762FF}"/>
              </c:ext>
            </c:extLst>
          </c:dPt>
          <c:dLbls>
            <c:dLbl>
              <c:idx val="0"/>
              <c:layout>
                <c:manualLayout>
                  <c:x val="-0.17531401271616948"/>
                  <c:y val="0.2022631875563570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TW" altLang="en-US"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A41-4B78-BAE6-BC631B5762FF}"/>
                </c:ext>
                <c:ext xmlns:c15="http://schemas.microsoft.com/office/drawing/2012/chart" uri="{CE6537A1-D6FC-4f65-9D91-7224C49458BB}">
                  <c15:layout>
                    <c:manualLayout>
                      <c:w val="0.17706919864282961"/>
                      <c:h val="0.1468688007213705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1199824891567717E-2"/>
                  <c:y val="-0.145180906221821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zh-TW" altLang="en-US"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08B3435-FFA8-4444-8E33-49D7AFF190A0}" type="CATEGORYNAME">
                      <a:rPr lang="en-US" altLang="zh-TW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altLang="zh-TW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4AE324A1-A5CC-4A03-991D-119E9AF67563}" type="PERCENTAGE">
                      <a:rPr lang="en-US" altLang="zh-TW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altLang="zh-TW" sz="1400" b="1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TW" altLang="en-US"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A41-4B78-BAE6-BC631B5762FF}"/>
                </c:ext>
                <c:ext xmlns:c15="http://schemas.microsoft.com/office/drawing/2012/chart" uri="{CE6537A1-D6FC-4f65-9D91-7224C49458BB}">
                  <c15:layout>
                    <c:manualLayout>
                      <c:w val="0.36662755023855537"/>
                      <c:h val="0.2288266342791676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26805855728418665"/>
                  <c:y val="-8.997745716862037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lang="zh-TW" altLang="en-US"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310BC55E-F78C-4299-8B21-B06A42252B52}" type="CATEGORYNAME">
                      <a:rPr lang="en-US" altLang="zh-TW" sz="14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altLang="zh-TW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ABB80F12-03DE-447E-AD1F-15901E48A174}" type="PERCENTAGE">
                      <a:rPr lang="en-US" altLang="zh-TW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 algn="ctr"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altLang="zh-TW" sz="1400" b="1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zh-TW" altLang="en-US"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A41-4B78-BAE6-BC631B5762FF}"/>
                </c:ext>
                <c:ext xmlns:c15="http://schemas.microsoft.com/office/drawing/2012/chart" uri="{CE6537A1-D6FC-4f65-9D91-7224C49458BB}">
                  <c15:layout>
                    <c:manualLayout>
                      <c:w val="0.3557014081102895"/>
                      <c:h val="0.3248446798917943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7697236079860004"/>
                  <c:y val="2.395671776375107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zh-TW" altLang="en-US"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02D9BF9-DD0F-4135-A0EC-ED7B24C921E5}" type="CATEGORYNAME">
                      <a:rPr lang="en-US" altLang="zh-TW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altLang="zh-TW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83CF38F1-168C-429A-BEE8-5B89E8711E3B}" type="PERCENTAGE">
                      <a:rPr lang="en-US" altLang="zh-TW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altLang="zh-TW" sz="1400" b="1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TW" altLang="en-US"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A41-4B78-BAE6-BC631B5762F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7.610134040382982E-2"/>
                  <c:y val="5.89460099188457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TW" altLang="en-US"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A41-4B78-BAE6-BC631B5762FF}"/>
                </c:ext>
                <c:ext xmlns:c15="http://schemas.microsoft.com/office/drawing/2012/chart" uri="{CE6537A1-D6FC-4f65-9D91-7224C49458BB}">
                  <c15:layout>
                    <c:manualLayout>
                      <c:w val="0.26254820383805993"/>
                      <c:h val="0.14686880072137057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5.2829745864683919E-2"/>
                  <c:y val="-4.82813345356176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zh-TW" altLang="en-US"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5E75A61A-F28B-4E1E-91BB-07DF5CA1C34C}" type="CATEGORYNAME">
                      <a:rPr lang="en-US" altLang="zh-TW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altLang="zh-TW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28E8B74B-6721-4622-BFB1-D1259DD100C6}" type="PERCENTAGE">
                      <a:rPr lang="en-US" altLang="zh-TW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altLang="zh-TW" sz="1400" b="1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TW" altLang="en-US"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8A41-4B78-BAE6-BC631B5762FF}"/>
                </c:ext>
                <c:ext xmlns:c15="http://schemas.microsoft.com/office/drawing/2012/chart" uri="{CE6537A1-D6FC-4f65-9D91-7224C49458BB}">
                  <c15:layout>
                    <c:manualLayout>
                      <c:w val="0.21906237052752067"/>
                      <c:h val="0.121386884502542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6.7336315031914479E-2"/>
                  <c:y val="1.127141568981064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zh-TW" altLang="en-US"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B06AE3C0-4338-43CB-8F37-5CB2A9FDB4CA}" type="CATEGORYNAME">
                      <a:rPr lang="en-US" altLang="zh-TW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altLang="zh-TW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FCCDE2D4-F041-4F5C-ADFF-9A752DEBF77D}" type="PERCENTAGE">
                      <a:rPr lang="en-US" altLang="zh-TW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altLang="zh-TW" sz="1400" b="1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TW" altLang="en-US"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8A41-4B78-BAE6-BC631B5762FF}"/>
                </c:ext>
                <c:ext xmlns:c15="http://schemas.microsoft.com/office/drawing/2012/chart" uri="{CE6537A1-D6FC-4f65-9D91-7224C49458BB}">
                  <c15:layout>
                    <c:manualLayout>
                      <c:w val="0.22649331358694977"/>
                      <c:h val="0.279407799819657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0.27188625314773002"/>
                  <c:y val="-2.8629395852119025E-3"/>
                </c:manualLayout>
              </c:layout>
              <c:tx>
                <c:rich>
                  <a:bodyPr rot="0" spcFirstLastPara="1" vertOverflow="ellipsis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lang="zh-TW" altLang="en-US" sz="1400" b="1" i="0" u="none" strike="noStrike" kern="1200" spc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3F7A3B3-C146-461F-88EF-7D1BEAE9CB78}" type="CATEGORYNAME">
                      <a:rPr lang="en-US" altLang="zh-TW" sz="1400" b="1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en-US" altLang="zh-TW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
</a:t>
                    </a:r>
                    <a:fld id="{1142520A-4E53-4C9C-8279-5999C47842FA}" type="PERCENTAGE">
                      <a:rPr lang="en-US" altLang="zh-TW" sz="1400" b="1" baseline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lang="zh-TW" altLang="en-US" sz="1400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en-US" altLang="zh-TW" sz="1400" b="1" baseline="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chemeClr val="lt1"/>
                </a:solidFill>
                <a:ln>
                  <a:noFill/>
                </a:ln>
                <a:effectLst/>
              </c:spPr>
              <c:txPr>
                <a:bodyPr rot="0" spcFirstLastPara="1" vertOverflow="ellipsis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lang="zh-TW" altLang="en-US" sz="1400" b="1" i="0" u="none" strike="noStrike" kern="1200" spc="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8A41-4B78-BAE6-BC631B5762F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TW" altLang="en-US" sz="1400" b="1" i="0" u="none" strike="noStrike" kern="1200" spc="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工作表1!$A$2:$A$9</c:f>
              <c:strCache>
                <c:ptCount val="8"/>
                <c:pt idx="0">
                  <c:v>Smart Cities</c:v>
                </c:pt>
                <c:pt idx="1">
                  <c:v>Industrial IoT</c:v>
                </c:pt>
                <c:pt idx="2">
                  <c:v>Smart Health</c:v>
                </c:pt>
                <c:pt idx="3">
                  <c:v>Smart Home</c:v>
                </c:pt>
                <c:pt idx="4">
                  <c:v>Connected Car</c:v>
                </c:pt>
                <c:pt idx="5">
                  <c:v>Wearables</c:v>
                </c:pt>
                <c:pt idx="6">
                  <c:v>Smart Utilities</c:v>
                </c:pt>
                <c:pt idx="7">
                  <c:v>Others</c:v>
                </c:pt>
              </c:strCache>
            </c:strRef>
          </c:cat>
          <c:val>
            <c:numRef>
              <c:f>工作表1!$B$2:$B$9</c:f>
              <c:numCache>
                <c:formatCode>0%</c:formatCode>
                <c:ptCount val="8"/>
                <c:pt idx="0">
                  <c:v>0.26</c:v>
                </c:pt>
                <c:pt idx="1">
                  <c:v>0.24</c:v>
                </c:pt>
                <c:pt idx="2">
                  <c:v>0.2</c:v>
                </c:pt>
                <c:pt idx="3">
                  <c:v>0.14000000000000001</c:v>
                </c:pt>
                <c:pt idx="4">
                  <c:v>7.0000000000000007E-2</c:v>
                </c:pt>
                <c:pt idx="5">
                  <c:v>0.03</c:v>
                </c:pt>
                <c:pt idx="6">
                  <c:v>0.04</c:v>
                </c:pt>
                <c:pt idx="7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8A41-4B78-BAE6-BC631B5762F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2018年我國汽車零組件主要出口項目</c:v>
          </c:tx>
          <c:dPt>
            <c:idx val="0"/>
            <c:bubble3D val="0"/>
            <c:spPr>
              <a:solidFill>
                <a:srgbClr val="67B8B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C8-4743-BD2D-169059A3099A}"/>
              </c:ext>
            </c:extLst>
          </c:dPt>
          <c:dPt>
            <c:idx val="1"/>
            <c:bubble3D val="0"/>
            <c:spPr>
              <a:solidFill>
                <a:srgbClr val="47B8E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C8-4743-BD2D-169059A3099A}"/>
              </c:ext>
            </c:extLst>
          </c:dPt>
          <c:dPt>
            <c:idx val="2"/>
            <c:bubble3D val="0"/>
            <c:spPr>
              <a:solidFill>
                <a:srgbClr val="B4CFA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C8-4743-BD2D-169059A309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C8-4743-BD2D-169059A3099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AC8-4743-BD2D-169059A3099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AC8-4743-BD2D-169059A3099A}"/>
              </c:ext>
            </c:extLst>
          </c:dPt>
          <c:dPt>
            <c:idx val="6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AC8-4743-BD2D-169059A3099A}"/>
              </c:ext>
            </c:extLst>
          </c:dPt>
          <c:dPt>
            <c:idx val="7"/>
            <c:bubble3D val="0"/>
            <c:spPr>
              <a:solidFill>
                <a:srgbClr val="185E5C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AC8-4743-BD2D-169059A3099A}"/>
              </c:ext>
            </c:extLst>
          </c:dPt>
          <c:dPt>
            <c:idx val="8"/>
            <c:bubble3D val="0"/>
            <c:spPr>
              <a:solidFill>
                <a:srgbClr val="C0354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AC8-4743-BD2D-169059A3099A}"/>
              </c:ext>
            </c:extLst>
          </c:dPt>
          <c:dPt>
            <c:idx val="9"/>
            <c:bubble3D val="0"/>
            <c:spPr>
              <a:solidFill>
                <a:srgbClr val="F26D5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BAC8-4743-BD2D-169059A3099A}"/>
              </c:ext>
            </c:extLst>
          </c:dPt>
          <c:dLbls>
            <c:dLbl>
              <c:idx val="0"/>
              <c:layout>
                <c:manualLayout>
                  <c:x val="1.1927755370190097E-2"/>
                  <c:y val="0.10948709445120806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Vehicle Components  &amp; Parts 32%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AC8-4743-BD2D-169059A3099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5199962696118367E-2"/>
                  <c:y val="-8.603351172302956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Body Parts</a:t>
                    </a:r>
                    <a:r>
                      <a:rPr lang="en-US" altLang="zh-TW" baseline="0" dirty="0"/>
                      <a:t>
</a:t>
                    </a:r>
                    <a:fld id="{E6258923-69E0-4830-BEF0-B6559728D7B4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AC8-4743-BD2D-169059A3099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7.769988497969782E-2"/>
                  <c:y val="-7.120014763285205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/>
                      <a:t>All</a:t>
                    </a:r>
                    <a:r>
                      <a:rPr lang="en-US" altLang="zh-TW" baseline="0"/>
                      <a:t> Kinds of Lighting </a:t>
                    </a:r>
                    <a:r>
                      <a:rPr lang="en-US" altLang="zh-TW" baseline="0" dirty="0"/>
                      <a:t>
</a:t>
                    </a:r>
                    <a:fld id="{29A96632-EF81-46AE-B73C-2AE1D641F121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AC8-4743-BD2D-169059A3099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9518369134600649E-3"/>
                  <c:y val="-3.421471701600252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Head Light</a:t>
                    </a:r>
                    <a:r>
                      <a:rPr lang="en-US" altLang="zh-TW" baseline="0" dirty="0"/>
                      <a:t> and </a:t>
                    </a:r>
                  </a:p>
                  <a:p>
                    <a:r>
                      <a:rPr lang="en-US" altLang="zh-TW" baseline="0" dirty="0"/>
                      <a:t>Tail Light
</a:t>
                    </a:r>
                    <a:fld id="{84C20FD2-DF9F-4B75-A0C3-7BD1CB3ECF48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AC8-4743-BD2D-169059A3099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TW"/>
                      <a:t>Tyres</a:t>
                    </a:r>
                    <a:r>
                      <a:rPr lang="en-US" altLang="zh-TW" baseline="0" dirty="0"/>
                      <a:t>
</a:t>
                    </a:r>
                    <a:fld id="{B0919506-73DC-461B-8874-7A837B408AD8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AC8-4743-BD2D-169059A3099A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7.4670831325244671E-2"/>
                  <c:y val="6.6308176406654873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Road Wheel Parts</a:t>
                    </a:r>
                    <a:r>
                      <a:rPr lang="en-US" altLang="zh-TW" baseline="0" dirty="0"/>
                      <a:t>
</a:t>
                    </a:r>
                    <a:fld id="{A2FAF5AE-3D7F-4501-A6E7-DCA8A02FC15F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AC8-4743-BD2D-169059A3099A}"/>
                </c:ext>
                <c:ext xmlns:c15="http://schemas.microsoft.com/office/drawing/2012/chart" uri="{CE6537A1-D6FC-4f65-9D91-7224C49458BB}">
                  <c15:layout>
                    <c:manualLayout>
                      <c:w val="0.1622718708446034"/>
                      <c:h val="0.1857916236916193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>
                <c:manualLayout>
                  <c:x val="-7.8122883437606275E-2"/>
                  <c:y val="2.4482204864564434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Bumper </a:t>
                    </a:r>
                    <a:r>
                      <a:rPr lang="en-US" altLang="zh-TW" baseline="0" dirty="0"/>
                      <a:t> &amp; Parts </a:t>
                    </a:r>
                    <a:fld id="{72398D5E-997E-4836-B891-37909BF28601}" type="PERCENTAGE">
                      <a:rPr lang="en-US" altLang="zh-TW" baseline="0" smtClean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AC8-4743-BD2D-169059A3099A}"/>
                </c:ext>
                <c:ext xmlns:c15="http://schemas.microsoft.com/office/drawing/2012/chart" uri="{CE6537A1-D6FC-4f65-9D91-7224C49458BB}">
                  <c15:layout>
                    <c:manualLayout>
                      <c:w val="0.22001515500938951"/>
                      <c:h val="8.1811480789178631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1652979489343076"/>
                  <c:y val="-1.346888292906439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Rear Mirror</a:t>
                    </a:r>
                    <a:r>
                      <a:rPr lang="en-US" altLang="zh-TW" baseline="0" dirty="0"/>
                      <a:t>
</a:t>
                    </a:r>
                    <a:fld id="{95D734C6-79BC-41AB-8DEF-31EFCAF8853F}" type="PERCENTAGE">
                      <a:rPr lang="en-US" altLang="zh-TW" baseline="0" dirty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BAC8-4743-BD2D-169059A3099A}"/>
                </c:ext>
                <c:ext xmlns:c15="http://schemas.microsoft.com/office/drawing/2012/chart" uri="{CE6537A1-D6FC-4f65-9D91-7224C49458BB}">
                  <c15:layout>
                    <c:manualLayout>
                      <c:w val="0.1420367014792607"/>
                      <c:h val="9.559226411285563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8"/>
              <c:layout>
                <c:manualLayout>
                  <c:x val="-1.3418724791463867E-2"/>
                  <c:y val="-3.4694469519536142E-1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l"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050" b="0" dirty="0"/>
                      <a:t>Suspension  Parts </a:t>
                    </a:r>
                    <a:fld id="{6AE8DB45-A5B9-435F-AD55-916BF44DDE18}" type="PERCENTAGE">
                      <a:rPr lang="en-US" altLang="zh-TW" sz="1050" b="0" baseline="0" smtClean="0"/>
                      <a:pPr algn="l">
                        <a:defRPr sz="10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[ПРОЦЕНТ]</a:t>
                    </a:fld>
                    <a:endParaRPr lang="en-US" altLang="zh-TW" sz="1050" b="0" dirty="0"/>
                  </a:p>
                </c:rich>
              </c:tx>
              <c:spPr>
                <a:solidFill>
                  <a:sysClr val="window" lastClr="FFFFFF"/>
                </a:solidFill>
                <a:ln w="38100">
                  <a:solidFill>
                    <a:srgbClr val="B4CFA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l"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BAC8-4743-BD2D-169059A3099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132792702342549"/>
                      <c:h val="8.6101739481601228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9"/>
              <c:layout>
                <c:manualLayout>
                  <c:x val="0.25619822598901354"/>
                  <c:y val="2.77994884718280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0">
                    <a:spAutoFit/>
                  </a:bodyPr>
                  <a:lstStyle/>
                  <a:p>
                    <a:pPr algn="just">
                      <a:defRPr sz="105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defRPr>
                    </a:pPr>
                    <a:r>
                      <a:rPr lang="en-US" altLang="zh-TW" sz="1050" b="0" dirty="0"/>
                      <a:t>Parts</a:t>
                    </a:r>
                    <a:r>
                      <a:rPr lang="en-US" altLang="zh-TW" sz="1050" b="0" baseline="0" dirty="0"/>
                      <a:t> for lighting or Visual Signal</a:t>
                    </a:r>
                  </a:p>
                  <a:p>
                    <a:pPr algn="just">
                      <a:defRPr sz="1050">
                        <a:latin typeface="微軟正黑體" panose="020B0604030504040204" pitchFamily="34" charset="-120"/>
                        <a:ea typeface="微軟正黑體" panose="020B0604030504040204" pitchFamily="34" charset="-120"/>
                      </a:defRPr>
                    </a:pPr>
                    <a:r>
                      <a:rPr lang="en-US" altLang="zh-TW" sz="1050" b="0" baseline="0" dirty="0"/>
                      <a:t> Equipment for Vehicle </a:t>
                    </a:r>
                    <a:fld id="{4EA175CC-F566-4F16-B54D-C9330AA0A003}" type="PERCENTAGE">
                      <a:rPr lang="en-US" altLang="zh-TW" sz="1050" b="0" baseline="0" smtClean="0"/>
                      <a:pPr algn="just">
                        <a:defRPr sz="105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defRPr>
                      </a:pPr>
                      <a:t>[ПРОЦЕНТ]</a:t>
                    </a:fld>
                    <a:endParaRPr lang="en-US" altLang="zh-TW" sz="1050" b="0" baseline="0" dirty="0"/>
                  </a:p>
                </c:rich>
              </c:tx>
              <c:spPr>
                <a:solidFill>
                  <a:sysClr val="window" lastClr="FFFFFF"/>
                </a:solidFill>
                <a:ln w="38100">
                  <a:solidFill>
                    <a:srgbClr val="B4CFA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just">
                    <a:defRPr sz="105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BAC8-4743-BD2D-169059A3099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9205890119701758"/>
                      <c:h val="0.13813801354741148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 w="38100">
                <a:solidFill>
                  <a:srgbClr val="B4CFA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工作表1!$C$2:$C$11</c:f>
              <c:strCache>
                <c:ptCount val="10"/>
                <c:pt idx="0">
                  <c:v>其他機動車輛之零件及附件</c:v>
                </c:pt>
                <c:pt idx="1">
                  <c:v>其他第８７０１節至８７０５節機動車輛車身（包括駕駛臺）之其他零件及附件</c:v>
                </c:pt>
                <c:pt idx="2">
                  <c:v>其他機動車輛用照明設備</c:v>
                </c:pt>
                <c:pt idx="3">
                  <c:v>機動車輛用車頭大燈及尾燈</c:v>
                </c:pt>
                <c:pt idx="4">
                  <c:v>輻射層輪胎，小客車（包括旅行車及賽車）用</c:v>
                </c:pt>
                <c:pt idx="5">
                  <c:v>其他車輪及其零件與附件</c:v>
                </c:pt>
                <c:pt idx="6">
                  <c:v>保險槓及其零件</c:v>
                </c:pt>
                <c:pt idx="7">
                  <c:v>車輛之後視鏡</c:v>
                </c:pt>
                <c:pt idx="8">
                  <c:v>懸吊系統之零件與附件</c:v>
                </c:pt>
                <c:pt idx="9">
                  <c:v>機動車輛及機器腳踏車用照明或視覺信號設備之零件</c:v>
                </c:pt>
              </c:strCache>
            </c:strRef>
          </c:cat>
          <c:val>
            <c:numRef>
              <c:f>工作表1!$F$2:$F$11</c:f>
              <c:numCache>
                <c:formatCode>0.00%</c:formatCode>
                <c:ptCount val="10"/>
                <c:pt idx="0">
                  <c:v>0.2374</c:v>
                </c:pt>
                <c:pt idx="1">
                  <c:v>0.12470000000000001</c:v>
                </c:pt>
                <c:pt idx="2">
                  <c:v>0.10199999999999999</c:v>
                </c:pt>
                <c:pt idx="3">
                  <c:v>6.7799999999999999E-2</c:v>
                </c:pt>
                <c:pt idx="4">
                  <c:v>6.6500000000000004E-2</c:v>
                </c:pt>
                <c:pt idx="5">
                  <c:v>5.0900000000000001E-2</c:v>
                </c:pt>
                <c:pt idx="6">
                  <c:v>4.2200000000000001E-2</c:v>
                </c:pt>
                <c:pt idx="7">
                  <c:v>2.6100000000000002E-2</c:v>
                </c:pt>
                <c:pt idx="8">
                  <c:v>1.8499999999999999E-2</c:v>
                </c:pt>
                <c:pt idx="9">
                  <c:v>1.55E-2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BAC8-4743-BD2D-169059A30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rgbClr val="67B8B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ED7-4FC0-B16F-D38FF6EB49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ED7-4FC0-B16F-D38FF6EB49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ED7-4FC0-B16F-D38FF6EB49BA}"/>
              </c:ext>
            </c:extLst>
          </c:dPt>
          <c:dPt>
            <c:idx val="3"/>
            <c:bubble3D val="0"/>
            <c:spPr>
              <a:solidFill>
                <a:srgbClr val="B4CFA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ED7-4FC0-B16F-D38FF6EB49BA}"/>
              </c:ext>
            </c:extLst>
          </c:dPt>
          <c:dPt>
            <c:idx val="4"/>
            <c:bubble3D val="0"/>
            <c:spPr>
              <a:solidFill>
                <a:srgbClr val="325D6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ED7-4FC0-B16F-D38FF6EB49BA}"/>
              </c:ext>
            </c:extLst>
          </c:dPt>
          <c:cat>
            <c:strRef>
              <c:f>工作表1!$A$2:$A$6</c:f>
              <c:strCache>
                <c:ptCount val="5"/>
                <c:pt idx="0">
                  <c:v>布料</c:v>
                </c:pt>
                <c:pt idx="1">
                  <c:v>紗線</c:v>
                </c:pt>
                <c:pt idx="2">
                  <c:v>纖維</c:v>
                </c:pt>
                <c:pt idx="3">
                  <c:v>成衣&amp;服飾</c:v>
                </c:pt>
                <c:pt idx="4">
                  <c:v>雜項</c:v>
                </c:pt>
              </c:strCache>
            </c:strRef>
          </c:cat>
          <c:val>
            <c:numRef>
              <c:f>工作表1!$B$2:$B$6</c:f>
              <c:numCache>
                <c:formatCode>#,##0</c:formatCode>
                <c:ptCount val="5"/>
                <c:pt idx="0">
                  <c:v>6246516</c:v>
                </c:pt>
                <c:pt idx="1">
                  <c:v>1386662</c:v>
                </c:pt>
                <c:pt idx="2">
                  <c:v>706608</c:v>
                </c:pt>
                <c:pt idx="3">
                  <c:v>501172</c:v>
                </c:pt>
                <c:pt idx="4">
                  <c:v>371757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ED7-4FC0-B16F-D38FF6EB49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752510058243758"/>
          <c:y val="0.1277119798946868"/>
          <c:w val="0.51250009509563721"/>
          <c:h val="0.80374227083214378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主力市場佔比圖(2018年1~6月)</c:v>
                </c:pt>
              </c:strCache>
            </c:strRef>
          </c:tx>
          <c:dPt>
            <c:idx val="0"/>
            <c:bubble3D val="0"/>
            <c:spPr>
              <a:solidFill>
                <a:srgbClr val="DC84B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20-46BE-816E-F34B3885E866}"/>
              </c:ext>
            </c:extLst>
          </c:dPt>
          <c:dPt>
            <c:idx val="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520-46BE-816E-F34B3885E866}"/>
              </c:ext>
            </c:extLst>
          </c:dPt>
          <c:dPt>
            <c:idx val="2"/>
            <c:bubble3D val="0"/>
            <c:spPr>
              <a:solidFill>
                <a:srgbClr val="0060E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520-46BE-816E-F34B3885E866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520-46BE-816E-F34B3885E866}"/>
              </c:ext>
            </c:extLst>
          </c:dPt>
          <c:dPt>
            <c:idx val="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520-46BE-816E-F34B3885E866}"/>
              </c:ext>
            </c:extLst>
          </c:dPt>
          <c:dPt>
            <c:idx val="5"/>
            <c:bubble3D val="0"/>
            <c:spPr>
              <a:solidFill>
                <a:srgbClr val="47B8E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520-46BE-816E-F34B3885E866}"/>
              </c:ext>
            </c:extLst>
          </c:dPt>
          <c:dLbls>
            <c:dLbl>
              <c:idx val="0"/>
              <c:layout>
                <c:manualLayout>
                  <c:x val="-0.16526745371857712"/>
                  <c:y val="0.14605253127916487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US</a:t>
                    </a:r>
                    <a:r>
                      <a:rPr lang="en-US" altLang="zh-TW" baseline="0" dirty="0"/>
                      <a:t>
</a:t>
                    </a:r>
                    <a:fld id="{D0B22521-11D6-416E-84E9-9BAC43CBFF00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520-46BE-816E-F34B3885E86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0863798050919819"/>
                  <c:y val="-0.14902672055090346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China</a:t>
                    </a:r>
                    <a:r>
                      <a:rPr lang="en-US" altLang="zh-TW" baseline="0" dirty="0"/>
                      <a:t>
</a:t>
                    </a:r>
                    <a:fld id="{C1C58D0B-35B5-4194-8C91-5F645A327FFD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520-46BE-816E-F34B3885E86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8279830159820666E-2"/>
                  <c:y val="-6.9011707324302795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Germany</a:t>
                    </a:r>
                    <a:r>
                      <a:rPr lang="en-US" altLang="zh-TW" baseline="0" dirty="0"/>
                      <a:t>
</a:t>
                    </a:r>
                    <a:fld id="{5C3A27AC-B850-41FB-AA9F-18CEAE7C2ADF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520-46BE-816E-F34B3885E86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3.3547748334558404E-2"/>
                  <c:y val="-4.144001495340271E-3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baseline="0" dirty="0"/>
                      <a:t>Japan
</a:t>
                    </a:r>
                    <a:fld id="{B9C4D9CD-C2A4-4DBC-8197-8FDBC722865A}" type="PERCENTAGE">
                      <a:rPr lang="en-US" altLang="zh-TW" baseline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520-46BE-816E-F34B3885E866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588766029284493E-2"/>
                  <c:y val="-3.777347349046455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Netherlands
</a:t>
                    </a:r>
                    <a:fld id="{AE54B86F-7CEF-40EE-B327-93FD9C970A7A}" type="PERCENTAGE">
                      <a:rPr lang="en-US" altLang="zh-TW"/>
                      <a:pPr/>
                      <a:t>[ПРОЦЕНТ]</a:t>
                    </a:fld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520-46BE-816E-F34B3885E866}"/>
                </c:ext>
                <c:ext xmlns:c15="http://schemas.microsoft.com/office/drawing/2012/chart" uri="{CE6537A1-D6FC-4f65-9D91-7224C49458BB}">
                  <c15:layout>
                    <c:manualLayout>
                      <c:w val="0.33183740872644796"/>
                      <c:h val="0.2679743491666711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21066838496410012"/>
                  <c:y val="7.5031624250340448E-2"/>
                </c:manualLayout>
              </c:layout>
              <c:tx>
                <c:rich>
                  <a:bodyPr/>
                  <a:lstStyle/>
                  <a:p>
                    <a:r>
                      <a:rPr lang="en-US" altLang="zh-TW" dirty="0"/>
                      <a:t>Others</a:t>
                    </a:r>
                    <a:r>
                      <a:rPr lang="en-US" altLang="zh-TW" baseline="0" dirty="0"/>
                      <a:t> 
</a:t>
                    </a:r>
                    <a:fld id="{7E89A509-9BF1-4ACB-A06B-C19EAECCDC6E}" type="PERCENTAGE">
                      <a:rPr lang="en-US" altLang="zh-TW" baseline="0" dirty="0"/>
                      <a:pPr/>
                      <a:t>[ПРОЦЕНТ]</a:t>
                    </a:fld>
                    <a:endParaRPr lang="en-US" altLang="zh-TW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520-46BE-816E-F34B3885E866}"/>
                </c:ext>
                <c:ext xmlns:c15="http://schemas.microsoft.com/office/drawing/2012/chart" uri="{CE6537A1-D6FC-4f65-9D91-7224C49458BB}">
                  <c15:layout>
                    <c:manualLayout>
                      <c:w val="0.21414325018137992"/>
                      <c:h val="0.3248681657581034"/>
                    </c:manualLayout>
                  </c15:layout>
                  <c15:dlblFieldTable/>
                  <c15:showDataLabelsRange val="0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lnSpc>
                    <a:spcPts val="1400"/>
                  </a:lnSpc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工作表1!$A$2:$A$7</c:f>
              <c:strCache>
                <c:ptCount val="6"/>
                <c:pt idx="0">
                  <c:v>美國</c:v>
                </c:pt>
                <c:pt idx="1">
                  <c:v>中國</c:v>
                </c:pt>
                <c:pt idx="2">
                  <c:v>德國</c:v>
                </c:pt>
                <c:pt idx="3">
                  <c:v>日本</c:v>
                </c:pt>
                <c:pt idx="4">
                  <c:v>荷蘭</c:v>
                </c:pt>
                <c:pt idx="5">
                  <c:v>其它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32.299999999999997</c:v>
                </c:pt>
                <c:pt idx="1">
                  <c:v>11.5</c:v>
                </c:pt>
                <c:pt idx="2">
                  <c:v>6.2</c:v>
                </c:pt>
                <c:pt idx="3">
                  <c:v>5.4</c:v>
                </c:pt>
                <c:pt idx="4">
                  <c:v>3.4</c:v>
                </c:pt>
                <c:pt idx="5">
                  <c:v>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520-46BE-816E-F34B3885E86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37295555922686"/>
          <c:y val="3.1613514990458058E-2"/>
          <c:w val="0.68529427556583511"/>
          <c:h val="0.8070503075380443"/>
        </c:manualLayout>
      </c:layout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出口額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shade val="4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F9-41FA-9CAC-B86FC7138FD4}"/>
              </c:ext>
            </c:extLst>
          </c:dPt>
          <c:dPt>
            <c:idx val="1"/>
            <c:bubble3D val="0"/>
            <c:spPr>
              <a:solidFill>
                <a:schemeClr val="accent6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F9-41FA-9CAC-B86FC7138FD4}"/>
              </c:ext>
            </c:extLst>
          </c:dPt>
          <c:dPt>
            <c:idx val="2"/>
            <c:bubble3D val="0"/>
            <c:spPr>
              <a:solidFill>
                <a:schemeClr val="accent6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F9-41FA-9CAC-B86FC7138FD4}"/>
              </c:ext>
            </c:extLst>
          </c:dPt>
          <c:dPt>
            <c:idx val="3"/>
            <c:bubble3D val="0"/>
            <c:spPr>
              <a:solidFill>
                <a:schemeClr val="accent6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F9-41FA-9CAC-B86FC7138FD4}"/>
              </c:ext>
            </c:extLst>
          </c:dPt>
          <c:dPt>
            <c:idx val="4"/>
            <c:bubble3D val="0"/>
            <c:spPr>
              <a:solidFill>
                <a:schemeClr val="accent6">
                  <a:shade val="8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1F9-41FA-9CAC-B86FC7138F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A1F9-41FA-9CAC-B86FC7138FD4}"/>
              </c:ext>
            </c:extLst>
          </c:dPt>
          <c:dPt>
            <c:idx val="6"/>
            <c:bubble3D val="0"/>
            <c:spPr>
              <a:solidFill>
                <a:schemeClr val="accent6">
                  <a:tint val="8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A1F9-41FA-9CAC-B86FC7138FD4}"/>
              </c:ext>
            </c:extLst>
          </c:dPt>
          <c:dPt>
            <c:idx val="7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A1F9-41FA-9CAC-B86FC7138FD4}"/>
              </c:ext>
            </c:extLst>
          </c:dPt>
          <c:dPt>
            <c:idx val="8"/>
            <c:bubble3D val="0"/>
            <c:spPr>
              <a:solidFill>
                <a:schemeClr val="accent6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A1F9-41FA-9CAC-B86FC7138FD4}"/>
              </c:ext>
            </c:extLst>
          </c:dPt>
          <c:dPt>
            <c:idx val="9"/>
            <c:bubble3D val="0"/>
            <c:spPr>
              <a:solidFill>
                <a:schemeClr val="accent6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A1F9-41FA-9CAC-B86FC7138FD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A1F9-41FA-9CAC-B86FC7138FD4}"/>
              </c:ext>
            </c:extLst>
          </c:dPt>
          <c:dLbls>
            <c:dLbl>
              <c:idx val="0"/>
              <c:layout>
                <c:manualLayout>
                  <c:x val="-0.17005818236129047"/>
                  <c:y val="6.5708240105444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275152816785065"/>
                  <c:y val="-0.245075877056769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630348587477188E-2"/>
                  <c:y val="-0.1888982304554471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3093507351726317E-2"/>
                  <c:y val="-0.164442565862705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1011549094574095E-2"/>
                  <c:y val="-3.15334705855788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5.2380889484502143E-3"/>
                  <c:y val="2.5428918682105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683282312216724E-2"/>
                  <c:y val="-1.548262509376943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0.14158207456974112"/>
                  <c:y val="-1.249792480972413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8.1098174924027155E-2"/>
                  <c:y val="-0.169612976607448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5366788148741203E-2"/>
                  <c:y val="-0.2863626129821304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A1F9-41FA-9CAC-B86FC7138FD4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0.17566724545915449"/>
                  <c:y val="0.180694086576775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A1F9-41FA-9CAC-B86FC7138FD4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工作表1!$A$2:$A$12</c:f>
              <c:strCache>
                <c:ptCount val="11"/>
                <c:pt idx="0">
                  <c:v>US</c:v>
                </c:pt>
                <c:pt idx="1">
                  <c:v>DE</c:v>
                </c:pt>
                <c:pt idx="2">
                  <c:v>NL</c:v>
                </c:pt>
                <c:pt idx="3">
                  <c:v>JP</c:v>
                </c:pt>
                <c:pt idx="4">
                  <c:v>GB</c:v>
                </c:pt>
                <c:pt idx="5">
                  <c:v>CA</c:v>
                </c:pt>
                <c:pt idx="6">
                  <c:v>CN</c:v>
                </c:pt>
                <c:pt idx="7">
                  <c:v>IT</c:v>
                </c:pt>
                <c:pt idx="8">
                  <c:v>SE</c:v>
                </c:pt>
                <c:pt idx="9">
                  <c:v>MX</c:v>
                </c:pt>
                <c:pt idx="10">
                  <c:v>Others</c:v>
                </c:pt>
              </c:strCache>
            </c:strRef>
          </c:cat>
          <c:val>
            <c:numRef>
              <c:f>工作表1!$B$2:$B$12</c:f>
              <c:numCache>
                <c:formatCode>General</c:formatCode>
                <c:ptCount val="11"/>
                <c:pt idx="0">
                  <c:v>177948</c:v>
                </c:pt>
                <c:pt idx="1">
                  <c:v>45313</c:v>
                </c:pt>
                <c:pt idx="2">
                  <c:v>26159</c:v>
                </c:pt>
                <c:pt idx="3">
                  <c:v>23164</c:v>
                </c:pt>
                <c:pt idx="4">
                  <c:v>17827</c:v>
                </c:pt>
                <c:pt idx="5">
                  <c:v>16315</c:v>
                </c:pt>
                <c:pt idx="6">
                  <c:v>14509</c:v>
                </c:pt>
                <c:pt idx="7">
                  <c:v>10539</c:v>
                </c:pt>
                <c:pt idx="8">
                  <c:v>9879</c:v>
                </c:pt>
                <c:pt idx="9">
                  <c:v>9495</c:v>
                </c:pt>
                <c:pt idx="10">
                  <c:v>113399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A1F9-41FA-9CAC-B86FC7138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微軟正黑體" panose="020B0604030504040204" pitchFamily="34" charset="-120"/>
          <a:ea typeface="微軟正黑體" panose="020B0604030504040204" pitchFamily="34" charset="-12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F1-4007-8130-5C2ACA4CDF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F1-4007-8130-5C2ACA4CDFD0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F1-4007-8130-5C2ACA4CDFD0}"/>
              </c:ext>
            </c:extLst>
          </c:dPt>
          <c:dPt>
            <c:idx val="3"/>
            <c:bubble3D val="0"/>
            <c:spPr>
              <a:solidFill>
                <a:srgbClr val="FFE10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F1-4007-8130-5C2ACA4CDFD0}"/>
              </c:ext>
            </c:extLst>
          </c:dPt>
          <c:dLbls>
            <c:dLbl>
              <c:idx val="0"/>
              <c:layout>
                <c:manualLayout>
                  <c:x val="-8.158328217649731E-2"/>
                  <c:y val="0.1352946180830231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12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6940F1C-52C4-486A-BA6C-1B7B45B4E0B2}" type="CATEGORYNAME">
                      <a:rPr lang="en-US" altLang="zh-TW" smtClean="0">
                        <a:solidFill>
                          <a:schemeClr val="tx1"/>
                        </a:solidFill>
                      </a:rPr>
                      <a:pPr algn="l">
                        <a:defRPr sz="1200"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endParaRPr lang="en-US" altLang="zh-TW" baseline="0" dirty="0">
                      <a:solidFill>
                        <a:schemeClr val="tx1"/>
                      </a:solidFill>
                    </a:endParaRPr>
                  </a:p>
                  <a:p>
                    <a:pPr algn="l">
                      <a:defRPr sz="1200">
                        <a:solidFill>
                          <a:schemeClr val="bg1"/>
                        </a:solidFill>
                      </a:defRPr>
                    </a:pPr>
                    <a:r>
                      <a:rPr lang="en-US" altLang="zh-TW" baseline="0" dirty="0">
                        <a:solidFill>
                          <a:schemeClr val="tx1"/>
                        </a:solidFill>
                      </a:rPr>
                      <a:t>10%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l"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BF1-4007-8130-5C2ACA4CDFD0}"/>
                </c:ext>
                <c:ext xmlns:c15="http://schemas.microsoft.com/office/drawing/2012/chart" uri="{CE6537A1-D6FC-4f65-9D91-7224C49458BB}">
                  <c15:layout>
                    <c:manualLayout>
                      <c:w val="0.15995351330397159"/>
                      <c:h val="0.244653872295186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6321279814622247"/>
                  <c:y val="7.536617826576724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0F5F04C-8DE4-44D9-9AFE-467A8DE57B7E}" type="CATEGORYNAME">
                      <a:rPr lang="en-US" altLang="zh-TW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en-US" altLang="zh-TW" baseline="0" dirty="0">
                        <a:solidFill>
                          <a:schemeClr val="tx1"/>
                        </a:solidFill>
                      </a:rPr>
                      <a:t>
20%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BF1-4007-8130-5C2ACA4CDFD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.1443612653280337"/>
                  <c:y val="-0.2264437276049280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D6092D-00D9-403C-ACEE-E81ACDF01B88}" type="CATEGORYNAME">
                      <a:rPr lang="en-US" altLang="zh-TW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en-US" altLang="zh-TW" baseline="0" dirty="0">
                        <a:solidFill>
                          <a:schemeClr val="tx1"/>
                        </a:solidFill>
                      </a:rPr>
                      <a:t>
52%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BF1-4007-8130-5C2ACA4CDFD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14484237339004152"/>
                  <c:y val="0.1910700334390231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CFB12C-1C42-47E8-8F57-287AB0B8B838}" type="CATEGORYNAME">
                      <a:rPr lang="en-US" altLang="zh-TW" smtClean="0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[ИМЯ КАТЕГОРИИ]</a:t>
                    </a:fld>
                    <a:r>
                      <a:rPr lang="en-US" altLang="zh-TW" baseline="0" dirty="0">
                        <a:solidFill>
                          <a:schemeClr val="tx1"/>
                        </a:solidFill>
                      </a:rPr>
                      <a:t>
18%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BF1-4007-8130-5C2ACA4CDFD0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工作表1!$A$2:$A$5</c:f>
              <c:strCache>
                <c:ptCount val="4"/>
                <c:pt idx="0">
                  <c:v>Integrated retail industry</c:v>
                </c:pt>
                <c:pt idx="1">
                  <c:v>Retail industry</c:v>
                </c:pt>
                <c:pt idx="2">
                  <c:v>Food service industry</c:v>
                </c:pt>
                <c:pt idx="3">
                  <c:v>Living service industry</c:v>
                </c:pt>
              </c:strCache>
            </c:strRef>
          </c:cat>
          <c:val>
            <c:numRef>
              <c:f>工作表1!$B$2:$B$5</c:f>
              <c:numCache>
                <c:formatCode>0%</c:formatCode>
                <c:ptCount val="4"/>
                <c:pt idx="0">
                  <c:v>0.1</c:v>
                </c:pt>
                <c:pt idx="1">
                  <c:v>0.2</c:v>
                </c:pt>
                <c:pt idx="2">
                  <c:v>0.52</c:v>
                </c:pt>
                <c:pt idx="3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BF1-4007-8130-5C2ACA4CDFD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image" Target="../media/image66.png"/><Relationship Id="rId4" Type="http://schemas.openxmlformats.org/officeDocument/2006/relationships/image" Target="../media/image69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image" Target="../media/image70.jpeg"/><Relationship Id="rId4" Type="http://schemas.openxmlformats.org/officeDocument/2006/relationships/image" Target="../media/image7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156E3C-9A5A-49E6-B6E2-44440474ADBE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B78E378-0B59-4F7F-B9AD-53A7725D5BF0}">
      <dgm:prSet phldrT="[文字]" custT="1"/>
      <dgm:spPr>
        <a:solidFill>
          <a:srgbClr val="34314C"/>
        </a:solidFill>
      </dgm:spPr>
      <dgm:t>
        <a:bodyPr/>
        <a:lstStyle/>
        <a:p>
          <a:pPr>
            <a:lnSpc>
              <a:spcPct val="70000"/>
            </a:lnSpc>
          </a:pP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2 W</a:t>
          </a:r>
          <a:r>
            <a:rPr lang="de-DE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ell-known </a:t>
          </a:r>
          <a:r>
            <a: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Brand</a:t>
          </a:r>
          <a:endParaRPr lang="zh-TW" altLang="en-US" sz="24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51A0D9-FB87-44B0-ADD0-A0D0F54AD52A}" type="parTrans" cxnId="{FFF5D8AC-2954-484E-AB21-124A39DF7CA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3D71B1-63E9-4AF9-88B2-C6F929DBA091}" type="sibTrans" cxnId="{FFF5D8AC-2954-484E-AB21-124A39DF7CA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A5C90-9CE1-4BD0-B44C-27350C813889}">
      <dgm:prSet phldrT="[文字]"/>
      <dgm:spPr>
        <a:solidFill>
          <a:srgbClr val="47B8E0"/>
        </a:solidFill>
      </dgm:spPr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Handlebar: 30%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1FDEAC-6470-499C-8A3E-3C468A170F84}" type="parTrans" cxnId="{3044B9A6-DD46-4193-BFA7-4790FCD2A95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64139A-C5E4-435D-829D-9B2CCD3BF274}" type="sibTrans" cxnId="{3044B9A6-DD46-4193-BFA7-4790FCD2A95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F33C63-B9C3-421F-92B4-266983B20570}">
      <dgm:prSet phldrT="[文字]"/>
      <dgm:spPr/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Pedal: 70%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2EBA60-DA4E-4635-ACC5-1A33333C4BB0}" type="parTrans" cxnId="{65C123E4-B28D-4C38-B0DF-62D96C0E0AF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7FEEC0-F49E-45F3-8191-F6EEFD514622}" type="sibTrans" cxnId="{65C123E4-B28D-4C38-B0DF-62D96C0E0AF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4950F54-7188-4663-8AD9-2A175E937F16}">
      <dgm:prSet/>
      <dgm:spPr>
        <a:solidFill>
          <a:srgbClr val="FF7473"/>
        </a:solidFill>
      </dgm:spPr>
      <dgm:t>
        <a:bodyPr/>
        <a:lstStyle/>
        <a:p>
          <a:r>
            <a: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rPr>
            <a:t>Saddle: 50%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1246D4-2C60-4928-B163-BD69DB25D831}" type="parTrans" cxnId="{0B19A26C-EB71-48D4-B340-26936CCEF0C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FF33B0-6D50-4DA8-8EFD-2B2BEDBB3C32}" type="sibTrans" cxnId="{0B19A26C-EB71-48D4-B340-26936CCEF0C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BDBAF6-BBB7-49B4-91C3-AEAE081FCCD3}" type="pres">
      <dgm:prSet presAssocID="{B6156E3C-9A5A-49E6-B6E2-44440474AD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67E50C-B780-4264-8577-CB91BAE3B386}" type="pres">
      <dgm:prSet presAssocID="{3B78E378-0B59-4F7F-B9AD-53A7725D5BF0}" presName="comp" presStyleCnt="0"/>
      <dgm:spPr/>
    </dgm:pt>
    <dgm:pt modelId="{68AED759-F090-4384-AE6B-9023551B35BD}" type="pres">
      <dgm:prSet presAssocID="{3B78E378-0B59-4F7F-B9AD-53A7725D5BF0}" presName="box" presStyleLbl="node1" presStyleIdx="0" presStyleCnt="4"/>
      <dgm:spPr/>
      <dgm:t>
        <a:bodyPr/>
        <a:lstStyle/>
        <a:p>
          <a:endParaRPr lang="ru-RU"/>
        </a:p>
      </dgm:t>
    </dgm:pt>
    <dgm:pt modelId="{359FBBB8-83A6-402F-81BF-33A0F09A6BE2}" type="pres">
      <dgm:prSet presAssocID="{3B78E378-0B59-4F7F-B9AD-53A7725D5BF0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A00BDE4E-AF48-4C19-9531-0ECE50177302}" type="pres">
      <dgm:prSet presAssocID="{3B78E378-0B59-4F7F-B9AD-53A7725D5BF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219D7-2844-46C7-BF40-9ECCE86764F7}" type="pres">
      <dgm:prSet presAssocID="{CF3D71B1-63E9-4AF9-88B2-C6F929DBA091}" presName="spacer" presStyleCnt="0"/>
      <dgm:spPr/>
    </dgm:pt>
    <dgm:pt modelId="{B13B7E0E-45E7-4A74-846A-8D47521BC19D}" type="pres">
      <dgm:prSet presAssocID="{4E6A5C90-9CE1-4BD0-B44C-27350C813889}" presName="comp" presStyleCnt="0"/>
      <dgm:spPr/>
    </dgm:pt>
    <dgm:pt modelId="{D9951033-F018-4EC3-BF27-0BA9903679E2}" type="pres">
      <dgm:prSet presAssocID="{4E6A5C90-9CE1-4BD0-B44C-27350C813889}" presName="box" presStyleLbl="node1" presStyleIdx="1" presStyleCnt="4" custLinFactNeighborX="-647" custLinFactNeighborY="-1185"/>
      <dgm:spPr/>
      <dgm:t>
        <a:bodyPr/>
        <a:lstStyle/>
        <a:p>
          <a:endParaRPr lang="ru-RU"/>
        </a:p>
      </dgm:t>
    </dgm:pt>
    <dgm:pt modelId="{99F71579-53C5-47FC-B48D-4EFE87EA5B00}" type="pres">
      <dgm:prSet presAssocID="{4E6A5C90-9CE1-4BD0-B44C-27350C813889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5B9DEB5-BD34-4A0C-AAF6-816F8EA060E3}" type="pres">
      <dgm:prSet presAssocID="{4E6A5C90-9CE1-4BD0-B44C-27350C81388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DF261-54F2-4317-AB5C-AC18B6B5F5E7}" type="pres">
      <dgm:prSet presAssocID="{4A64139A-C5E4-435D-829D-9B2CCD3BF274}" presName="spacer" presStyleCnt="0"/>
      <dgm:spPr/>
    </dgm:pt>
    <dgm:pt modelId="{540038E2-3EB8-4F6A-82C7-2943CACB385C}" type="pres">
      <dgm:prSet presAssocID="{DEF33C63-B9C3-421F-92B4-266983B20570}" presName="comp" presStyleCnt="0"/>
      <dgm:spPr/>
    </dgm:pt>
    <dgm:pt modelId="{22DA8CDC-037A-42B1-8E2B-113058EF2BED}" type="pres">
      <dgm:prSet presAssocID="{DEF33C63-B9C3-421F-92B4-266983B20570}" presName="box" presStyleLbl="node1" presStyleIdx="2" presStyleCnt="4"/>
      <dgm:spPr/>
      <dgm:t>
        <a:bodyPr/>
        <a:lstStyle/>
        <a:p>
          <a:endParaRPr lang="ru-RU"/>
        </a:p>
      </dgm:t>
    </dgm:pt>
    <dgm:pt modelId="{3BF6B29A-7581-43A1-940A-B4191B918371}" type="pres">
      <dgm:prSet presAssocID="{DEF33C63-B9C3-421F-92B4-266983B20570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2D8D95E7-33E1-4442-A0AF-A5344D970833}" type="pres">
      <dgm:prSet presAssocID="{DEF33C63-B9C3-421F-92B4-266983B2057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23BBB-BC3B-4991-A6CE-DC18BA2DBD3A}" type="pres">
      <dgm:prSet presAssocID="{447FEEC0-F49E-45F3-8191-F6EEFD514622}" presName="spacer" presStyleCnt="0"/>
      <dgm:spPr/>
    </dgm:pt>
    <dgm:pt modelId="{613F2FDE-702C-453C-B7C1-9D7A7997D3C0}" type="pres">
      <dgm:prSet presAssocID="{B4950F54-7188-4663-8AD9-2A175E937F16}" presName="comp" presStyleCnt="0"/>
      <dgm:spPr/>
    </dgm:pt>
    <dgm:pt modelId="{C9316143-51A4-4B29-84DC-544A6773270B}" type="pres">
      <dgm:prSet presAssocID="{B4950F54-7188-4663-8AD9-2A175E937F16}" presName="box" presStyleLbl="node1" presStyleIdx="3" presStyleCnt="4" custLinFactNeighborY="4739"/>
      <dgm:spPr/>
      <dgm:t>
        <a:bodyPr/>
        <a:lstStyle/>
        <a:p>
          <a:endParaRPr lang="ru-RU"/>
        </a:p>
      </dgm:t>
    </dgm:pt>
    <dgm:pt modelId="{C96A7855-951F-4205-B922-488605C909B5}" type="pres">
      <dgm:prSet presAssocID="{B4950F54-7188-4663-8AD9-2A175E937F16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45082A1-1966-4321-9F3D-1B272E21E4C6}" type="pres">
      <dgm:prSet presAssocID="{B4950F54-7188-4663-8AD9-2A175E937F16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6B9271-AE7D-4531-A4DE-26D11870E08E}" type="presOf" srcId="{4E6A5C90-9CE1-4BD0-B44C-27350C813889}" destId="{D9951033-F018-4EC3-BF27-0BA9903679E2}" srcOrd="0" destOrd="0" presId="urn:microsoft.com/office/officeart/2005/8/layout/vList4"/>
    <dgm:cxn modelId="{65C123E4-B28D-4C38-B0DF-62D96C0E0AF6}" srcId="{B6156E3C-9A5A-49E6-B6E2-44440474ADBE}" destId="{DEF33C63-B9C3-421F-92B4-266983B20570}" srcOrd="2" destOrd="0" parTransId="{AA2EBA60-DA4E-4635-ACC5-1A33333C4BB0}" sibTransId="{447FEEC0-F49E-45F3-8191-F6EEFD514622}"/>
    <dgm:cxn modelId="{E1D83DB0-7AB1-4E80-9377-06A6D5CCD849}" type="presOf" srcId="{B4950F54-7188-4663-8AD9-2A175E937F16}" destId="{D45082A1-1966-4321-9F3D-1B272E21E4C6}" srcOrd="1" destOrd="0" presId="urn:microsoft.com/office/officeart/2005/8/layout/vList4"/>
    <dgm:cxn modelId="{3044B9A6-DD46-4193-BFA7-4790FCD2A95F}" srcId="{B6156E3C-9A5A-49E6-B6E2-44440474ADBE}" destId="{4E6A5C90-9CE1-4BD0-B44C-27350C813889}" srcOrd="1" destOrd="0" parTransId="{431FDEAC-6470-499C-8A3E-3C468A170F84}" sibTransId="{4A64139A-C5E4-435D-829D-9B2CCD3BF274}"/>
    <dgm:cxn modelId="{0B19A26C-EB71-48D4-B340-26936CCEF0C8}" srcId="{B6156E3C-9A5A-49E6-B6E2-44440474ADBE}" destId="{B4950F54-7188-4663-8AD9-2A175E937F16}" srcOrd="3" destOrd="0" parTransId="{EC1246D4-2C60-4928-B163-BD69DB25D831}" sibTransId="{DFFF33B0-6D50-4DA8-8EFD-2B2BEDBB3C32}"/>
    <dgm:cxn modelId="{484F7A94-45F4-4CC2-892D-729CD03582FC}" type="presOf" srcId="{3B78E378-0B59-4F7F-B9AD-53A7725D5BF0}" destId="{A00BDE4E-AF48-4C19-9531-0ECE50177302}" srcOrd="1" destOrd="0" presId="urn:microsoft.com/office/officeart/2005/8/layout/vList4"/>
    <dgm:cxn modelId="{CAB610F0-5535-49EF-9022-CEEE13AF2414}" type="presOf" srcId="{3B78E378-0B59-4F7F-B9AD-53A7725D5BF0}" destId="{68AED759-F090-4384-AE6B-9023551B35BD}" srcOrd="0" destOrd="0" presId="urn:microsoft.com/office/officeart/2005/8/layout/vList4"/>
    <dgm:cxn modelId="{FFF5D8AC-2954-484E-AB21-124A39DF7CAA}" srcId="{B6156E3C-9A5A-49E6-B6E2-44440474ADBE}" destId="{3B78E378-0B59-4F7F-B9AD-53A7725D5BF0}" srcOrd="0" destOrd="0" parTransId="{5B51A0D9-FB87-44B0-ADD0-A0D0F54AD52A}" sibTransId="{CF3D71B1-63E9-4AF9-88B2-C6F929DBA091}"/>
    <dgm:cxn modelId="{0825858D-F528-412D-894B-B941666B9BC2}" type="presOf" srcId="{B6156E3C-9A5A-49E6-B6E2-44440474ADBE}" destId="{F6BDBAF6-BBB7-49B4-91C3-AEAE081FCCD3}" srcOrd="0" destOrd="0" presId="urn:microsoft.com/office/officeart/2005/8/layout/vList4"/>
    <dgm:cxn modelId="{437FDE9A-B446-48B5-B159-1A1E4BDB5345}" type="presOf" srcId="{4E6A5C90-9CE1-4BD0-B44C-27350C813889}" destId="{15B9DEB5-BD34-4A0C-AAF6-816F8EA060E3}" srcOrd="1" destOrd="0" presId="urn:microsoft.com/office/officeart/2005/8/layout/vList4"/>
    <dgm:cxn modelId="{1B09E64D-8D65-4AD1-AA35-CF602538EB90}" type="presOf" srcId="{DEF33C63-B9C3-421F-92B4-266983B20570}" destId="{22DA8CDC-037A-42B1-8E2B-113058EF2BED}" srcOrd="0" destOrd="0" presId="urn:microsoft.com/office/officeart/2005/8/layout/vList4"/>
    <dgm:cxn modelId="{62ABBC7D-2541-4CCF-9DE5-EF4BA7C6D0F9}" type="presOf" srcId="{DEF33C63-B9C3-421F-92B4-266983B20570}" destId="{2D8D95E7-33E1-4442-A0AF-A5344D970833}" srcOrd="1" destOrd="0" presId="urn:microsoft.com/office/officeart/2005/8/layout/vList4"/>
    <dgm:cxn modelId="{1DCF5771-69F8-4A51-A531-EEA598A040EF}" type="presOf" srcId="{B4950F54-7188-4663-8AD9-2A175E937F16}" destId="{C9316143-51A4-4B29-84DC-544A6773270B}" srcOrd="0" destOrd="0" presId="urn:microsoft.com/office/officeart/2005/8/layout/vList4"/>
    <dgm:cxn modelId="{04AE1DA3-D181-4320-8243-67737A6584B4}" type="presParOf" srcId="{F6BDBAF6-BBB7-49B4-91C3-AEAE081FCCD3}" destId="{7267E50C-B780-4264-8577-CB91BAE3B386}" srcOrd="0" destOrd="0" presId="urn:microsoft.com/office/officeart/2005/8/layout/vList4"/>
    <dgm:cxn modelId="{1A14F95E-27D1-45EC-ABAB-36EC4E48D80E}" type="presParOf" srcId="{7267E50C-B780-4264-8577-CB91BAE3B386}" destId="{68AED759-F090-4384-AE6B-9023551B35BD}" srcOrd="0" destOrd="0" presId="urn:microsoft.com/office/officeart/2005/8/layout/vList4"/>
    <dgm:cxn modelId="{70169D71-922D-4E61-9344-1F63C7AF6E5B}" type="presParOf" srcId="{7267E50C-B780-4264-8577-CB91BAE3B386}" destId="{359FBBB8-83A6-402F-81BF-33A0F09A6BE2}" srcOrd="1" destOrd="0" presId="urn:microsoft.com/office/officeart/2005/8/layout/vList4"/>
    <dgm:cxn modelId="{653D3751-C481-457C-85AA-C3F79B7EF411}" type="presParOf" srcId="{7267E50C-B780-4264-8577-CB91BAE3B386}" destId="{A00BDE4E-AF48-4C19-9531-0ECE50177302}" srcOrd="2" destOrd="0" presId="urn:microsoft.com/office/officeart/2005/8/layout/vList4"/>
    <dgm:cxn modelId="{28F7263A-CBD4-422B-9594-538E7E4C9AE9}" type="presParOf" srcId="{F6BDBAF6-BBB7-49B4-91C3-AEAE081FCCD3}" destId="{DC3219D7-2844-46C7-BF40-9ECCE86764F7}" srcOrd="1" destOrd="0" presId="urn:microsoft.com/office/officeart/2005/8/layout/vList4"/>
    <dgm:cxn modelId="{BF5B6BD9-251A-483E-90F7-9FB3E8C8208E}" type="presParOf" srcId="{F6BDBAF6-BBB7-49B4-91C3-AEAE081FCCD3}" destId="{B13B7E0E-45E7-4A74-846A-8D47521BC19D}" srcOrd="2" destOrd="0" presId="urn:microsoft.com/office/officeart/2005/8/layout/vList4"/>
    <dgm:cxn modelId="{AF0769D9-642B-48C2-AB7B-0FD04C78F6F0}" type="presParOf" srcId="{B13B7E0E-45E7-4A74-846A-8D47521BC19D}" destId="{D9951033-F018-4EC3-BF27-0BA9903679E2}" srcOrd="0" destOrd="0" presId="urn:microsoft.com/office/officeart/2005/8/layout/vList4"/>
    <dgm:cxn modelId="{6A98A470-D169-48C2-87C8-97EE18585E97}" type="presParOf" srcId="{B13B7E0E-45E7-4A74-846A-8D47521BC19D}" destId="{99F71579-53C5-47FC-B48D-4EFE87EA5B00}" srcOrd="1" destOrd="0" presId="urn:microsoft.com/office/officeart/2005/8/layout/vList4"/>
    <dgm:cxn modelId="{0248DE4E-AD19-4EC2-AB2B-5237CB3B3368}" type="presParOf" srcId="{B13B7E0E-45E7-4A74-846A-8D47521BC19D}" destId="{15B9DEB5-BD34-4A0C-AAF6-816F8EA060E3}" srcOrd="2" destOrd="0" presId="urn:microsoft.com/office/officeart/2005/8/layout/vList4"/>
    <dgm:cxn modelId="{9A3569BA-1109-4990-9558-E9B99B77DA43}" type="presParOf" srcId="{F6BDBAF6-BBB7-49B4-91C3-AEAE081FCCD3}" destId="{B39DF261-54F2-4317-AB5C-AC18B6B5F5E7}" srcOrd="3" destOrd="0" presId="urn:microsoft.com/office/officeart/2005/8/layout/vList4"/>
    <dgm:cxn modelId="{C72B57C2-1950-407C-953D-A47BBF6D9B8A}" type="presParOf" srcId="{F6BDBAF6-BBB7-49B4-91C3-AEAE081FCCD3}" destId="{540038E2-3EB8-4F6A-82C7-2943CACB385C}" srcOrd="4" destOrd="0" presId="urn:microsoft.com/office/officeart/2005/8/layout/vList4"/>
    <dgm:cxn modelId="{98E6CE78-7631-438B-854D-03DCDB100D5B}" type="presParOf" srcId="{540038E2-3EB8-4F6A-82C7-2943CACB385C}" destId="{22DA8CDC-037A-42B1-8E2B-113058EF2BED}" srcOrd="0" destOrd="0" presId="urn:microsoft.com/office/officeart/2005/8/layout/vList4"/>
    <dgm:cxn modelId="{21C6CE1B-F9B0-4E7B-ABB7-D668003DC29A}" type="presParOf" srcId="{540038E2-3EB8-4F6A-82C7-2943CACB385C}" destId="{3BF6B29A-7581-43A1-940A-B4191B918371}" srcOrd="1" destOrd="0" presId="urn:microsoft.com/office/officeart/2005/8/layout/vList4"/>
    <dgm:cxn modelId="{2A171DA9-5E35-439C-9C82-C56DF218E55B}" type="presParOf" srcId="{540038E2-3EB8-4F6A-82C7-2943CACB385C}" destId="{2D8D95E7-33E1-4442-A0AF-A5344D970833}" srcOrd="2" destOrd="0" presId="urn:microsoft.com/office/officeart/2005/8/layout/vList4"/>
    <dgm:cxn modelId="{FB12C970-C425-44D5-A139-2BFB55CAFD61}" type="presParOf" srcId="{F6BDBAF6-BBB7-49B4-91C3-AEAE081FCCD3}" destId="{C9423BBB-BC3B-4991-A6CE-DC18BA2DBD3A}" srcOrd="5" destOrd="0" presId="urn:microsoft.com/office/officeart/2005/8/layout/vList4"/>
    <dgm:cxn modelId="{12FF70B9-E999-4C78-938A-D84219F74365}" type="presParOf" srcId="{F6BDBAF6-BBB7-49B4-91C3-AEAE081FCCD3}" destId="{613F2FDE-702C-453C-B7C1-9D7A7997D3C0}" srcOrd="6" destOrd="0" presId="urn:microsoft.com/office/officeart/2005/8/layout/vList4"/>
    <dgm:cxn modelId="{F403DE62-3F53-430C-BF43-B485C6E6A035}" type="presParOf" srcId="{613F2FDE-702C-453C-B7C1-9D7A7997D3C0}" destId="{C9316143-51A4-4B29-84DC-544A6773270B}" srcOrd="0" destOrd="0" presId="urn:microsoft.com/office/officeart/2005/8/layout/vList4"/>
    <dgm:cxn modelId="{4AC7B465-974B-44F9-AE89-761D074878B1}" type="presParOf" srcId="{613F2FDE-702C-453C-B7C1-9D7A7997D3C0}" destId="{C96A7855-951F-4205-B922-488605C909B5}" srcOrd="1" destOrd="0" presId="urn:microsoft.com/office/officeart/2005/8/layout/vList4"/>
    <dgm:cxn modelId="{741C8B17-10A3-4C27-BE6B-8C6B7B9B593D}" type="presParOf" srcId="{613F2FDE-702C-453C-B7C1-9D7A7997D3C0}" destId="{D45082A1-1966-4321-9F3D-1B272E21E4C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156E3C-9A5A-49E6-B6E2-44440474ADBE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B78E378-0B59-4F7F-B9AD-53A7725D5BF0}">
      <dgm:prSet phldrT="[文字]" custT="1"/>
      <dgm:spPr>
        <a:solidFill>
          <a:srgbClr val="34314C"/>
        </a:solidFill>
      </dgm:spPr>
      <dgm:t>
        <a:bodyPr/>
        <a:lstStyle/>
        <a:p>
          <a:r>
            <a: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Chain: 80%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B51A0D9-FB87-44B0-ADD0-A0D0F54AD52A}" type="parTrans" cxnId="{FFF5D8AC-2954-484E-AB21-124A39DF7CA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F3D71B1-63E9-4AF9-88B2-C6F929DBA091}" type="sibTrans" cxnId="{FFF5D8AC-2954-484E-AB21-124A39DF7CA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6A5C90-9CE1-4BD0-B44C-27350C813889}">
      <dgm:prSet phldrT="[文字]" custT="1"/>
      <dgm:spPr/>
      <dgm:t>
        <a:bodyPr/>
        <a:lstStyle/>
        <a:p>
          <a:r>
            <a: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Rim: 55-60%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31FDEAC-6470-499C-8A3E-3C468A170F84}" type="parTrans" cxnId="{3044B9A6-DD46-4193-BFA7-4790FCD2A95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64139A-C5E4-435D-829D-9B2CCD3BF274}" type="sibTrans" cxnId="{3044B9A6-DD46-4193-BFA7-4790FCD2A95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EF33C63-B9C3-421F-92B4-266983B20570}">
      <dgm:prSet phldrT="[文字]" custT="1"/>
      <dgm:spPr>
        <a:solidFill>
          <a:srgbClr val="FFC000"/>
        </a:solidFill>
      </dgm:spPr>
      <dgm:t>
        <a:bodyPr/>
        <a:lstStyle/>
        <a:p>
          <a:r>
            <a: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rPr>
            <a:t>Hub: 20%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2EBA60-DA4E-4635-ACC5-1A33333C4BB0}" type="parTrans" cxnId="{65C123E4-B28D-4C38-B0DF-62D96C0E0AF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47FEEC0-F49E-45F3-8191-F6EEFD514622}" type="sibTrans" cxnId="{65C123E4-B28D-4C38-B0DF-62D96C0E0AF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CF058F-A39A-4EC7-BA46-957090705104}">
      <dgm:prSet/>
      <dgm:spPr>
        <a:solidFill>
          <a:srgbClr val="FF7473"/>
        </a:solidFill>
      </dgm:spPr>
      <dgm:t>
        <a:bodyPr/>
        <a:lstStyle/>
        <a:p>
          <a:r>
            <a:rPr lang="de-DE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Carbon Fiber Frame: 25%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101719-3164-4832-AF7E-6EC2A2411AE4}" type="parTrans" cxnId="{B34A1BF2-670C-4D93-8946-1C77D72E20E1}">
      <dgm:prSet/>
      <dgm:spPr/>
      <dgm:t>
        <a:bodyPr/>
        <a:lstStyle/>
        <a:p>
          <a:endParaRPr lang="zh-TW" altLang="en-US"/>
        </a:p>
      </dgm:t>
    </dgm:pt>
    <dgm:pt modelId="{B16B6D07-F493-4E82-8E28-299DA7708291}" type="sibTrans" cxnId="{B34A1BF2-670C-4D93-8946-1C77D72E20E1}">
      <dgm:prSet/>
      <dgm:spPr/>
      <dgm:t>
        <a:bodyPr/>
        <a:lstStyle/>
        <a:p>
          <a:endParaRPr lang="zh-TW" altLang="en-US"/>
        </a:p>
      </dgm:t>
    </dgm:pt>
    <dgm:pt modelId="{F6BDBAF6-BBB7-49B4-91C3-AEAE081FCCD3}" type="pres">
      <dgm:prSet presAssocID="{B6156E3C-9A5A-49E6-B6E2-44440474AD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67E50C-B780-4264-8577-CB91BAE3B386}" type="pres">
      <dgm:prSet presAssocID="{3B78E378-0B59-4F7F-B9AD-53A7725D5BF0}" presName="comp" presStyleCnt="0"/>
      <dgm:spPr/>
    </dgm:pt>
    <dgm:pt modelId="{68AED759-F090-4384-AE6B-9023551B35BD}" type="pres">
      <dgm:prSet presAssocID="{3B78E378-0B59-4F7F-B9AD-53A7725D5BF0}" presName="box" presStyleLbl="node1" presStyleIdx="0" presStyleCnt="4"/>
      <dgm:spPr/>
      <dgm:t>
        <a:bodyPr/>
        <a:lstStyle/>
        <a:p>
          <a:endParaRPr lang="ru-RU"/>
        </a:p>
      </dgm:t>
    </dgm:pt>
    <dgm:pt modelId="{359FBBB8-83A6-402F-81BF-33A0F09A6BE2}" type="pres">
      <dgm:prSet presAssocID="{3B78E378-0B59-4F7F-B9AD-53A7725D5BF0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A00BDE4E-AF48-4C19-9531-0ECE50177302}" type="pres">
      <dgm:prSet presAssocID="{3B78E378-0B59-4F7F-B9AD-53A7725D5BF0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3219D7-2844-46C7-BF40-9ECCE86764F7}" type="pres">
      <dgm:prSet presAssocID="{CF3D71B1-63E9-4AF9-88B2-C6F929DBA091}" presName="spacer" presStyleCnt="0"/>
      <dgm:spPr/>
    </dgm:pt>
    <dgm:pt modelId="{B13B7E0E-45E7-4A74-846A-8D47521BC19D}" type="pres">
      <dgm:prSet presAssocID="{4E6A5C90-9CE1-4BD0-B44C-27350C813889}" presName="comp" presStyleCnt="0"/>
      <dgm:spPr/>
    </dgm:pt>
    <dgm:pt modelId="{D9951033-F018-4EC3-BF27-0BA9903679E2}" type="pres">
      <dgm:prSet presAssocID="{4E6A5C90-9CE1-4BD0-B44C-27350C813889}" presName="box" presStyleLbl="node1" presStyleIdx="1" presStyleCnt="4" custLinFactNeighborX="-647" custLinFactNeighborY="-1185"/>
      <dgm:spPr/>
      <dgm:t>
        <a:bodyPr/>
        <a:lstStyle/>
        <a:p>
          <a:endParaRPr lang="ru-RU"/>
        </a:p>
      </dgm:t>
    </dgm:pt>
    <dgm:pt modelId="{99F71579-53C5-47FC-B48D-4EFE87EA5B00}" type="pres">
      <dgm:prSet presAssocID="{4E6A5C90-9CE1-4BD0-B44C-27350C813889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0" b="-40000"/>
          </a:stretch>
        </a:blipFill>
      </dgm:spPr>
    </dgm:pt>
    <dgm:pt modelId="{15B9DEB5-BD34-4A0C-AAF6-816F8EA060E3}" type="pres">
      <dgm:prSet presAssocID="{4E6A5C90-9CE1-4BD0-B44C-27350C81388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9DF261-54F2-4317-AB5C-AC18B6B5F5E7}" type="pres">
      <dgm:prSet presAssocID="{4A64139A-C5E4-435D-829D-9B2CCD3BF274}" presName="spacer" presStyleCnt="0"/>
      <dgm:spPr/>
    </dgm:pt>
    <dgm:pt modelId="{540038E2-3EB8-4F6A-82C7-2943CACB385C}" type="pres">
      <dgm:prSet presAssocID="{DEF33C63-B9C3-421F-92B4-266983B20570}" presName="comp" presStyleCnt="0"/>
      <dgm:spPr/>
    </dgm:pt>
    <dgm:pt modelId="{22DA8CDC-037A-42B1-8E2B-113058EF2BED}" type="pres">
      <dgm:prSet presAssocID="{DEF33C63-B9C3-421F-92B4-266983B20570}" presName="box" presStyleLbl="node1" presStyleIdx="2" presStyleCnt="4"/>
      <dgm:spPr/>
      <dgm:t>
        <a:bodyPr/>
        <a:lstStyle/>
        <a:p>
          <a:endParaRPr lang="ru-RU"/>
        </a:p>
      </dgm:t>
    </dgm:pt>
    <dgm:pt modelId="{3BF6B29A-7581-43A1-940A-B4191B918371}" type="pres">
      <dgm:prSet presAssocID="{DEF33C63-B9C3-421F-92B4-266983B20570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2D8D95E7-33E1-4442-A0AF-A5344D970833}" type="pres">
      <dgm:prSet presAssocID="{DEF33C63-B9C3-421F-92B4-266983B2057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23BBB-BC3B-4991-A6CE-DC18BA2DBD3A}" type="pres">
      <dgm:prSet presAssocID="{447FEEC0-F49E-45F3-8191-F6EEFD514622}" presName="spacer" presStyleCnt="0"/>
      <dgm:spPr/>
    </dgm:pt>
    <dgm:pt modelId="{FEC0E32D-E3B5-4B6D-89AC-EB043F349C5A}" type="pres">
      <dgm:prSet presAssocID="{B5CF058F-A39A-4EC7-BA46-957090705104}" presName="comp" presStyleCnt="0"/>
      <dgm:spPr/>
    </dgm:pt>
    <dgm:pt modelId="{50EAC104-0E41-4CC4-B07D-D2DB50FCD9EF}" type="pres">
      <dgm:prSet presAssocID="{B5CF058F-A39A-4EC7-BA46-957090705104}" presName="box" presStyleLbl="node1" presStyleIdx="3" presStyleCnt="4"/>
      <dgm:spPr/>
      <dgm:t>
        <a:bodyPr/>
        <a:lstStyle/>
        <a:p>
          <a:endParaRPr lang="ru-RU"/>
        </a:p>
      </dgm:t>
    </dgm:pt>
    <dgm:pt modelId="{97F76A5C-7FAE-4801-8B16-D9C39F80ED12}" type="pres">
      <dgm:prSet presAssocID="{B5CF058F-A39A-4EC7-BA46-957090705104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  <dgm:pt modelId="{40B200B9-02CB-40B5-8A24-4461251FE856}" type="pres">
      <dgm:prSet presAssocID="{B5CF058F-A39A-4EC7-BA46-957090705104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5858D-F528-412D-894B-B941666B9BC2}" type="presOf" srcId="{B6156E3C-9A5A-49E6-B6E2-44440474ADBE}" destId="{F6BDBAF6-BBB7-49B4-91C3-AEAE081FCCD3}" srcOrd="0" destOrd="0" presId="urn:microsoft.com/office/officeart/2005/8/layout/vList4"/>
    <dgm:cxn modelId="{CAB610F0-5535-49EF-9022-CEEE13AF2414}" type="presOf" srcId="{3B78E378-0B59-4F7F-B9AD-53A7725D5BF0}" destId="{68AED759-F090-4384-AE6B-9023551B35BD}" srcOrd="0" destOrd="0" presId="urn:microsoft.com/office/officeart/2005/8/layout/vList4"/>
    <dgm:cxn modelId="{FFF5D8AC-2954-484E-AB21-124A39DF7CAA}" srcId="{B6156E3C-9A5A-49E6-B6E2-44440474ADBE}" destId="{3B78E378-0B59-4F7F-B9AD-53A7725D5BF0}" srcOrd="0" destOrd="0" parTransId="{5B51A0D9-FB87-44B0-ADD0-A0D0F54AD52A}" sibTransId="{CF3D71B1-63E9-4AF9-88B2-C6F929DBA091}"/>
    <dgm:cxn modelId="{BD64F41A-F7E3-424E-886C-9C229F151935}" type="presOf" srcId="{B5CF058F-A39A-4EC7-BA46-957090705104}" destId="{40B200B9-02CB-40B5-8A24-4461251FE856}" srcOrd="1" destOrd="0" presId="urn:microsoft.com/office/officeart/2005/8/layout/vList4"/>
    <dgm:cxn modelId="{2618CA79-56A9-4542-842C-1FB2D6A2B38D}" type="presOf" srcId="{B5CF058F-A39A-4EC7-BA46-957090705104}" destId="{50EAC104-0E41-4CC4-B07D-D2DB50FCD9EF}" srcOrd="0" destOrd="0" presId="urn:microsoft.com/office/officeart/2005/8/layout/vList4"/>
    <dgm:cxn modelId="{437FDE9A-B446-48B5-B159-1A1E4BDB5345}" type="presOf" srcId="{4E6A5C90-9CE1-4BD0-B44C-27350C813889}" destId="{15B9DEB5-BD34-4A0C-AAF6-816F8EA060E3}" srcOrd="1" destOrd="0" presId="urn:microsoft.com/office/officeart/2005/8/layout/vList4"/>
    <dgm:cxn modelId="{3044B9A6-DD46-4193-BFA7-4790FCD2A95F}" srcId="{B6156E3C-9A5A-49E6-B6E2-44440474ADBE}" destId="{4E6A5C90-9CE1-4BD0-B44C-27350C813889}" srcOrd="1" destOrd="0" parTransId="{431FDEAC-6470-499C-8A3E-3C468A170F84}" sibTransId="{4A64139A-C5E4-435D-829D-9B2CCD3BF274}"/>
    <dgm:cxn modelId="{484F7A94-45F4-4CC2-892D-729CD03582FC}" type="presOf" srcId="{3B78E378-0B59-4F7F-B9AD-53A7725D5BF0}" destId="{A00BDE4E-AF48-4C19-9531-0ECE50177302}" srcOrd="1" destOrd="0" presId="urn:microsoft.com/office/officeart/2005/8/layout/vList4"/>
    <dgm:cxn modelId="{65C123E4-B28D-4C38-B0DF-62D96C0E0AF6}" srcId="{B6156E3C-9A5A-49E6-B6E2-44440474ADBE}" destId="{DEF33C63-B9C3-421F-92B4-266983B20570}" srcOrd="2" destOrd="0" parTransId="{AA2EBA60-DA4E-4635-ACC5-1A33333C4BB0}" sibTransId="{447FEEC0-F49E-45F3-8191-F6EEFD514622}"/>
    <dgm:cxn modelId="{62ABBC7D-2541-4CCF-9DE5-EF4BA7C6D0F9}" type="presOf" srcId="{DEF33C63-B9C3-421F-92B4-266983B20570}" destId="{2D8D95E7-33E1-4442-A0AF-A5344D970833}" srcOrd="1" destOrd="0" presId="urn:microsoft.com/office/officeart/2005/8/layout/vList4"/>
    <dgm:cxn modelId="{156B9271-AE7D-4531-A4DE-26D11870E08E}" type="presOf" srcId="{4E6A5C90-9CE1-4BD0-B44C-27350C813889}" destId="{D9951033-F018-4EC3-BF27-0BA9903679E2}" srcOrd="0" destOrd="0" presId="urn:microsoft.com/office/officeart/2005/8/layout/vList4"/>
    <dgm:cxn modelId="{1B09E64D-8D65-4AD1-AA35-CF602538EB90}" type="presOf" srcId="{DEF33C63-B9C3-421F-92B4-266983B20570}" destId="{22DA8CDC-037A-42B1-8E2B-113058EF2BED}" srcOrd="0" destOrd="0" presId="urn:microsoft.com/office/officeart/2005/8/layout/vList4"/>
    <dgm:cxn modelId="{B34A1BF2-670C-4D93-8946-1C77D72E20E1}" srcId="{B6156E3C-9A5A-49E6-B6E2-44440474ADBE}" destId="{B5CF058F-A39A-4EC7-BA46-957090705104}" srcOrd="3" destOrd="0" parTransId="{7C101719-3164-4832-AF7E-6EC2A2411AE4}" sibTransId="{B16B6D07-F493-4E82-8E28-299DA7708291}"/>
    <dgm:cxn modelId="{04AE1DA3-D181-4320-8243-67737A6584B4}" type="presParOf" srcId="{F6BDBAF6-BBB7-49B4-91C3-AEAE081FCCD3}" destId="{7267E50C-B780-4264-8577-CB91BAE3B386}" srcOrd="0" destOrd="0" presId="urn:microsoft.com/office/officeart/2005/8/layout/vList4"/>
    <dgm:cxn modelId="{1A14F95E-27D1-45EC-ABAB-36EC4E48D80E}" type="presParOf" srcId="{7267E50C-B780-4264-8577-CB91BAE3B386}" destId="{68AED759-F090-4384-AE6B-9023551B35BD}" srcOrd="0" destOrd="0" presId="urn:microsoft.com/office/officeart/2005/8/layout/vList4"/>
    <dgm:cxn modelId="{70169D71-922D-4E61-9344-1F63C7AF6E5B}" type="presParOf" srcId="{7267E50C-B780-4264-8577-CB91BAE3B386}" destId="{359FBBB8-83A6-402F-81BF-33A0F09A6BE2}" srcOrd="1" destOrd="0" presId="urn:microsoft.com/office/officeart/2005/8/layout/vList4"/>
    <dgm:cxn modelId="{653D3751-C481-457C-85AA-C3F79B7EF411}" type="presParOf" srcId="{7267E50C-B780-4264-8577-CB91BAE3B386}" destId="{A00BDE4E-AF48-4C19-9531-0ECE50177302}" srcOrd="2" destOrd="0" presId="urn:microsoft.com/office/officeart/2005/8/layout/vList4"/>
    <dgm:cxn modelId="{28F7263A-CBD4-422B-9594-538E7E4C9AE9}" type="presParOf" srcId="{F6BDBAF6-BBB7-49B4-91C3-AEAE081FCCD3}" destId="{DC3219D7-2844-46C7-BF40-9ECCE86764F7}" srcOrd="1" destOrd="0" presId="urn:microsoft.com/office/officeart/2005/8/layout/vList4"/>
    <dgm:cxn modelId="{BF5B6BD9-251A-483E-90F7-9FB3E8C8208E}" type="presParOf" srcId="{F6BDBAF6-BBB7-49B4-91C3-AEAE081FCCD3}" destId="{B13B7E0E-45E7-4A74-846A-8D47521BC19D}" srcOrd="2" destOrd="0" presId="urn:microsoft.com/office/officeart/2005/8/layout/vList4"/>
    <dgm:cxn modelId="{AF0769D9-642B-48C2-AB7B-0FD04C78F6F0}" type="presParOf" srcId="{B13B7E0E-45E7-4A74-846A-8D47521BC19D}" destId="{D9951033-F018-4EC3-BF27-0BA9903679E2}" srcOrd="0" destOrd="0" presId="urn:microsoft.com/office/officeart/2005/8/layout/vList4"/>
    <dgm:cxn modelId="{6A98A470-D169-48C2-87C8-97EE18585E97}" type="presParOf" srcId="{B13B7E0E-45E7-4A74-846A-8D47521BC19D}" destId="{99F71579-53C5-47FC-B48D-4EFE87EA5B00}" srcOrd="1" destOrd="0" presId="urn:microsoft.com/office/officeart/2005/8/layout/vList4"/>
    <dgm:cxn modelId="{0248DE4E-AD19-4EC2-AB2B-5237CB3B3368}" type="presParOf" srcId="{B13B7E0E-45E7-4A74-846A-8D47521BC19D}" destId="{15B9DEB5-BD34-4A0C-AAF6-816F8EA060E3}" srcOrd="2" destOrd="0" presId="urn:microsoft.com/office/officeart/2005/8/layout/vList4"/>
    <dgm:cxn modelId="{9A3569BA-1109-4990-9558-E9B99B77DA43}" type="presParOf" srcId="{F6BDBAF6-BBB7-49B4-91C3-AEAE081FCCD3}" destId="{B39DF261-54F2-4317-AB5C-AC18B6B5F5E7}" srcOrd="3" destOrd="0" presId="urn:microsoft.com/office/officeart/2005/8/layout/vList4"/>
    <dgm:cxn modelId="{C72B57C2-1950-407C-953D-A47BBF6D9B8A}" type="presParOf" srcId="{F6BDBAF6-BBB7-49B4-91C3-AEAE081FCCD3}" destId="{540038E2-3EB8-4F6A-82C7-2943CACB385C}" srcOrd="4" destOrd="0" presId="urn:microsoft.com/office/officeart/2005/8/layout/vList4"/>
    <dgm:cxn modelId="{98E6CE78-7631-438B-854D-03DCDB100D5B}" type="presParOf" srcId="{540038E2-3EB8-4F6A-82C7-2943CACB385C}" destId="{22DA8CDC-037A-42B1-8E2B-113058EF2BED}" srcOrd="0" destOrd="0" presId="urn:microsoft.com/office/officeart/2005/8/layout/vList4"/>
    <dgm:cxn modelId="{21C6CE1B-F9B0-4E7B-ABB7-D668003DC29A}" type="presParOf" srcId="{540038E2-3EB8-4F6A-82C7-2943CACB385C}" destId="{3BF6B29A-7581-43A1-940A-B4191B918371}" srcOrd="1" destOrd="0" presId="urn:microsoft.com/office/officeart/2005/8/layout/vList4"/>
    <dgm:cxn modelId="{2A171DA9-5E35-439C-9C82-C56DF218E55B}" type="presParOf" srcId="{540038E2-3EB8-4F6A-82C7-2943CACB385C}" destId="{2D8D95E7-33E1-4442-A0AF-A5344D970833}" srcOrd="2" destOrd="0" presId="urn:microsoft.com/office/officeart/2005/8/layout/vList4"/>
    <dgm:cxn modelId="{FB12C970-C425-44D5-A139-2BFB55CAFD61}" type="presParOf" srcId="{F6BDBAF6-BBB7-49B4-91C3-AEAE081FCCD3}" destId="{C9423BBB-BC3B-4991-A6CE-DC18BA2DBD3A}" srcOrd="5" destOrd="0" presId="urn:microsoft.com/office/officeart/2005/8/layout/vList4"/>
    <dgm:cxn modelId="{2F969CBE-9A35-4B9A-AE66-A9324D44B44E}" type="presParOf" srcId="{F6BDBAF6-BBB7-49B4-91C3-AEAE081FCCD3}" destId="{FEC0E32D-E3B5-4B6D-89AC-EB043F349C5A}" srcOrd="6" destOrd="0" presId="urn:microsoft.com/office/officeart/2005/8/layout/vList4"/>
    <dgm:cxn modelId="{3CC96E53-FC30-40B2-BEFC-8B4CE64BC764}" type="presParOf" srcId="{FEC0E32D-E3B5-4B6D-89AC-EB043F349C5A}" destId="{50EAC104-0E41-4CC4-B07D-D2DB50FCD9EF}" srcOrd="0" destOrd="0" presId="urn:microsoft.com/office/officeart/2005/8/layout/vList4"/>
    <dgm:cxn modelId="{9A3CD4E9-4F72-41E1-910B-C263CE7E7597}" type="presParOf" srcId="{FEC0E32D-E3B5-4B6D-89AC-EB043F349C5A}" destId="{97F76A5C-7FAE-4801-8B16-D9C39F80ED12}" srcOrd="1" destOrd="0" presId="urn:microsoft.com/office/officeart/2005/8/layout/vList4"/>
    <dgm:cxn modelId="{43E45F21-622F-4667-B0C0-F00D4E7B9624}" type="presParOf" srcId="{FEC0E32D-E3B5-4B6D-89AC-EB043F349C5A}" destId="{40B200B9-02CB-40B5-8A24-4461251FE8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7BBAB-73E6-47A3-8EC2-B6F78A04C874}" type="doc">
      <dgm:prSet loTypeId="urn:microsoft.com/office/officeart/2005/8/layout/arrow2" loCatId="process" qsTypeId="urn:microsoft.com/office/officeart/2005/8/quickstyle/simple5" qsCatId="simple" csTypeId="urn:microsoft.com/office/officeart/2005/8/colors/accent2_5" csCatId="accent2" phldr="1"/>
      <dgm:spPr/>
    </dgm:pt>
    <dgm:pt modelId="{0D23589C-B9D6-4698-BFC0-02D8EB90957D}">
      <dgm:prSet phldrT="[文字]" custT="1"/>
      <dgm:spPr/>
      <dgm:t>
        <a:bodyPr/>
        <a:lstStyle/>
        <a:p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Raw Material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1618F4-69B5-4509-A948-2776E0877360}" type="parTrans" cxnId="{5D41011F-7FB6-4B3B-82E2-325F3D8E415A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DE7EAEFA-6107-4952-8DC0-836B71038615}" type="sibTrans" cxnId="{5D41011F-7FB6-4B3B-82E2-325F3D8E415A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CDB2E8B1-C42C-401D-B6D3-5DC5584433B5}">
      <dgm:prSet phldrT="[文字]" custT="1"/>
      <dgm:spPr/>
      <dgm:t>
        <a:bodyPr/>
        <a:lstStyle/>
        <a:p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Packaging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FC75D53-81B2-4430-B99B-5C8AD39F8882}" type="parTrans" cxnId="{6A2D12EE-C4FE-467C-8656-C033FB0F5ED6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0FE317BB-67CA-4DBF-A893-D32E509F1589}" type="sibTrans" cxnId="{6A2D12EE-C4FE-467C-8656-C033FB0F5ED6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13CB9815-E2D9-4AA4-AE9D-DBCDB81BA238}">
      <dgm:prSet phldrT="[文字]" custT="1"/>
      <dgm:spPr/>
      <dgm:t>
        <a:bodyPr/>
        <a:lstStyle/>
        <a:p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Equipment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DB46F45-292D-4F6F-9F02-43F950A6EFDB}" type="parTrans" cxnId="{4295E40A-2440-4976-8C73-0C4B67463847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A6C27D0A-1811-483B-8F58-D08FB44F8271}" type="sibTrans" cxnId="{4295E40A-2440-4976-8C73-0C4B67463847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AF051607-19AA-4225-BAD7-7C14969A5E8E}">
      <dgm:prSet phldrT="[文字]" custT="1"/>
      <dgm:spPr/>
      <dgm:t>
        <a:bodyPr/>
        <a:lstStyle/>
        <a:p>
          <a:r>
            <a:rPr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Total Solution</a:t>
          </a:r>
          <a:endParaRPr lang="zh-TW" altLang="en-US" sz="16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7795E9-8BFB-44C9-829D-E83BF4D6BAD1}" type="parTrans" cxnId="{98A48415-7990-41F4-A870-2FEAA6AFDADB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CDCA2CD9-7FEE-49EB-8044-9719822C5201}" type="sibTrans" cxnId="{98A48415-7990-41F4-A870-2FEAA6AFDADB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6B7DAF7E-A49F-4403-B3FA-A5259978AEEE}">
      <dgm:prSet phldrT="[文字]" custT="1"/>
      <dgm:spPr/>
      <dgm:t>
        <a:bodyPr/>
        <a:lstStyle/>
        <a:p>
          <a:r>
            <a: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Chain Store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1AA9193-4708-4B2C-BC45-1050D62DDC8F}" type="parTrans" cxnId="{69EEA4A4-89FC-4AB1-B1C8-69D9B6CD871E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D1AAC060-827B-4307-BD2A-89CE6FE4A65C}" type="sibTrans" cxnId="{69EEA4A4-89FC-4AB1-B1C8-69D9B6CD871E}">
      <dgm:prSet/>
      <dgm:spPr/>
      <dgm:t>
        <a:bodyPr/>
        <a:lstStyle/>
        <a:p>
          <a:endParaRPr lang="zh-TW" altLang="en-US">
            <a:solidFill>
              <a:schemeClr val="accent4">
                <a:lumMod val="50000"/>
              </a:schemeClr>
            </a:solidFill>
          </a:endParaRPr>
        </a:p>
      </dgm:t>
    </dgm:pt>
    <dgm:pt modelId="{970EDA8B-6802-4CE3-ABA8-A7973FD36C82}" type="pres">
      <dgm:prSet presAssocID="{0E27BBAB-73E6-47A3-8EC2-B6F78A04C874}" presName="arrowDiagram" presStyleCnt="0">
        <dgm:presLayoutVars>
          <dgm:chMax val="5"/>
          <dgm:dir/>
          <dgm:resizeHandles val="exact"/>
        </dgm:presLayoutVars>
      </dgm:prSet>
      <dgm:spPr/>
    </dgm:pt>
    <dgm:pt modelId="{9749C016-DCCF-4CAA-A684-C5594A2132CF}" type="pres">
      <dgm:prSet presAssocID="{0E27BBAB-73E6-47A3-8EC2-B6F78A04C874}" presName="arrow" presStyleLbl="bgShp" presStyleIdx="0" presStyleCnt="1" custLinFactNeighborX="3687" custLinFactNeighborY="232"/>
      <dgm:spPr>
        <a:gradFill flip="none" rotWithShape="1">
          <a:gsLst>
            <a:gs pos="12000">
              <a:srgbClr val="B4CFA1"/>
            </a:gs>
            <a:gs pos="47000">
              <a:srgbClr val="67B8B0"/>
            </a:gs>
            <a:gs pos="83000">
              <a:srgbClr val="325D6C"/>
            </a:gs>
          </a:gsLst>
          <a:lin ang="8100000" scaled="1"/>
          <a:tileRect/>
        </a:gradFill>
      </dgm:spPr>
    </dgm:pt>
    <dgm:pt modelId="{9616AC0C-DEE5-4C15-95F1-FE5C657553AE}" type="pres">
      <dgm:prSet presAssocID="{0E27BBAB-73E6-47A3-8EC2-B6F78A04C874}" presName="arrowDiagram5" presStyleCnt="0"/>
      <dgm:spPr/>
    </dgm:pt>
    <dgm:pt modelId="{0EDA89E6-61E5-4AFD-A352-B44985AB4A3C}" type="pres">
      <dgm:prSet presAssocID="{0D23589C-B9D6-4698-BFC0-02D8EB90957D}" presName="bullet5a" presStyleLbl="node1" presStyleIdx="0" presStyleCnt="5"/>
      <dgm:spPr/>
    </dgm:pt>
    <dgm:pt modelId="{17FE49E1-7729-4CAB-9827-50131034BA65}" type="pres">
      <dgm:prSet presAssocID="{0D23589C-B9D6-4698-BFC0-02D8EB90957D}" presName="textBox5a" presStyleLbl="revTx" presStyleIdx="0" presStyleCnt="5" custScaleX="154281" custScaleY="28338" custLinFactNeighborX="26119" custLinFactNeighborY="-34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9A1EE-9960-4086-826E-5EB1E8D05357}" type="pres">
      <dgm:prSet presAssocID="{CDB2E8B1-C42C-401D-B6D3-5DC5584433B5}" presName="bullet5b" presStyleLbl="node1" presStyleIdx="1" presStyleCnt="5"/>
      <dgm:spPr/>
    </dgm:pt>
    <dgm:pt modelId="{EB48EF3F-E0E6-49BC-8A63-88E973416C5B}" type="pres">
      <dgm:prSet presAssocID="{CDB2E8B1-C42C-401D-B6D3-5DC5584433B5}" presName="textBox5b" presStyleLbl="revTx" presStyleIdx="1" presStyleCnt="5" custScaleX="118203" custScaleY="52106" custLinFactNeighborX="-26324" custLinFactNeighborY="-2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4932C6-7251-43D7-B73A-F826476597F5}" type="pres">
      <dgm:prSet presAssocID="{13CB9815-E2D9-4AA4-AE9D-DBCDB81BA238}" presName="bullet5c" presStyleLbl="node1" presStyleIdx="2" presStyleCnt="5"/>
      <dgm:spPr/>
    </dgm:pt>
    <dgm:pt modelId="{24526EAD-1128-4D69-A175-22FCFE8545D1}" type="pres">
      <dgm:prSet presAssocID="{13CB9815-E2D9-4AA4-AE9D-DBCDB81BA238}" presName="textBox5c" presStyleLbl="revTx" presStyleIdx="2" presStyleCnt="5" custScaleX="133110" custLinFactNeighborX="-15080" custLinFactNeighborY="9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85944-AD4F-4593-ABFD-C1D590C9E10F}" type="pres">
      <dgm:prSet presAssocID="{AF051607-19AA-4225-BAD7-7C14969A5E8E}" presName="bullet5d" presStyleLbl="node1" presStyleIdx="3" presStyleCnt="5"/>
      <dgm:spPr/>
    </dgm:pt>
    <dgm:pt modelId="{59F921D4-7E2E-46B1-A610-C26A1B68401E}" type="pres">
      <dgm:prSet presAssocID="{AF051607-19AA-4225-BAD7-7C14969A5E8E}" presName="textBox5d" presStyleLbl="revTx" presStyleIdx="3" presStyleCnt="5" custScaleX="151905" custLinFactNeighborX="-8300" custLinFactNeighborY="4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63C37-69DB-4DCA-AD9D-C082C88AB5A2}" type="pres">
      <dgm:prSet presAssocID="{6B7DAF7E-A49F-4403-B3FA-A5259978AEEE}" presName="bullet5e" presStyleLbl="node1" presStyleIdx="4" presStyleCnt="5"/>
      <dgm:spPr/>
    </dgm:pt>
    <dgm:pt modelId="{39D38A43-0D7B-48E6-BFEF-4781F81972B0}" type="pres">
      <dgm:prSet presAssocID="{6B7DAF7E-A49F-4403-B3FA-A5259978AEEE}" presName="textBox5e" presStyleLbl="revTx" presStyleIdx="4" presStyleCnt="5" custScaleX="142836" custLinFactNeighborX="16263" custLinFactNeighborY="-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2D12EE-C4FE-467C-8656-C033FB0F5ED6}" srcId="{0E27BBAB-73E6-47A3-8EC2-B6F78A04C874}" destId="{CDB2E8B1-C42C-401D-B6D3-5DC5584433B5}" srcOrd="1" destOrd="0" parTransId="{FFC75D53-81B2-4430-B99B-5C8AD39F8882}" sibTransId="{0FE317BB-67CA-4DBF-A893-D32E509F1589}"/>
    <dgm:cxn modelId="{4295E40A-2440-4976-8C73-0C4B67463847}" srcId="{0E27BBAB-73E6-47A3-8EC2-B6F78A04C874}" destId="{13CB9815-E2D9-4AA4-AE9D-DBCDB81BA238}" srcOrd="2" destOrd="0" parTransId="{FDB46F45-292D-4F6F-9F02-43F950A6EFDB}" sibTransId="{A6C27D0A-1811-483B-8F58-D08FB44F8271}"/>
    <dgm:cxn modelId="{374192E2-2F03-4F5B-A8F1-8E7D7CAB7C7F}" type="presOf" srcId="{6B7DAF7E-A49F-4403-B3FA-A5259978AEEE}" destId="{39D38A43-0D7B-48E6-BFEF-4781F81972B0}" srcOrd="0" destOrd="0" presId="urn:microsoft.com/office/officeart/2005/8/layout/arrow2"/>
    <dgm:cxn modelId="{98A48415-7990-41F4-A870-2FEAA6AFDADB}" srcId="{0E27BBAB-73E6-47A3-8EC2-B6F78A04C874}" destId="{AF051607-19AA-4225-BAD7-7C14969A5E8E}" srcOrd="3" destOrd="0" parTransId="{A57795E9-8BFB-44C9-829D-E83BF4D6BAD1}" sibTransId="{CDCA2CD9-7FEE-49EB-8044-9719822C5201}"/>
    <dgm:cxn modelId="{DB9B77B6-7595-4A5C-A7EE-5EDEAFFD8CB0}" type="presOf" srcId="{0E27BBAB-73E6-47A3-8EC2-B6F78A04C874}" destId="{970EDA8B-6802-4CE3-ABA8-A7973FD36C82}" srcOrd="0" destOrd="0" presId="urn:microsoft.com/office/officeart/2005/8/layout/arrow2"/>
    <dgm:cxn modelId="{5D41011F-7FB6-4B3B-82E2-325F3D8E415A}" srcId="{0E27BBAB-73E6-47A3-8EC2-B6F78A04C874}" destId="{0D23589C-B9D6-4698-BFC0-02D8EB90957D}" srcOrd="0" destOrd="0" parTransId="{5F1618F4-69B5-4509-A948-2776E0877360}" sibTransId="{DE7EAEFA-6107-4952-8DC0-836B71038615}"/>
    <dgm:cxn modelId="{C9D1EAEA-89D9-4DFE-B7F8-67F46E146CFD}" type="presOf" srcId="{CDB2E8B1-C42C-401D-B6D3-5DC5584433B5}" destId="{EB48EF3F-E0E6-49BC-8A63-88E973416C5B}" srcOrd="0" destOrd="0" presId="urn:microsoft.com/office/officeart/2005/8/layout/arrow2"/>
    <dgm:cxn modelId="{EC4D474A-D0D1-4353-A603-DD1EACF025B3}" type="presOf" srcId="{AF051607-19AA-4225-BAD7-7C14969A5E8E}" destId="{59F921D4-7E2E-46B1-A610-C26A1B68401E}" srcOrd="0" destOrd="0" presId="urn:microsoft.com/office/officeart/2005/8/layout/arrow2"/>
    <dgm:cxn modelId="{A2E09E12-320A-4B9E-B72B-69CB82AD0313}" type="presOf" srcId="{13CB9815-E2D9-4AA4-AE9D-DBCDB81BA238}" destId="{24526EAD-1128-4D69-A175-22FCFE8545D1}" srcOrd="0" destOrd="0" presId="urn:microsoft.com/office/officeart/2005/8/layout/arrow2"/>
    <dgm:cxn modelId="{69EEA4A4-89FC-4AB1-B1C8-69D9B6CD871E}" srcId="{0E27BBAB-73E6-47A3-8EC2-B6F78A04C874}" destId="{6B7DAF7E-A49F-4403-B3FA-A5259978AEEE}" srcOrd="4" destOrd="0" parTransId="{E1AA9193-4708-4B2C-BC45-1050D62DDC8F}" sibTransId="{D1AAC060-827B-4307-BD2A-89CE6FE4A65C}"/>
    <dgm:cxn modelId="{05EC3DF5-36E9-4A1E-B8E2-F8E92464DCAB}" type="presOf" srcId="{0D23589C-B9D6-4698-BFC0-02D8EB90957D}" destId="{17FE49E1-7729-4CAB-9827-50131034BA65}" srcOrd="0" destOrd="0" presId="urn:microsoft.com/office/officeart/2005/8/layout/arrow2"/>
    <dgm:cxn modelId="{7D5713F2-8AD7-4FFC-BD6E-C94D73F17A51}" type="presParOf" srcId="{970EDA8B-6802-4CE3-ABA8-A7973FD36C82}" destId="{9749C016-DCCF-4CAA-A684-C5594A2132CF}" srcOrd="0" destOrd="0" presId="urn:microsoft.com/office/officeart/2005/8/layout/arrow2"/>
    <dgm:cxn modelId="{7EB1404D-9CA7-4A92-B205-51F01930326D}" type="presParOf" srcId="{970EDA8B-6802-4CE3-ABA8-A7973FD36C82}" destId="{9616AC0C-DEE5-4C15-95F1-FE5C657553AE}" srcOrd="1" destOrd="0" presId="urn:microsoft.com/office/officeart/2005/8/layout/arrow2"/>
    <dgm:cxn modelId="{336F02C8-A81C-4CBA-8816-F52940A38272}" type="presParOf" srcId="{9616AC0C-DEE5-4C15-95F1-FE5C657553AE}" destId="{0EDA89E6-61E5-4AFD-A352-B44985AB4A3C}" srcOrd="0" destOrd="0" presId="urn:microsoft.com/office/officeart/2005/8/layout/arrow2"/>
    <dgm:cxn modelId="{1581E057-6CB4-4FC0-98B8-A43227111642}" type="presParOf" srcId="{9616AC0C-DEE5-4C15-95F1-FE5C657553AE}" destId="{17FE49E1-7729-4CAB-9827-50131034BA65}" srcOrd="1" destOrd="0" presId="urn:microsoft.com/office/officeart/2005/8/layout/arrow2"/>
    <dgm:cxn modelId="{54AF6A95-FDEA-4B9B-A3F5-4A5EAC9AADEC}" type="presParOf" srcId="{9616AC0C-DEE5-4C15-95F1-FE5C657553AE}" destId="{54B9A1EE-9960-4086-826E-5EB1E8D05357}" srcOrd="2" destOrd="0" presId="urn:microsoft.com/office/officeart/2005/8/layout/arrow2"/>
    <dgm:cxn modelId="{F1D11698-90E9-43BE-BAEC-10CA75987FBC}" type="presParOf" srcId="{9616AC0C-DEE5-4C15-95F1-FE5C657553AE}" destId="{EB48EF3F-E0E6-49BC-8A63-88E973416C5B}" srcOrd="3" destOrd="0" presId="urn:microsoft.com/office/officeart/2005/8/layout/arrow2"/>
    <dgm:cxn modelId="{B333420C-FC05-48C8-BEA5-E211FCF2804D}" type="presParOf" srcId="{9616AC0C-DEE5-4C15-95F1-FE5C657553AE}" destId="{244932C6-7251-43D7-B73A-F826476597F5}" srcOrd="4" destOrd="0" presId="urn:microsoft.com/office/officeart/2005/8/layout/arrow2"/>
    <dgm:cxn modelId="{9877E80C-696A-4BA1-A250-96EDB7394A3B}" type="presParOf" srcId="{9616AC0C-DEE5-4C15-95F1-FE5C657553AE}" destId="{24526EAD-1128-4D69-A175-22FCFE8545D1}" srcOrd="5" destOrd="0" presId="urn:microsoft.com/office/officeart/2005/8/layout/arrow2"/>
    <dgm:cxn modelId="{79178D63-8168-42F0-BD72-B7E6A9BA3A8E}" type="presParOf" srcId="{9616AC0C-DEE5-4C15-95F1-FE5C657553AE}" destId="{67585944-AD4F-4593-ABFD-C1D590C9E10F}" srcOrd="6" destOrd="0" presId="urn:microsoft.com/office/officeart/2005/8/layout/arrow2"/>
    <dgm:cxn modelId="{E7A50FF0-F79C-4377-85AD-FB8768C1FC87}" type="presParOf" srcId="{9616AC0C-DEE5-4C15-95F1-FE5C657553AE}" destId="{59F921D4-7E2E-46B1-A610-C26A1B68401E}" srcOrd="7" destOrd="0" presId="urn:microsoft.com/office/officeart/2005/8/layout/arrow2"/>
    <dgm:cxn modelId="{73FA5FEC-75A9-4727-9997-A43DB08E0088}" type="presParOf" srcId="{9616AC0C-DEE5-4C15-95F1-FE5C657553AE}" destId="{38B63C37-69DB-4DCA-AD9D-C082C88AB5A2}" srcOrd="8" destOrd="0" presId="urn:microsoft.com/office/officeart/2005/8/layout/arrow2"/>
    <dgm:cxn modelId="{09DF6EFE-D0BF-4D88-AE09-E190935B6D18}" type="presParOf" srcId="{9616AC0C-DEE5-4C15-95F1-FE5C657553AE}" destId="{39D38A43-0D7B-48E6-BFEF-4781F81972B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49C016-DCCF-4CAA-A684-C5594A2132CF}">
      <dsp:nvSpPr>
        <dsp:cNvPr id="0" name=""/>
        <dsp:cNvSpPr/>
      </dsp:nvSpPr>
      <dsp:spPr>
        <a:xfrm>
          <a:off x="1191537" y="0"/>
          <a:ext cx="8125990" cy="5078744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12000">
              <a:srgbClr val="B4CFA1"/>
            </a:gs>
            <a:gs pos="47000">
              <a:srgbClr val="67B8B0"/>
            </a:gs>
            <a:gs pos="83000">
              <a:srgbClr val="325D6C"/>
            </a:gs>
          </a:gsLst>
          <a:lin ang="81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DA89E6-61E5-4AFD-A352-B44985AB4A3C}">
      <dsp:nvSpPr>
        <dsp:cNvPr id="0" name=""/>
        <dsp:cNvSpPr/>
      </dsp:nvSpPr>
      <dsp:spPr>
        <a:xfrm>
          <a:off x="1692341" y="3776554"/>
          <a:ext cx="186897" cy="186897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FE49E1-7729-4CAB-9827-50131034BA65}">
      <dsp:nvSpPr>
        <dsp:cNvPr id="0" name=""/>
        <dsp:cNvSpPr/>
      </dsp:nvSpPr>
      <dsp:spPr>
        <a:xfrm>
          <a:off x="1774916" y="3889777"/>
          <a:ext cx="1642328" cy="342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33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Raw Material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74916" y="3889777"/>
        <a:ext cx="1642328" cy="342533"/>
      </dsp:txXfrm>
    </dsp:sp>
    <dsp:sp modelId="{54B9A1EE-9960-4086-826E-5EB1E8D05357}">
      <dsp:nvSpPr>
        <dsp:cNvPr id="0" name=""/>
        <dsp:cNvSpPr/>
      </dsp:nvSpPr>
      <dsp:spPr>
        <a:xfrm>
          <a:off x="2704027" y="2804482"/>
          <a:ext cx="292535" cy="292535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B48EF3F-E0E6-49BC-8A63-88E973416C5B}">
      <dsp:nvSpPr>
        <dsp:cNvPr id="0" name=""/>
        <dsp:cNvSpPr/>
      </dsp:nvSpPr>
      <dsp:spPr>
        <a:xfrm>
          <a:off x="2372435" y="2952090"/>
          <a:ext cx="1594457" cy="1108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500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Packaging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72435" y="2952090"/>
        <a:ext cx="1594457" cy="1108812"/>
      </dsp:txXfrm>
    </dsp:sp>
    <dsp:sp modelId="{244932C6-7251-43D7-B73A-F826476597F5}">
      <dsp:nvSpPr>
        <dsp:cNvPr id="0" name=""/>
        <dsp:cNvSpPr/>
      </dsp:nvSpPr>
      <dsp:spPr>
        <a:xfrm>
          <a:off x="4004186" y="2029466"/>
          <a:ext cx="390047" cy="390047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4526EAD-1128-4D69-A175-22FCFE8545D1}">
      <dsp:nvSpPr>
        <dsp:cNvPr id="0" name=""/>
        <dsp:cNvSpPr/>
      </dsp:nvSpPr>
      <dsp:spPr>
        <a:xfrm>
          <a:off x="3703073" y="2224489"/>
          <a:ext cx="2087585" cy="2854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67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Equipment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703073" y="2224489"/>
        <a:ext cx="2087585" cy="2854254"/>
      </dsp:txXfrm>
    </dsp:sp>
    <dsp:sp modelId="{67585944-AD4F-4593-ABFD-C1D590C9E10F}">
      <dsp:nvSpPr>
        <dsp:cNvPr id="0" name=""/>
        <dsp:cNvSpPr/>
      </dsp:nvSpPr>
      <dsp:spPr>
        <a:xfrm>
          <a:off x="5515620" y="1424079"/>
          <a:ext cx="503811" cy="503811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F921D4-7E2E-46B1-A610-C26A1B68401E}">
      <dsp:nvSpPr>
        <dsp:cNvPr id="0" name=""/>
        <dsp:cNvSpPr/>
      </dsp:nvSpPr>
      <dsp:spPr>
        <a:xfrm>
          <a:off x="5210855" y="1675985"/>
          <a:ext cx="2468757" cy="34027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95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6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Total Solution</a:t>
          </a:r>
          <a:endParaRPr lang="zh-TW" altLang="en-US" sz="16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210855" y="1675985"/>
        <a:ext cx="2468757" cy="3402758"/>
      </dsp:txXfrm>
    </dsp:sp>
    <dsp:sp modelId="{38B63C37-69DB-4DCA-AD9D-C082C88AB5A2}">
      <dsp:nvSpPr>
        <dsp:cNvPr id="0" name=""/>
        <dsp:cNvSpPr/>
      </dsp:nvSpPr>
      <dsp:spPr>
        <a:xfrm>
          <a:off x="7071747" y="1019811"/>
          <a:ext cx="641953" cy="641953"/>
        </a:xfrm>
        <a:prstGeom prst="ellips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9D38A43-0D7B-48E6-BFEF-4781F81972B0}">
      <dsp:nvSpPr>
        <dsp:cNvPr id="0" name=""/>
        <dsp:cNvSpPr/>
      </dsp:nvSpPr>
      <dsp:spPr>
        <a:xfrm>
          <a:off x="7308945" y="1338695"/>
          <a:ext cx="2321367" cy="37379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015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Chain Store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308945" y="1338695"/>
        <a:ext cx="2321367" cy="3737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0.22495</cdr:x>
      <cdr:y>0.11552</cdr:y>
    </cdr:from>
    <cdr:to>
      <cdr:x>0.84934</cdr:x>
      <cdr:y>0.29689</cdr:y>
    </cdr:to>
    <cdr:sp macro="" textlink="">
      <cdr:nvSpPr>
        <cdr:cNvPr id="2" name="文字方塊 27">
          <a:extLst xmlns:a="http://schemas.openxmlformats.org/drawingml/2006/main">
            <a:ext uri="{FF2B5EF4-FFF2-40B4-BE49-F238E27FC236}">
              <a16:creationId xmlns="" xmlns:a16="http://schemas.microsoft.com/office/drawing/2014/main" id="{734DF02A-2F94-453A-B42B-25D3D642B259}"/>
            </a:ext>
          </a:extLst>
        </cdr:cNvPr>
        <cdr:cNvSpPr txBox="1"/>
      </cdr:nvSpPr>
      <cdr:spPr>
        <a:xfrm xmlns:a="http://schemas.openxmlformats.org/drawingml/2006/main">
          <a:off x="965150" y="294046"/>
          <a:ext cx="267893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zh-TW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Export Countries</a:t>
          </a:r>
          <a:endParaRPr lang="zh-TW" altLang="en-US" sz="2400" b="1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D04C7-89CF-4EB3-A089-46D9DCF0C233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F040-A371-42F9-95BF-B4D60E4154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2403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313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9980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639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557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17796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153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2904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927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01338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712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24834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535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5093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effectLst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0483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242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304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61188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822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F040-A371-42F9-95BF-B4D60E41541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626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430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2049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9979D1-5CE0-4279-8E57-0730B509CD4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02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448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F040-A371-42F9-95BF-B4D60E41541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5153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2755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261">
              <a:defRPr/>
            </a:pPr>
            <a:endParaRPr lang="en-US" altLang="zh-TW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09272-607A-4B83-8028-C2D9F2D399E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837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09272-607A-4B83-8028-C2D9F2D399EB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8250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8178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7267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F040-A371-42F9-95BF-B4D60E41541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2012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F040-A371-42F9-95BF-B4D60E41541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441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D5E2C0-DEA8-4DB7-9D34-759C5227A76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0217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F06559-3B3A-4EF4-BCED-A1520AB3004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788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4260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CDF040-A371-42F9-95BF-B4D60E41541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281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41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92072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5597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C698A-6A24-4D98-BF2F-52E86E2E802A}" type="slidenum">
              <a:rPr lang="zh-TW" altLang="en-US" smtClean="0"/>
              <a:t>43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4673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2950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91860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866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5BEDD-1571-405C-899A-E71DD8F5ACB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7725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5BEDD-1571-405C-899A-E71DD8F5ACB8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431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D7A65-1C74-44F3-BB1F-E860182F701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424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881331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D7A65-1C74-44F3-BB1F-E860182F701C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4857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769" y="4777959"/>
            <a:ext cx="5400398" cy="4235412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6A8F0-5C79-41B7-9798-3D9B0404F333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4715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3DCDD-35EE-43A4-807A-3161A37211E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08083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C3DCDD-35EE-43A4-807A-3161A37211EE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5526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CAB8C-6417-4CE6-A133-8F5DA8C274B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13300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6CAB8C-6417-4CE6-A133-8F5DA8C274BF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49483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7807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2630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8376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2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CDF040-A371-42F9-95BF-B4D60E41541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6229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3404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078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3526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內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8" y="274638"/>
            <a:ext cx="6931467" cy="607678"/>
          </a:xfrm>
        </p:spPr>
        <p:txBody>
          <a:bodyPr>
            <a:noAutofit/>
          </a:bodyPr>
          <a:lstStyle>
            <a:lvl1pPr algn="l">
              <a:defRPr sz="3200" b="1" i="0" baseline="0">
                <a:solidFill>
                  <a:srgbClr val="06397C"/>
                </a:solidFill>
                <a:latin typeface="Microsoft JhengHei"/>
                <a:ea typeface="Microsoft JhengHei"/>
                <a:cs typeface="Microsoft JhengHei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7" name="子標題 2"/>
          <p:cNvSpPr>
            <a:spLocks noGrp="1"/>
          </p:cNvSpPr>
          <p:nvPr>
            <p:ph type="subTitle" idx="1"/>
          </p:nvPr>
        </p:nvSpPr>
        <p:spPr>
          <a:xfrm>
            <a:off x="457199" y="1197474"/>
            <a:ext cx="7679268" cy="491031"/>
          </a:xfr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800" b="1" i="0">
                <a:solidFill>
                  <a:srgbClr val="06397C"/>
                </a:solidFill>
                <a:latin typeface="Arial"/>
                <a:ea typeface="Microsoft JhengHei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/>
              <a:t> </a:t>
            </a:r>
            <a:r>
              <a:rPr lang="zh-TW" altLang="en-US" dirty="0"/>
              <a:t>按一下以編輯母片子標題樣式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>
          <a:xfrm>
            <a:off x="457199" y="1795463"/>
            <a:ext cx="6931467" cy="914400"/>
          </a:xfrm>
        </p:spPr>
        <p:txBody>
          <a:bodyPr/>
          <a:lstStyle>
            <a:lvl1pPr marL="0" indent="0">
              <a:buNone/>
              <a:defRPr sz="2600" b="0" i="0">
                <a:solidFill>
                  <a:srgbClr val="404040"/>
                </a:solidFill>
                <a:latin typeface="Microsoft JhengHei"/>
                <a:ea typeface="Microsoft JhengHei"/>
                <a:cs typeface="Microsoft JhengHei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96850" y="6356350"/>
            <a:ext cx="2133600" cy="365125"/>
          </a:xfrm>
        </p:spPr>
        <p:txBody>
          <a:bodyPr/>
          <a:lstStyle>
            <a:lvl1pPr algn="l">
              <a:defRPr sz="16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D618ED-DF7D-4DDF-8981-0A2F2C14570A}" type="slidenum">
              <a:rPr kumimoji="0" lang="zh-TW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TW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94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493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9154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12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893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6021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784" y="105622"/>
            <a:ext cx="396630" cy="5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56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2189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9020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1086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6123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03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0466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67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94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9390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784" y="105622"/>
            <a:ext cx="396630" cy="51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4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803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86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26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3">
                <a:lumMod val="0"/>
                <a:lumOff val="100000"/>
              </a:schemeClr>
            </a:gs>
            <a:gs pos="47000">
              <a:schemeClr val="bg2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3531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2000">
              <a:schemeClr val="accent3">
                <a:lumMod val="0"/>
                <a:lumOff val="100000"/>
              </a:schemeClr>
            </a:gs>
            <a:gs pos="47000">
              <a:schemeClr val="bg2"/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B4705-A5D6-45FE-AE0C-BF025747C8DF}" type="datetimeFigureOut">
              <a:rPr lang="zh-TW" altLang="en-US" smtClean="0"/>
              <a:t>2020/1/14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ED79-645B-46B9-BDAF-B50CFAA8C6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816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12" Type="http://schemas.openxmlformats.org/officeDocument/2006/relationships/image" Target="../media/image5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25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2" Target="../notesSlides/notesSlide25.xml" Type="http://schemas.openxmlformats.org/officeDocument/2006/relationships/notesSlide"/><Relationship Id="rId1" Target="../slideLayouts/slideLayout6.xml" Type="http://schemas.openxmlformats.org/officeDocument/2006/relationships/slideLayout"/><Relationship Id="rId5" Target="../media/image5.png" Type="http://schemas.openxmlformats.org/officeDocument/2006/relationships/image"/><Relationship Id="rId4" Target="../media/hdphoto5.wdp" Type="http://schemas.microsoft.com/office/2007/relationships/hdphoto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pn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11" Type="http://schemas.microsoft.com/office/2007/relationships/hdphoto" Target="../media/hdphoto8.wdp"/><Relationship Id="rId5" Type="http://schemas.openxmlformats.org/officeDocument/2006/relationships/image" Target="../media/image58.png"/><Relationship Id="rId10" Type="http://schemas.openxmlformats.org/officeDocument/2006/relationships/image" Target="../media/image62.png"/><Relationship Id="rId4" Type="http://schemas.microsoft.com/office/2007/relationships/hdphoto" Target="../media/hdphoto6.wdp"/><Relationship Id="rId9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4.jpeg"/><Relationship Id="rId18" Type="http://schemas.openxmlformats.org/officeDocument/2006/relationships/image" Target="../media/image7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6" Type="http://schemas.openxmlformats.org/officeDocument/2006/relationships/image" Target="../media/image77.jpe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76.jpe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80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8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ucky-tools.com.tw/" TargetMode="External"/><Relationship Id="rId13" Type="http://schemas.openxmlformats.org/officeDocument/2006/relationships/chart" Target="../charts/chart6.xml"/><Relationship Id="rId3" Type="http://schemas.openxmlformats.org/officeDocument/2006/relationships/image" Target="../media/image95.png"/><Relationship Id="rId7" Type="http://schemas.openxmlformats.org/officeDocument/2006/relationships/hyperlink" Target="http://www.tonglee.com.tw/" TargetMode="External"/><Relationship Id="rId12" Type="http://schemas.openxmlformats.org/officeDocument/2006/relationships/hyperlink" Target="http://www.more.com.tw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ancertools.com.tw/" TargetMode="External"/><Relationship Id="rId11" Type="http://schemas.openxmlformats.org/officeDocument/2006/relationships/hyperlink" Target="https://www.basso.com.tw/en/" TargetMode="External"/><Relationship Id="rId5" Type="http://schemas.openxmlformats.org/officeDocument/2006/relationships/hyperlink" Target="http://www.redai.com.tw/" TargetMode="External"/><Relationship Id="rId10" Type="http://schemas.openxmlformats.org/officeDocument/2006/relationships/hyperlink" Target="http://www.allpro.com.tw/" TargetMode="External"/><Relationship Id="rId4" Type="http://schemas.openxmlformats.org/officeDocument/2006/relationships/hyperlink" Target="http://www.infar.com.tw/" TargetMode="External"/><Relationship Id="rId9" Type="http://schemas.openxmlformats.org/officeDocument/2006/relationships/hyperlink" Target="https://www.kwcttools.com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jpeg"/><Relationship Id="rId3" Type="http://schemas.openxmlformats.org/officeDocument/2006/relationships/chart" Target="../charts/chart7.xml"/><Relationship Id="rId7" Type="http://schemas.openxmlformats.org/officeDocument/2006/relationships/image" Target="../media/image9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8.jpg"/><Relationship Id="rId5" Type="http://schemas.openxmlformats.org/officeDocument/2006/relationships/image" Target="../media/image97.jpeg"/><Relationship Id="rId10" Type="http://schemas.openxmlformats.org/officeDocument/2006/relationships/image" Target="../media/image102.jpeg"/><Relationship Id="rId4" Type="http://schemas.openxmlformats.org/officeDocument/2006/relationships/image" Target="../media/image96.jpg"/><Relationship Id="rId9" Type="http://schemas.openxmlformats.org/officeDocument/2006/relationships/image" Target="../media/image10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0.wdp"/><Relationship Id="rId5" Type="http://schemas.openxmlformats.org/officeDocument/2006/relationships/image" Target="../media/image106.png"/><Relationship Id="rId4" Type="http://schemas.microsoft.com/office/2007/relationships/hdphoto" Target="../media/hdphoto9.wdp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jpe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7.jpeg"/><Relationship Id="rId5" Type="http://schemas.openxmlformats.org/officeDocument/2006/relationships/image" Target="../media/image116.png"/><Relationship Id="rId10" Type="http://schemas.openxmlformats.org/officeDocument/2006/relationships/image" Target="../media/image120.jpeg"/><Relationship Id="rId4" Type="http://schemas.openxmlformats.org/officeDocument/2006/relationships/image" Target="../media/image115.jpeg"/><Relationship Id="rId9" Type="http://schemas.openxmlformats.org/officeDocument/2006/relationships/hyperlink" Target="https://youtu.be/pkDxDpTzdKI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3" Type="http://schemas.openxmlformats.org/officeDocument/2006/relationships/image" Target="../media/image121.jpeg"/><Relationship Id="rId7" Type="http://schemas.openxmlformats.org/officeDocument/2006/relationships/image" Target="../media/image124.png"/><Relationship Id="rId12" Type="http://schemas.openxmlformats.org/officeDocument/2006/relationships/image" Target="../media/image1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3.jpeg"/><Relationship Id="rId11" Type="http://schemas.openxmlformats.org/officeDocument/2006/relationships/image" Target="../media/image128.jpeg"/><Relationship Id="rId5" Type="http://schemas.openxmlformats.org/officeDocument/2006/relationships/image" Target="../media/image122.png"/><Relationship Id="rId10" Type="http://schemas.openxmlformats.org/officeDocument/2006/relationships/image" Target="../media/image127.jpeg"/><Relationship Id="rId4" Type="http://schemas.openxmlformats.org/officeDocument/2006/relationships/chart" Target="../charts/chart8.xml"/><Relationship Id="rId9" Type="http://schemas.openxmlformats.org/officeDocument/2006/relationships/image" Target="../media/image12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30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chart" Target="../charts/chart1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C19F07C0-1980-40CA-B124-638D4AF1B6A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32183"/>
            <a:ext cx="9179214" cy="50258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3D853693-E244-4325-A7D4-58E8FD9200C7}"/>
              </a:ext>
            </a:extLst>
          </p:cNvPr>
          <p:cNvSpPr/>
          <p:nvPr/>
        </p:nvSpPr>
        <p:spPr>
          <a:xfrm>
            <a:off x="222067" y="203812"/>
            <a:ext cx="967957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TAITRA</a:t>
            </a:r>
          </a:p>
          <a:p>
            <a:r>
              <a:rPr kumimoji="1" lang="en-US" altLang="zh-TW" sz="2800" b="1" dirty="0">
                <a:latin typeface="Microsoft JhengHei" charset="-120"/>
                <a:ea typeface="Microsoft JhengHei" charset="-120"/>
                <a:cs typeface="Microsoft JhengHei" charset="-120"/>
              </a:rPr>
              <a:t> Taiwan External Trade Development Council 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06297E8-2B3F-42C7-B5A9-996A3F969358}"/>
              </a:ext>
            </a:extLst>
          </p:cNvPr>
          <p:cNvSpPr/>
          <p:nvPr/>
        </p:nvSpPr>
        <p:spPr>
          <a:xfrm>
            <a:off x="339634" y="220968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  <a:t>Date: January 1, 2020</a:t>
            </a:r>
          </a:p>
          <a:p>
            <a: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  <a:t>Presenter: TWTC Moscow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099B662E-730D-4A1B-9CBB-BA7936E163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  <a14:imgEffect>
                      <a14:colorTemperature colorTemp="6137"/>
                    </a14:imgEffect>
                    <a14:imgEffect>
                      <a14:saturation sat="120000"/>
                    </a14:imgEffect>
                    <a14:imgEffect>
                      <a14:brightnessContrast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1412" y="4579570"/>
            <a:ext cx="10926824" cy="8806056"/>
          </a:xfrm>
          <a:prstGeom prst="rect">
            <a:avLst/>
          </a:prstGeom>
        </p:spPr>
      </p:pic>
      <p:pic>
        <p:nvPicPr>
          <p:cNvPr id="8" name="그림 23">
            <a:extLst>
              <a:ext uri="{FF2B5EF4-FFF2-40B4-BE49-F238E27FC236}">
                <a16:creationId xmlns="" xmlns:a16="http://schemas.microsoft.com/office/drawing/2014/main" id="{3C6EE621-946C-45D5-BF94-5D3A571789C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541744" y="0"/>
            <a:ext cx="11299797" cy="2095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792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4.44444E-6 2.22222E-6 L 1 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A2653BE5-E01C-4628-8586-EFDE1BE3C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124"/>
          <a:stretch/>
        </p:blipFill>
        <p:spPr>
          <a:xfrm>
            <a:off x="-1660852" y="-299109"/>
            <a:ext cx="8252460" cy="82387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66039">
                <a:srgbClr val="98AEBC"/>
              </a:gs>
              <a:gs pos="36000">
                <a:srgbClr val="043A5C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6619" y="893680"/>
            <a:ext cx="8926704" cy="931111"/>
          </a:xfrm>
        </p:spPr>
        <p:txBody>
          <a:bodyPr>
            <a:normAutofit fontScale="90000"/>
          </a:bodyPr>
          <a:lstStyle/>
          <a:p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1.Facts about Taiwan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Global Logistics Hub</a:t>
            </a:r>
            <a: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3494EC85-631A-494E-9787-436BA4F9E9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387" y="3657599"/>
            <a:ext cx="403913" cy="403913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8" name="直線單箭頭接點 7">
            <a:extLst>
              <a:ext uri="{FF2B5EF4-FFF2-40B4-BE49-F238E27FC236}">
                <a16:creationId xmlns="" xmlns:a16="http://schemas.microsoft.com/office/drawing/2014/main" id="{BD1CCC80-B315-44F5-A65E-B895C2C919D6}"/>
              </a:ext>
            </a:extLst>
          </p:cNvPr>
          <p:cNvCxnSpPr>
            <a:cxnSpLocks/>
          </p:cNvCxnSpPr>
          <p:nvPr/>
        </p:nvCxnSpPr>
        <p:spPr>
          <a:xfrm flipV="1">
            <a:off x="3421380" y="3230304"/>
            <a:ext cx="648007" cy="61266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="" xmlns:a16="http://schemas.microsoft.com/office/drawing/2014/main" id="{37495795-6065-4F52-BA64-AF296B38C3EA}"/>
              </a:ext>
            </a:extLst>
          </p:cNvPr>
          <p:cNvSpPr/>
          <p:nvPr/>
        </p:nvSpPr>
        <p:spPr>
          <a:xfrm>
            <a:off x="3285701" y="3820278"/>
            <a:ext cx="165358" cy="161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="" xmlns:a16="http://schemas.microsoft.com/office/drawing/2014/main" id="{9FF28E99-4F35-4D5A-AC37-5F731F9AACF2}"/>
              </a:ext>
            </a:extLst>
          </p:cNvPr>
          <p:cNvSpPr/>
          <p:nvPr/>
        </p:nvSpPr>
        <p:spPr>
          <a:xfrm>
            <a:off x="3309917" y="3842511"/>
            <a:ext cx="120615" cy="11759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="" xmlns:a16="http://schemas.microsoft.com/office/drawing/2014/main" id="{6E25E4EF-08FF-449D-B546-2454ADAA0E61}"/>
              </a:ext>
            </a:extLst>
          </p:cNvPr>
          <p:cNvSpPr/>
          <p:nvPr/>
        </p:nvSpPr>
        <p:spPr>
          <a:xfrm>
            <a:off x="3518064" y="3137256"/>
            <a:ext cx="165358" cy="161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="" xmlns:a16="http://schemas.microsoft.com/office/drawing/2014/main" id="{8045FEE9-6C01-42D1-8220-6885BC8D8F1E}"/>
              </a:ext>
            </a:extLst>
          </p:cNvPr>
          <p:cNvSpPr/>
          <p:nvPr/>
        </p:nvSpPr>
        <p:spPr>
          <a:xfrm>
            <a:off x="3553832" y="3159396"/>
            <a:ext cx="120615" cy="1175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="" xmlns:a16="http://schemas.microsoft.com/office/drawing/2014/main" id="{2C99AAAA-94E1-4D1C-ACB1-ACB07F8BB397}"/>
              </a:ext>
            </a:extLst>
          </p:cNvPr>
          <p:cNvSpPr/>
          <p:nvPr/>
        </p:nvSpPr>
        <p:spPr>
          <a:xfrm>
            <a:off x="3175330" y="3356022"/>
            <a:ext cx="165358" cy="161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="" xmlns:a16="http://schemas.microsoft.com/office/drawing/2014/main" id="{3BD98AD9-6277-4F50-8F11-2D45B6AE6753}"/>
              </a:ext>
            </a:extLst>
          </p:cNvPr>
          <p:cNvSpPr/>
          <p:nvPr/>
        </p:nvSpPr>
        <p:spPr>
          <a:xfrm>
            <a:off x="3197701" y="3378186"/>
            <a:ext cx="120615" cy="1175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="" xmlns:a16="http://schemas.microsoft.com/office/drawing/2014/main" id="{F9C5F137-6F87-44DE-815B-7929DCA74402}"/>
              </a:ext>
            </a:extLst>
          </p:cNvPr>
          <p:cNvSpPr/>
          <p:nvPr/>
        </p:nvSpPr>
        <p:spPr>
          <a:xfrm>
            <a:off x="2868457" y="3883860"/>
            <a:ext cx="165358" cy="161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FB5E81F8-EBCA-4149-9465-3409326486AC}"/>
              </a:ext>
            </a:extLst>
          </p:cNvPr>
          <p:cNvSpPr/>
          <p:nvPr/>
        </p:nvSpPr>
        <p:spPr>
          <a:xfrm>
            <a:off x="2890828" y="3906024"/>
            <a:ext cx="120615" cy="1175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橢圓 18">
            <a:extLst>
              <a:ext uri="{FF2B5EF4-FFF2-40B4-BE49-F238E27FC236}">
                <a16:creationId xmlns="" xmlns:a16="http://schemas.microsoft.com/office/drawing/2014/main" id="{9DD68C0C-B7A5-4986-8038-37D5353EEF56}"/>
              </a:ext>
            </a:extLst>
          </p:cNvPr>
          <p:cNvSpPr/>
          <p:nvPr/>
        </p:nvSpPr>
        <p:spPr>
          <a:xfrm>
            <a:off x="3335465" y="4247458"/>
            <a:ext cx="165358" cy="1619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橢圓 19">
            <a:extLst>
              <a:ext uri="{FF2B5EF4-FFF2-40B4-BE49-F238E27FC236}">
                <a16:creationId xmlns="" xmlns:a16="http://schemas.microsoft.com/office/drawing/2014/main" id="{AD32BD77-FB77-41E8-90DF-58750A8E6B81}"/>
              </a:ext>
            </a:extLst>
          </p:cNvPr>
          <p:cNvSpPr/>
          <p:nvPr/>
        </p:nvSpPr>
        <p:spPr>
          <a:xfrm>
            <a:off x="3357836" y="4269622"/>
            <a:ext cx="120615" cy="117595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28" name="直線單箭頭接點 27">
            <a:extLst>
              <a:ext uri="{FF2B5EF4-FFF2-40B4-BE49-F238E27FC236}">
                <a16:creationId xmlns="" xmlns:a16="http://schemas.microsoft.com/office/drawing/2014/main" id="{5A28D916-7358-41FA-8291-376020C31EC9}"/>
              </a:ext>
            </a:extLst>
          </p:cNvPr>
          <p:cNvCxnSpPr>
            <a:stCxn id="9" idx="0"/>
            <a:endCxn id="11" idx="4"/>
          </p:cNvCxnSpPr>
          <p:nvPr/>
        </p:nvCxnSpPr>
        <p:spPr>
          <a:xfrm flipV="1">
            <a:off x="3368380" y="3299181"/>
            <a:ext cx="232363" cy="521097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單箭頭接點 28">
            <a:extLst>
              <a:ext uri="{FF2B5EF4-FFF2-40B4-BE49-F238E27FC236}">
                <a16:creationId xmlns="" xmlns:a16="http://schemas.microsoft.com/office/drawing/2014/main" id="{A13F2353-9A71-4D81-913E-81277344E1C1}"/>
              </a:ext>
            </a:extLst>
          </p:cNvPr>
          <p:cNvCxnSpPr>
            <a:stCxn id="9" idx="1"/>
            <a:endCxn id="13" idx="4"/>
          </p:cNvCxnSpPr>
          <p:nvPr/>
        </p:nvCxnSpPr>
        <p:spPr>
          <a:xfrm flipH="1" flipV="1">
            <a:off x="3258009" y="3517947"/>
            <a:ext cx="51908" cy="326044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單箭頭接點 29">
            <a:extLst>
              <a:ext uri="{FF2B5EF4-FFF2-40B4-BE49-F238E27FC236}">
                <a16:creationId xmlns="" xmlns:a16="http://schemas.microsoft.com/office/drawing/2014/main" id="{695CD2A3-9828-4836-AD60-D3A4A36E09DE}"/>
              </a:ext>
            </a:extLst>
          </p:cNvPr>
          <p:cNvCxnSpPr>
            <a:stCxn id="9" idx="2"/>
            <a:endCxn id="15" idx="6"/>
          </p:cNvCxnSpPr>
          <p:nvPr/>
        </p:nvCxnSpPr>
        <p:spPr>
          <a:xfrm flipH="1">
            <a:off x="3033815" y="3901241"/>
            <a:ext cx="251886" cy="63582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單箭頭接點 30">
            <a:extLst>
              <a:ext uri="{FF2B5EF4-FFF2-40B4-BE49-F238E27FC236}">
                <a16:creationId xmlns="" xmlns:a16="http://schemas.microsoft.com/office/drawing/2014/main" id="{23AD06F6-0AFF-45DE-A68D-8CF143283D1E}"/>
              </a:ext>
            </a:extLst>
          </p:cNvPr>
          <p:cNvCxnSpPr>
            <a:endCxn id="19" idx="0"/>
          </p:cNvCxnSpPr>
          <p:nvPr/>
        </p:nvCxnSpPr>
        <p:spPr>
          <a:xfrm>
            <a:off x="3373966" y="3996133"/>
            <a:ext cx="44178" cy="25132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單箭頭接點 31">
            <a:extLst>
              <a:ext uri="{FF2B5EF4-FFF2-40B4-BE49-F238E27FC236}">
                <a16:creationId xmlns="" xmlns:a16="http://schemas.microsoft.com/office/drawing/2014/main" id="{D018F7E1-0CDD-4A25-BEFB-BC29E781DCFA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2608365" y="3958490"/>
            <a:ext cx="701552" cy="84671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1" name="群組 50">
            <a:extLst>
              <a:ext uri="{FF2B5EF4-FFF2-40B4-BE49-F238E27FC236}">
                <a16:creationId xmlns="" xmlns:a16="http://schemas.microsoft.com/office/drawing/2014/main" id="{642FBFE5-53C5-468E-B6C6-F8068A83DFD5}"/>
              </a:ext>
            </a:extLst>
          </p:cNvPr>
          <p:cNvGrpSpPr/>
          <p:nvPr/>
        </p:nvGrpSpPr>
        <p:grpSpPr>
          <a:xfrm>
            <a:off x="3950251" y="2787151"/>
            <a:ext cx="852028" cy="449212"/>
            <a:chOff x="4125426" y="2843022"/>
            <a:chExt cx="852028" cy="449212"/>
          </a:xfrm>
        </p:grpSpPr>
        <p:sp>
          <p:nvSpPr>
            <p:cNvPr id="17" name="橢圓 16">
              <a:extLst>
                <a:ext uri="{FF2B5EF4-FFF2-40B4-BE49-F238E27FC236}">
                  <a16:creationId xmlns="" xmlns:a16="http://schemas.microsoft.com/office/drawing/2014/main" id="{D7F62AB5-0EB2-4FA2-A61B-3AED145A293E}"/>
                </a:ext>
              </a:extLst>
            </p:cNvPr>
            <p:cNvSpPr/>
            <p:nvPr/>
          </p:nvSpPr>
          <p:spPr>
            <a:xfrm>
              <a:off x="4296222" y="3130309"/>
              <a:ext cx="165358" cy="1619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橢圓 17">
              <a:extLst>
                <a:ext uri="{FF2B5EF4-FFF2-40B4-BE49-F238E27FC236}">
                  <a16:creationId xmlns="" xmlns:a16="http://schemas.microsoft.com/office/drawing/2014/main" id="{736FBAE0-BCAC-4446-B3D6-FA0CC29ABCEA}"/>
                </a:ext>
              </a:extLst>
            </p:cNvPr>
            <p:cNvSpPr/>
            <p:nvPr/>
          </p:nvSpPr>
          <p:spPr>
            <a:xfrm>
              <a:off x="4318593" y="3152473"/>
              <a:ext cx="120615" cy="11759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="" xmlns:a16="http://schemas.microsoft.com/office/drawing/2014/main" id="{1B672BE4-5F8B-4895-96D9-3A16C4CB8602}"/>
                </a:ext>
              </a:extLst>
            </p:cNvPr>
            <p:cNvSpPr/>
            <p:nvPr/>
          </p:nvSpPr>
          <p:spPr>
            <a:xfrm>
              <a:off x="4125426" y="2843022"/>
              <a:ext cx="852028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新細明體" panose="02020500000000000000" pitchFamily="18" charset="-120"/>
                  <a:cs typeface="+mn-cs"/>
                </a:rPr>
                <a:t>Tokyo</a:t>
              </a:r>
              <a:endParaRPr kumimoji="0" lang="zh-TW" altLang="en-US" sz="1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2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1EA33D4-9145-4057-8148-E7B649B0B10B}"/>
              </a:ext>
            </a:extLst>
          </p:cNvPr>
          <p:cNvSpPr/>
          <p:nvPr/>
        </p:nvSpPr>
        <p:spPr>
          <a:xfrm>
            <a:off x="3258009" y="2831522"/>
            <a:ext cx="80983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2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Seoul</a:t>
            </a:r>
            <a:endParaRPr kumimoji="0" lang="zh-TW" altLang="en-US" sz="1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7E6E6">
                  <a:lumMod val="25000"/>
                </a:srgb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55EAB611-848B-4B59-B242-C0716FD19CB3}"/>
              </a:ext>
            </a:extLst>
          </p:cNvPr>
          <p:cNvSpPr/>
          <p:nvPr/>
        </p:nvSpPr>
        <p:spPr>
          <a:xfrm>
            <a:off x="2010174" y="3256935"/>
            <a:ext cx="121860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2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Shanghai</a:t>
            </a:r>
            <a:endParaRPr kumimoji="0" lang="zh-TW" altLang="en-US" sz="1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7E6E6">
                  <a:lumMod val="25000"/>
                </a:srgb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8C9775AB-77E5-4ACA-B340-182E70F8792E}"/>
              </a:ext>
            </a:extLst>
          </p:cNvPr>
          <p:cNvSpPr/>
          <p:nvPr/>
        </p:nvSpPr>
        <p:spPr>
          <a:xfrm>
            <a:off x="1537009" y="3677851"/>
            <a:ext cx="140718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2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Hong Kong</a:t>
            </a:r>
            <a:endParaRPr kumimoji="0" lang="zh-TW" altLang="en-US" sz="1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7E6E6">
                  <a:lumMod val="25000"/>
                </a:srgb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D51DBD8F-0E0E-48DE-81BB-3B559D78B6DB}"/>
              </a:ext>
            </a:extLst>
          </p:cNvPr>
          <p:cNvSpPr/>
          <p:nvPr/>
        </p:nvSpPr>
        <p:spPr>
          <a:xfrm>
            <a:off x="3477312" y="4159142"/>
            <a:ext cx="92525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2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Manila</a:t>
            </a:r>
            <a:endParaRPr kumimoji="0" lang="zh-TW" altLang="en-US" sz="1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7E6E6">
                  <a:lumMod val="25000"/>
                </a:srgb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54" name="群組 53">
            <a:extLst>
              <a:ext uri="{FF2B5EF4-FFF2-40B4-BE49-F238E27FC236}">
                <a16:creationId xmlns="" xmlns:a16="http://schemas.microsoft.com/office/drawing/2014/main" id="{73D36481-14B8-4625-A696-FE6B8853B4FB}"/>
              </a:ext>
            </a:extLst>
          </p:cNvPr>
          <p:cNvGrpSpPr/>
          <p:nvPr/>
        </p:nvGrpSpPr>
        <p:grpSpPr>
          <a:xfrm>
            <a:off x="2440621" y="4764812"/>
            <a:ext cx="1397531" cy="344340"/>
            <a:chOff x="2443007" y="5033210"/>
            <a:chExt cx="1397531" cy="344340"/>
          </a:xfrm>
        </p:grpSpPr>
        <p:sp>
          <p:nvSpPr>
            <p:cNvPr id="21" name="橢圓 20">
              <a:extLst>
                <a:ext uri="{FF2B5EF4-FFF2-40B4-BE49-F238E27FC236}">
                  <a16:creationId xmlns="" xmlns:a16="http://schemas.microsoft.com/office/drawing/2014/main" id="{13F6EC52-51D8-4B6F-A614-70BD880BB2EB}"/>
                </a:ext>
              </a:extLst>
            </p:cNvPr>
            <p:cNvSpPr/>
            <p:nvPr/>
          </p:nvSpPr>
          <p:spPr>
            <a:xfrm>
              <a:off x="2443007" y="5033210"/>
              <a:ext cx="165358" cy="16192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22" name="橢圓 21">
              <a:extLst>
                <a:ext uri="{FF2B5EF4-FFF2-40B4-BE49-F238E27FC236}">
                  <a16:creationId xmlns="" xmlns:a16="http://schemas.microsoft.com/office/drawing/2014/main" id="{F629D4DE-9107-4BE1-9911-58047B941C05}"/>
                </a:ext>
              </a:extLst>
            </p:cNvPr>
            <p:cNvSpPr/>
            <p:nvPr/>
          </p:nvSpPr>
          <p:spPr>
            <a:xfrm>
              <a:off x="2465378" y="5055374"/>
              <a:ext cx="120615" cy="11759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FCE395E3-5583-419D-B08B-6FB61395B601}"/>
                </a:ext>
              </a:extLst>
            </p:cNvPr>
            <p:cNvSpPr/>
            <p:nvPr/>
          </p:nvSpPr>
          <p:spPr>
            <a:xfrm>
              <a:off x="2525242" y="5038996"/>
              <a:ext cx="1315296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600" b="1" i="0" u="none" strike="noStrike" kern="1200" cap="none" spc="0" normalizeH="0" baseline="0" noProof="0" dirty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E7E6E6">
                      <a:lumMod val="25000"/>
                    </a:srgbClr>
                  </a:solidFill>
                  <a:effectLst>
                    <a:outerShdw blurRad="12700" dist="38100" dir="2700000" algn="tl" rotWithShape="0">
                      <a:prstClr val="white">
                        <a:lumMod val="50000"/>
                      </a:prstClr>
                    </a:outerShdw>
                  </a:effectLst>
                  <a:uLnTx/>
                  <a:uFillTx/>
                  <a:latin typeface="Arial Black" panose="020B0A04020102020204" pitchFamily="34" charset="0"/>
                  <a:ea typeface="新細明體" panose="02020500000000000000" pitchFamily="18" charset="-120"/>
                  <a:cs typeface="+mn-cs"/>
                </a:rPr>
                <a:t>Singapore</a:t>
              </a:r>
              <a:endParaRPr kumimoji="0" lang="zh-TW" altLang="en-US" sz="1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2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42" name="矩形 41">
            <a:extLst>
              <a:ext uri="{FF2B5EF4-FFF2-40B4-BE49-F238E27FC236}">
                <a16:creationId xmlns="" xmlns:a16="http://schemas.microsoft.com/office/drawing/2014/main" id="{FB209DC5-B527-467F-97EB-938D1D4FA3BC}"/>
              </a:ext>
            </a:extLst>
          </p:cNvPr>
          <p:cNvSpPr/>
          <p:nvPr/>
        </p:nvSpPr>
        <p:spPr>
          <a:xfrm>
            <a:off x="3435269" y="3736750"/>
            <a:ext cx="99104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+mn-cs"/>
              </a:rPr>
              <a:t>Taiwan</a:t>
            </a:r>
            <a:endParaRPr kumimoji="0" lang="zh-TW" altLang="en-US" sz="16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="" xmlns:a16="http://schemas.microsoft.com/office/drawing/2014/main" id="{41AEC0BD-C704-4EDA-8BD2-76BEA664A85D}"/>
              </a:ext>
            </a:extLst>
          </p:cNvPr>
          <p:cNvSpPr txBox="1"/>
          <p:nvPr/>
        </p:nvSpPr>
        <p:spPr>
          <a:xfrm>
            <a:off x="76619" y="1427380"/>
            <a:ext cx="8298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itchFamily="34" charset="-120"/>
              </a:rPr>
              <a:t>Taiwan is in the heart of Asia Pacific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 Unicode MS" pitchFamily="34" charset="-120"/>
            </a:endParaRPr>
          </a:p>
        </p:txBody>
      </p:sp>
      <p:grpSp>
        <p:nvGrpSpPr>
          <p:cNvPr id="44" name="群組 43">
            <a:extLst>
              <a:ext uri="{FF2B5EF4-FFF2-40B4-BE49-F238E27FC236}">
                <a16:creationId xmlns="" xmlns:a16="http://schemas.microsoft.com/office/drawing/2014/main" id="{D95AE405-9BED-4754-991B-D0879E636EF4}"/>
              </a:ext>
            </a:extLst>
          </p:cNvPr>
          <p:cNvGrpSpPr/>
          <p:nvPr/>
        </p:nvGrpSpPr>
        <p:grpSpPr>
          <a:xfrm>
            <a:off x="5513982" y="3230304"/>
            <a:ext cx="3215601" cy="3290367"/>
            <a:chOff x="197572" y="3574457"/>
            <a:chExt cx="3161060" cy="3290367"/>
          </a:xfrm>
          <a:solidFill>
            <a:srgbClr val="FFFF99">
              <a:alpha val="76078"/>
            </a:srgbClr>
          </a:solidFill>
        </p:grpSpPr>
        <p:sp>
          <p:nvSpPr>
            <p:cNvPr id="45" name="文字方塊 44">
              <a:extLst>
                <a:ext uri="{FF2B5EF4-FFF2-40B4-BE49-F238E27FC236}">
                  <a16:creationId xmlns="" xmlns:a16="http://schemas.microsoft.com/office/drawing/2014/main" id="{C56850D0-7661-460F-974F-C4E9268F57D9}"/>
                </a:ext>
              </a:extLst>
            </p:cNvPr>
            <p:cNvSpPr txBox="1"/>
            <p:nvPr/>
          </p:nvSpPr>
          <p:spPr>
            <a:xfrm>
              <a:off x="197572" y="3574457"/>
              <a:ext cx="3153646" cy="156966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Average flight time to 6 major cities</a:t>
              </a:r>
            </a:p>
            <a:p>
              <a:r>
                <a:rPr kumimoji="1" lang="en-US" altLang="zh-TW" dirty="0"/>
                <a:t> </a:t>
              </a:r>
              <a:r>
                <a:rPr kumimoji="1" lang="en-US" altLang="zh-TW" sz="6000" b="1" dirty="0">
                  <a:solidFill>
                    <a:srgbClr val="8422A9"/>
                  </a:solidFill>
                </a:rPr>
                <a:t>2.33</a:t>
              </a:r>
              <a:r>
                <a:rPr kumimoji="1" lang="en-US" altLang="zh-TW" b="1" dirty="0"/>
                <a:t> </a:t>
              </a:r>
              <a:r>
                <a:rPr kumimoji="1" lang="en-US" altLang="zh-TW" b="1" dirty="0" err="1"/>
                <a:t>hrs</a:t>
              </a:r>
              <a:endParaRPr kumimoji="1" lang="zh-TW" altLang="en-US" b="1" dirty="0"/>
            </a:p>
          </p:txBody>
        </p:sp>
        <p:sp>
          <p:nvSpPr>
            <p:cNvPr id="46" name="文字方塊 45">
              <a:extLst>
                <a:ext uri="{FF2B5EF4-FFF2-40B4-BE49-F238E27FC236}">
                  <a16:creationId xmlns="" xmlns:a16="http://schemas.microsoft.com/office/drawing/2014/main" id="{DDCACC93-9CE9-4985-A551-FBD8965F5463}"/>
                </a:ext>
              </a:extLst>
            </p:cNvPr>
            <p:cNvSpPr txBox="1"/>
            <p:nvPr/>
          </p:nvSpPr>
          <p:spPr>
            <a:xfrm>
              <a:off x="197572" y="5295164"/>
              <a:ext cx="3161060" cy="1569660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28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zh-TW" dirty="0"/>
                <a:t>Average navigation time to 5 major ports</a:t>
              </a:r>
            </a:p>
            <a:p>
              <a:r>
                <a:rPr kumimoji="1" lang="en-US" altLang="zh-TW" sz="6000" b="1" dirty="0">
                  <a:solidFill>
                    <a:srgbClr val="8422A9"/>
                  </a:solidFill>
                </a:rPr>
                <a:t>54</a:t>
              </a:r>
              <a:r>
                <a:rPr kumimoji="1" lang="en-US" altLang="zh-TW" b="1" dirty="0"/>
                <a:t> </a:t>
              </a:r>
              <a:r>
                <a:rPr kumimoji="1" lang="en-US" altLang="zh-TW" b="1" dirty="0" err="1"/>
                <a:t>hrs</a:t>
              </a:r>
              <a:endParaRPr kumimoji="1" lang="zh-TW" altLang="en-US" b="1" dirty="0"/>
            </a:p>
          </p:txBody>
        </p:sp>
      </p:grpSp>
      <p:pic>
        <p:nvPicPr>
          <p:cNvPr id="49" name="圖片 48">
            <a:extLst>
              <a:ext uri="{FF2B5EF4-FFF2-40B4-BE49-F238E27FC236}">
                <a16:creationId xmlns="" xmlns:a16="http://schemas.microsoft.com/office/drawing/2014/main" id="{FEB94DBE-E6B6-412C-B302-8424B960D5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 trans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724597" flipV="1">
            <a:off x="7695579" y="3936448"/>
            <a:ext cx="752550" cy="752550"/>
          </a:xfrm>
          <a:prstGeom prst="rect">
            <a:avLst/>
          </a:prstGeom>
          <a:noFill/>
        </p:spPr>
      </p:pic>
      <p:pic>
        <p:nvPicPr>
          <p:cNvPr id="50" name="圖片 49">
            <a:extLst>
              <a:ext uri="{FF2B5EF4-FFF2-40B4-BE49-F238E27FC236}">
                <a16:creationId xmlns="" xmlns:a16="http://schemas.microsoft.com/office/drawing/2014/main" id="{2C8F6723-16E0-4610-BDB2-483710E3ED9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 trans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893" y="5551043"/>
            <a:ext cx="918035" cy="8265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176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66039">
                <a:srgbClr val="98AEBC"/>
              </a:gs>
              <a:gs pos="36000">
                <a:srgbClr val="043A5C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6619" y="893680"/>
            <a:ext cx="8926704" cy="931111"/>
          </a:xfrm>
        </p:spPr>
        <p:txBody>
          <a:bodyPr>
            <a:normAutofit fontScale="90000"/>
          </a:bodyPr>
          <a:lstStyle/>
          <a:p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1.Facts about Taiwan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Key Role in the Global Supply Chain</a:t>
            </a:r>
            <a: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697D0E80-70FF-483E-AFA1-74DE8E2757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290" y="1474891"/>
            <a:ext cx="7335957" cy="448522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E3380D1-9266-441C-91A4-CC908DEF5949}"/>
              </a:ext>
            </a:extLst>
          </p:cNvPr>
          <p:cNvSpPr/>
          <p:nvPr/>
        </p:nvSpPr>
        <p:spPr>
          <a:xfrm>
            <a:off x="748290" y="5960114"/>
            <a:ext cx="7335958" cy="400110"/>
          </a:xfrm>
          <a:prstGeom prst="rect">
            <a:avLst/>
          </a:prstGeom>
          <a:solidFill>
            <a:srgbClr val="76B531"/>
          </a:solidFill>
        </p:spPr>
        <p:txBody>
          <a:bodyPr wrap="square">
            <a:spAutoFit/>
          </a:bodyPr>
          <a:lstStyle/>
          <a:p>
            <a:pPr algn="ctr" fontAlgn="base"/>
            <a:r>
              <a:rPr lang="en-US" altLang="zh-TW" sz="2000" b="1" dirty="0">
                <a:solidFill>
                  <a:schemeClr val="bg1"/>
                </a:solidFill>
                <a:latin typeface="Arial" panose="020B0604020202020204" pitchFamily="34" charset="0"/>
              </a:rPr>
              <a:t>Taiwan Holding the Global Supply Chain Together</a:t>
            </a:r>
            <a:endParaRPr lang="en-US" altLang="zh-TW" sz="2000" b="1" i="0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52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colorTemperature colorTemp="6137"/>
                    </a14:imgEffect>
                    <a14:imgEffect>
                      <a14:saturation sat="120000"/>
                    </a14:imgEffect>
                    <a14:imgEffect>
                      <a14:brightnessContrast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7654" y="2827758"/>
            <a:ext cx="11099828" cy="3888142"/>
          </a:xfrm>
          <a:prstGeom prst="rect">
            <a:avLst/>
          </a:prstGeom>
        </p:spPr>
      </p:pic>
      <p:sp>
        <p:nvSpPr>
          <p:cNvPr id="28" name="標題 27"/>
          <p:cNvSpPr>
            <a:spLocks noGrp="1"/>
          </p:cNvSpPr>
          <p:nvPr>
            <p:ph type="title"/>
          </p:nvPr>
        </p:nvSpPr>
        <p:spPr>
          <a:xfrm>
            <a:off x="2932591" y="101952"/>
            <a:ext cx="3812722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ln w="15875" cmpd="sng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OUTLINE</a:t>
            </a:r>
            <a:endParaRPr lang="zh-TW" altLang="en-US" sz="6600" b="1" dirty="0">
              <a:ln w="15875" cmpd="sng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Arial Unicode MS" panose="020B0604020202020204" pitchFamily="34" charset="-120"/>
              <a:cs typeface="Ebrima" panose="02000000000000000000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ltDnDiag">
                <a:fgClr>
                  <a:srgbClr val="4472C4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="" xmlns:a16="http://schemas.microsoft.com/office/drawing/2014/main" id="{A6419D29-D7ED-4043-B70C-18AFD4F40804}"/>
              </a:ext>
            </a:extLst>
          </p:cNvPr>
          <p:cNvGrpSpPr/>
          <p:nvPr/>
        </p:nvGrpSpPr>
        <p:grpSpPr>
          <a:xfrm>
            <a:off x="-44487" y="3791242"/>
            <a:ext cx="8834625" cy="2986816"/>
            <a:chOff x="-44487" y="3791242"/>
            <a:chExt cx="8834625" cy="2986816"/>
          </a:xfrm>
        </p:grpSpPr>
        <p:sp>
          <p:nvSpPr>
            <p:cNvPr id="17" name="矩形 16"/>
            <p:cNvSpPr/>
            <p:nvPr/>
          </p:nvSpPr>
          <p:spPr>
            <a:xfrm>
              <a:off x="-44487" y="4018797"/>
              <a:ext cx="1987664" cy="2759261"/>
            </a:xfrm>
            <a:custGeom>
              <a:avLst/>
              <a:gdLst>
                <a:gd name="connsiteX0" fmla="*/ 0 w 2315910"/>
                <a:gd name="connsiteY0" fmla="*/ 0 h 2337274"/>
                <a:gd name="connsiteX1" fmla="*/ 2315910 w 2315910"/>
                <a:gd name="connsiteY1" fmla="*/ 0 h 2337274"/>
                <a:gd name="connsiteX2" fmla="*/ 2315910 w 2315910"/>
                <a:gd name="connsiteY2" fmla="*/ 2337274 h 2337274"/>
                <a:gd name="connsiteX3" fmla="*/ 0 w 2315910"/>
                <a:gd name="connsiteY3" fmla="*/ 2337274 h 2337274"/>
                <a:gd name="connsiteX4" fmla="*/ 0 w 2315910"/>
                <a:gd name="connsiteY4" fmla="*/ 0 h 2337274"/>
                <a:gd name="connsiteX0" fmla="*/ 0 w 2315910"/>
                <a:gd name="connsiteY0" fmla="*/ 653143 h 2990417"/>
                <a:gd name="connsiteX1" fmla="*/ 1950150 w 2315910"/>
                <a:gd name="connsiteY1" fmla="*/ 0 h 2990417"/>
                <a:gd name="connsiteX2" fmla="*/ 2315910 w 2315910"/>
                <a:gd name="connsiteY2" fmla="*/ 2990417 h 2990417"/>
                <a:gd name="connsiteX3" fmla="*/ 0 w 2315910"/>
                <a:gd name="connsiteY3" fmla="*/ 2990417 h 2990417"/>
                <a:gd name="connsiteX4" fmla="*/ 0 w 2315910"/>
                <a:gd name="connsiteY4" fmla="*/ 653143 h 2990417"/>
                <a:gd name="connsiteX0" fmla="*/ 0 w 1950150"/>
                <a:gd name="connsiteY0" fmla="*/ 653143 h 2990417"/>
                <a:gd name="connsiteX1" fmla="*/ 1950150 w 1950150"/>
                <a:gd name="connsiteY1" fmla="*/ 0 h 2990417"/>
                <a:gd name="connsiteX2" fmla="*/ 1932733 w 1950150"/>
                <a:gd name="connsiteY2" fmla="*/ 1248703 h 2990417"/>
                <a:gd name="connsiteX3" fmla="*/ 0 w 1950150"/>
                <a:gd name="connsiteY3" fmla="*/ 2990417 h 2990417"/>
                <a:gd name="connsiteX4" fmla="*/ 0 w 1950150"/>
                <a:gd name="connsiteY4" fmla="*/ 653143 h 2990417"/>
                <a:gd name="connsiteX0" fmla="*/ 0 w 1950150"/>
                <a:gd name="connsiteY0" fmla="*/ 653143 h 2990417"/>
                <a:gd name="connsiteX1" fmla="*/ 1950150 w 1950150"/>
                <a:gd name="connsiteY1" fmla="*/ 0 h 2990417"/>
                <a:gd name="connsiteX2" fmla="*/ 1932733 w 1950150"/>
                <a:gd name="connsiteY2" fmla="*/ 1266120 h 2990417"/>
                <a:gd name="connsiteX3" fmla="*/ 0 w 1950150"/>
                <a:gd name="connsiteY3" fmla="*/ 2990417 h 2990417"/>
                <a:gd name="connsiteX4" fmla="*/ 0 w 1950150"/>
                <a:gd name="connsiteY4" fmla="*/ 653143 h 2990417"/>
                <a:gd name="connsiteX0" fmla="*/ 0 w 1958859"/>
                <a:gd name="connsiteY0" fmla="*/ 653143 h 2990417"/>
                <a:gd name="connsiteX1" fmla="*/ 1950150 w 1958859"/>
                <a:gd name="connsiteY1" fmla="*/ 0 h 2990417"/>
                <a:gd name="connsiteX2" fmla="*/ 1958859 w 1958859"/>
                <a:gd name="connsiteY2" fmla="*/ 1239994 h 2990417"/>
                <a:gd name="connsiteX3" fmla="*/ 0 w 1958859"/>
                <a:gd name="connsiteY3" fmla="*/ 2990417 h 2990417"/>
                <a:gd name="connsiteX4" fmla="*/ 0 w 1958859"/>
                <a:gd name="connsiteY4" fmla="*/ 653143 h 2990417"/>
                <a:gd name="connsiteX0" fmla="*/ 0 w 1967567"/>
                <a:gd name="connsiteY0" fmla="*/ 661852 h 2999126"/>
                <a:gd name="connsiteX1" fmla="*/ 1967567 w 1967567"/>
                <a:gd name="connsiteY1" fmla="*/ 0 h 2999126"/>
                <a:gd name="connsiteX2" fmla="*/ 1958859 w 1967567"/>
                <a:gd name="connsiteY2" fmla="*/ 1248703 h 2999126"/>
                <a:gd name="connsiteX3" fmla="*/ 0 w 1967567"/>
                <a:gd name="connsiteY3" fmla="*/ 2999126 h 2999126"/>
                <a:gd name="connsiteX4" fmla="*/ 0 w 1967567"/>
                <a:gd name="connsiteY4" fmla="*/ 661852 h 2999126"/>
                <a:gd name="connsiteX0" fmla="*/ 0 w 1967567"/>
                <a:gd name="connsiteY0" fmla="*/ 687977 h 3025251"/>
                <a:gd name="connsiteX1" fmla="*/ 1967567 w 1967567"/>
                <a:gd name="connsiteY1" fmla="*/ 0 h 3025251"/>
                <a:gd name="connsiteX2" fmla="*/ 1958859 w 1967567"/>
                <a:gd name="connsiteY2" fmla="*/ 1274828 h 3025251"/>
                <a:gd name="connsiteX3" fmla="*/ 0 w 1967567"/>
                <a:gd name="connsiteY3" fmla="*/ 3025251 h 3025251"/>
                <a:gd name="connsiteX4" fmla="*/ 0 w 1967567"/>
                <a:gd name="connsiteY4" fmla="*/ 687977 h 3025251"/>
                <a:gd name="connsiteX0" fmla="*/ 0 w 1967567"/>
                <a:gd name="connsiteY0" fmla="*/ 687977 h 3025251"/>
                <a:gd name="connsiteX1" fmla="*/ 1967567 w 1967567"/>
                <a:gd name="connsiteY1" fmla="*/ 0 h 3025251"/>
                <a:gd name="connsiteX2" fmla="*/ 1948811 w 1967567"/>
                <a:gd name="connsiteY2" fmla="*/ 1686811 h 3025251"/>
                <a:gd name="connsiteX3" fmla="*/ 0 w 1967567"/>
                <a:gd name="connsiteY3" fmla="*/ 3025251 h 3025251"/>
                <a:gd name="connsiteX4" fmla="*/ 0 w 1967567"/>
                <a:gd name="connsiteY4" fmla="*/ 687977 h 3025251"/>
                <a:gd name="connsiteX0" fmla="*/ 0 w 1967567"/>
                <a:gd name="connsiteY0" fmla="*/ 336285 h 2673559"/>
                <a:gd name="connsiteX1" fmla="*/ 1967567 w 1967567"/>
                <a:gd name="connsiteY1" fmla="*/ 0 h 2673559"/>
                <a:gd name="connsiteX2" fmla="*/ 1948811 w 1967567"/>
                <a:gd name="connsiteY2" fmla="*/ 1335119 h 2673559"/>
                <a:gd name="connsiteX3" fmla="*/ 0 w 1967567"/>
                <a:gd name="connsiteY3" fmla="*/ 2673559 h 2673559"/>
                <a:gd name="connsiteX4" fmla="*/ 0 w 1967567"/>
                <a:gd name="connsiteY4" fmla="*/ 336285 h 2673559"/>
                <a:gd name="connsiteX0" fmla="*/ 0 w 1987664"/>
                <a:gd name="connsiteY0" fmla="*/ 296091 h 2633365"/>
                <a:gd name="connsiteX1" fmla="*/ 1987664 w 1987664"/>
                <a:gd name="connsiteY1" fmla="*/ 0 h 2633365"/>
                <a:gd name="connsiteX2" fmla="*/ 1948811 w 1987664"/>
                <a:gd name="connsiteY2" fmla="*/ 1294925 h 2633365"/>
                <a:gd name="connsiteX3" fmla="*/ 0 w 1987664"/>
                <a:gd name="connsiteY3" fmla="*/ 2633365 h 2633365"/>
                <a:gd name="connsiteX4" fmla="*/ 0 w 1987664"/>
                <a:gd name="connsiteY4" fmla="*/ 296091 h 2633365"/>
                <a:gd name="connsiteX0" fmla="*/ 30145 w 1987664"/>
                <a:gd name="connsiteY0" fmla="*/ 296091 h 2633365"/>
                <a:gd name="connsiteX1" fmla="*/ 1987664 w 1987664"/>
                <a:gd name="connsiteY1" fmla="*/ 0 h 2633365"/>
                <a:gd name="connsiteX2" fmla="*/ 1948811 w 1987664"/>
                <a:gd name="connsiteY2" fmla="*/ 1294925 h 2633365"/>
                <a:gd name="connsiteX3" fmla="*/ 0 w 1987664"/>
                <a:gd name="connsiteY3" fmla="*/ 2633365 h 2633365"/>
                <a:gd name="connsiteX4" fmla="*/ 30145 w 1987664"/>
                <a:gd name="connsiteY4" fmla="*/ 296091 h 2633365"/>
                <a:gd name="connsiteX0" fmla="*/ 30145 w 1987664"/>
                <a:gd name="connsiteY0" fmla="*/ 296091 h 2633365"/>
                <a:gd name="connsiteX1" fmla="*/ 1987664 w 1987664"/>
                <a:gd name="connsiteY1" fmla="*/ 0 h 2633365"/>
                <a:gd name="connsiteX2" fmla="*/ 1978956 w 1987664"/>
                <a:gd name="connsiteY2" fmla="*/ 1244683 h 2633365"/>
                <a:gd name="connsiteX3" fmla="*/ 0 w 1987664"/>
                <a:gd name="connsiteY3" fmla="*/ 2633365 h 2633365"/>
                <a:gd name="connsiteX4" fmla="*/ 30145 w 1987664"/>
                <a:gd name="connsiteY4" fmla="*/ 296091 h 263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664" h="2633365">
                  <a:moveTo>
                    <a:pt x="30145" y="296091"/>
                  </a:moveTo>
                  <a:lnTo>
                    <a:pt x="1987664" y="0"/>
                  </a:lnTo>
                  <a:cubicBezTo>
                    <a:pt x="1984761" y="416234"/>
                    <a:pt x="1981859" y="828449"/>
                    <a:pt x="1978956" y="1244683"/>
                  </a:cubicBezTo>
                  <a:lnTo>
                    <a:pt x="0" y="2633365"/>
                  </a:lnTo>
                  <a:lnTo>
                    <a:pt x="30145" y="296091"/>
                  </a:lnTo>
                  <a:close/>
                </a:path>
              </a:pathLst>
            </a:custGeom>
            <a:gradFill>
              <a:gsLst>
                <a:gs pos="0">
                  <a:srgbClr val="66644A"/>
                </a:gs>
                <a:gs pos="100000">
                  <a:srgbClr val="BFBDA6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943177" y="3791242"/>
              <a:ext cx="5231277" cy="1757605"/>
              <a:chOff x="858471" y="950908"/>
              <a:chExt cx="6300709" cy="666712"/>
            </a:xfrm>
            <a:solidFill>
              <a:srgbClr val="BFBDA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矩形 25"/>
              <p:cNvSpPr/>
              <p:nvPr/>
            </p:nvSpPr>
            <p:spPr>
              <a:xfrm>
                <a:off x="858471" y="950908"/>
                <a:ext cx="6037005" cy="595419"/>
              </a:xfrm>
              <a:prstGeom prst="rect">
                <a:avLst/>
              </a:prstGeom>
              <a:gradFill flip="none" rotWithShape="1">
                <a:gsLst>
                  <a:gs pos="0">
                    <a:srgbClr val="868360"/>
                  </a:gs>
                  <a:gs pos="100000">
                    <a:srgbClr val="BFBDA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6671033" y="1129472"/>
                <a:ext cx="491380" cy="4849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1" name="標題 27"/>
            <p:cNvSpPr txBox="1">
              <a:spLocks/>
            </p:cNvSpPr>
            <p:nvPr/>
          </p:nvSpPr>
          <p:spPr>
            <a:xfrm>
              <a:off x="2362667" y="4238368"/>
              <a:ext cx="642747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Taiwan’s Leading Industries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030470" y="4669102"/>
              <a:ext cx="50366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8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3</a:t>
              </a:r>
              <a:endParaRPr kumimoji="0" lang="zh-TW" altLang="en-US" sz="4800" b="1" i="0" u="none" strike="noStrike" kern="1200" cap="none" spc="50" normalizeH="0" baseline="0" noProof="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7DCF0CF4-121D-4578-B4D3-8E2FB7F4C3A1}"/>
              </a:ext>
            </a:extLst>
          </p:cNvPr>
          <p:cNvGrpSpPr/>
          <p:nvPr/>
        </p:nvGrpSpPr>
        <p:grpSpPr>
          <a:xfrm>
            <a:off x="-44487" y="2690963"/>
            <a:ext cx="9185060" cy="2298818"/>
            <a:chOff x="237496" y="-185991"/>
            <a:chExt cx="7995407" cy="2298818"/>
          </a:xfrm>
        </p:grpSpPr>
        <p:grpSp>
          <p:nvGrpSpPr>
            <p:cNvPr id="3" name="群組 2">
              <a:extLst>
                <a:ext uri="{FF2B5EF4-FFF2-40B4-BE49-F238E27FC236}">
                  <a16:creationId xmlns="" xmlns:a16="http://schemas.microsoft.com/office/drawing/2014/main" id="{3DD0D66B-9BC8-42DD-B74B-E8D072EF5983}"/>
                </a:ext>
              </a:extLst>
            </p:cNvPr>
            <p:cNvGrpSpPr/>
            <p:nvPr/>
          </p:nvGrpSpPr>
          <p:grpSpPr>
            <a:xfrm>
              <a:off x="237496" y="-185991"/>
              <a:ext cx="7995407" cy="2298818"/>
              <a:chOff x="0" y="2628213"/>
              <a:chExt cx="7995407" cy="2298818"/>
            </a:xfrm>
          </p:grpSpPr>
          <p:grpSp>
            <p:nvGrpSpPr>
              <p:cNvPr id="22" name="群組 21"/>
              <p:cNvGrpSpPr/>
              <p:nvPr/>
            </p:nvGrpSpPr>
            <p:grpSpPr>
              <a:xfrm>
                <a:off x="1662456" y="2954305"/>
                <a:ext cx="6332950" cy="1295390"/>
                <a:chOff x="554482" y="969952"/>
                <a:chExt cx="6604697" cy="491380"/>
              </a:xfrm>
              <a:gradFill flip="none" rotWithShape="1">
                <a:gsLst>
                  <a:gs pos="0">
                    <a:srgbClr val="2C595E"/>
                  </a:gs>
                  <a:gs pos="100000">
                    <a:srgbClr val="4D9AA2"/>
                  </a:gs>
                </a:gsLst>
                <a:lin ang="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554482" y="974221"/>
                  <a:ext cx="6119783" cy="48711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  <p:sp>
              <p:nvSpPr>
                <p:cNvPr id="24" name="等腰三角形 23"/>
                <p:cNvSpPr/>
                <p:nvPr/>
              </p:nvSpPr>
              <p:spPr>
                <a:xfrm rot="5400000">
                  <a:off x="6671032" y="973184"/>
                  <a:ext cx="491380" cy="484915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endParaRPr>
                </a:p>
              </p:txBody>
            </p:sp>
          </p:grpSp>
          <p:sp>
            <p:nvSpPr>
              <p:cNvPr id="30" name="標題 27"/>
              <p:cNvSpPr txBox="1">
                <a:spLocks/>
              </p:cNvSpPr>
              <p:nvPr/>
            </p:nvSpPr>
            <p:spPr>
              <a:xfrm>
                <a:off x="925929" y="2939216"/>
                <a:ext cx="7069478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AE90E"/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TAITRA Services</a:t>
                </a:r>
                <a:endParaRPr kumimoji="0" lang="zh-TW" alt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AE90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2628213"/>
                <a:ext cx="1739315" cy="2298818"/>
              </a:xfrm>
              <a:custGeom>
                <a:avLst/>
                <a:gdLst>
                  <a:gd name="connsiteX0" fmla="*/ 0 w 2315910"/>
                  <a:gd name="connsiteY0" fmla="*/ 0 h 2298818"/>
                  <a:gd name="connsiteX1" fmla="*/ 2315910 w 2315910"/>
                  <a:gd name="connsiteY1" fmla="*/ 0 h 2298818"/>
                  <a:gd name="connsiteX2" fmla="*/ 2315910 w 2315910"/>
                  <a:gd name="connsiteY2" fmla="*/ 2298818 h 2298818"/>
                  <a:gd name="connsiteX3" fmla="*/ 0 w 2315910"/>
                  <a:gd name="connsiteY3" fmla="*/ 2298818 h 2298818"/>
                  <a:gd name="connsiteX4" fmla="*/ 0 w 2315910"/>
                  <a:gd name="connsiteY4" fmla="*/ 0 h 2298818"/>
                  <a:gd name="connsiteX0" fmla="*/ 0 w 2315910"/>
                  <a:gd name="connsiteY0" fmla="*/ 0 h 2298818"/>
                  <a:gd name="connsiteX1" fmla="*/ 1950150 w 2315910"/>
                  <a:gd name="connsiteY1" fmla="*/ 339635 h 2298818"/>
                  <a:gd name="connsiteX2" fmla="*/ 2315910 w 2315910"/>
                  <a:gd name="connsiteY2" fmla="*/ 2298818 h 2298818"/>
                  <a:gd name="connsiteX3" fmla="*/ 0 w 2315910"/>
                  <a:gd name="connsiteY3" fmla="*/ 2298818 h 2298818"/>
                  <a:gd name="connsiteX4" fmla="*/ 0 w 2315910"/>
                  <a:gd name="connsiteY4" fmla="*/ 0 h 2298818"/>
                  <a:gd name="connsiteX0" fmla="*/ 0 w 2315910"/>
                  <a:gd name="connsiteY0" fmla="*/ 0 h 2298818"/>
                  <a:gd name="connsiteX1" fmla="*/ 1950150 w 2315910"/>
                  <a:gd name="connsiteY1" fmla="*/ 313510 h 2298818"/>
                  <a:gd name="connsiteX2" fmla="*/ 2315910 w 2315910"/>
                  <a:gd name="connsiteY2" fmla="*/ 2298818 h 2298818"/>
                  <a:gd name="connsiteX3" fmla="*/ 0 w 2315910"/>
                  <a:gd name="connsiteY3" fmla="*/ 2298818 h 2298818"/>
                  <a:gd name="connsiteX4" fmla="*/ 0 w 2315910"/>
                  <a:gd name="connsiteY4" fmla="*/ 0 h 2298818"/>
                  <a:gd name="connsiteX0" fmla="*/ 0 w 1950150"/>
                  <a:gd name="connsiteY0" fmla="*/ 0 h 2298818"/>
                  <a:gd name="connsiteX1" fmla="*/ 1950150 w 1950150"/>
                  <a:gd name="connsiteY1" fmla="*/ 313510 h 2298818"/>
                  <a:gd name="connsiteX2" fmla="*/ 1950150 w 1950150"/>
                  <a:gd name="connsiteY2" fmla="*/ 1593424 h 2298818"/>
                  <a:gd name="connsiteX3" fmla="*/ 0 w 1950150"/>
                  <a:gd name="connsiteY3" fmla="*/ 2298818 h 2298818"/>
                  <a:gd name="connsiteX4" fmla="*/ 0 w 1950150"/>
                  <a:gd name="connsiteY4" fmla="*/ 0 h 2298818"/>
                  <a:gd name="connsiteX0" fmla="*/ 0 w 1950150"/>
                  <a:gd name="connsiteY0" fmla="*/ 0 h 2298818"/>
                  <a:gd name="connsiteX1" fmla="*/ 1950150 w 1950150"/>
                  <a:gd name="connsiteY1" fmla="*/ 313510 h 2298818"/>
                  <a:gd name="connsiteX2" fmla="*/ 1941441 w 1950150"/>
                  <a:gd name="connsiteY2" fmla="*/ 1619550 h 2298818"/>
                  <a:gd name="connsiteX3" fmla="*/ 0 w 1950150"/>
                  <a:gd name="connsiteY3" fmla="*/ 2298818 h 2298818"/>
                  <a:gd name="connsiteX4" fmla="*/ 0 w 1950150"/>
                  <a:gd name="connsiteY4" fmla="*/ 0 h 2298818"/>
                  <a:gd name="connsiteX0" fmla="*/ 0 w 1975259"/>
                  <a:gd name="connsiteY0" fmla="*/ 0 h 2298818"/>
                  <a:gd name="connsiteX1" fmla="*/ 1975259 w 1975259"/>
                  <a:gd name="connsiteY1" fmla="*/ 357053 h 2298818"/>
                  <a:gd name="connsiteX2" fmla="*/ 1941441 w 1975259"/>
                  <a:gd name="connsiteY2" fmla="*/ 1619550 h 2298818"/>
                  <a:gd name="connsiteX3" fmla="*/ 0 w 1975259"/>
                  <a:gd name="connsiteY3" fmla="*/ 2298818 h 2298818"/>
                  <a:gd name="connsiteX4" fmla="*/ 0 w 1975259"/>
                  <a:gd name="connsiteY4" fmla="*/ 0 h 2298818"/>
                  <a:gd name="connsiteX0" fmla="*/ 0 w 1941441"/>
                  <a:gd name="connsiteY0" fmla="*/ 0 h 2298818"/>
                  <a:gd name="connsiteX1" fmla="*/ 1908302 w 1941441"/>
                  <a:gd name="connsiteY1" fmla="*/ 348344 h 2298818"/>
                  <a:gd name="connsiteX2" fmla="*/ 1941441 w 1941441"/>
                  <a:gd name="connsiteY2" fmla="*/ 1619550 h 2298818"/>
                  <a:gd name="connsiteX3" fmla="*/ 0 w 1941441"/>
                  <a:gd name="connsiteY3" fmla="*/ 2298818 h 2298818"/>
                  <a:gd name="connsiteX4" fmla="*/ 0 w 1941441"/>
                  <a:gd name="connsiteY4" fmla="*/ 0 h 2298818"/>
                  <a:gd name="connsiteX0" fmla="*/ 0 w 1908302"/>
                  <a:gd name="connsiteY0" fmla="*/ 0 h 2298818"/>
                  <a:gd name="connsiteX1" fmla="*/ 1908302 w 1908302"/>
                  <a:gd name="connsiteY1" fmla="*/ 348344 h 2298818"/>
                  <a:gd name="connsiteX2" fmla="*/ 1891223 w 1908302"/>
                  <a:gd name="connsiteY2" fmla="*/ 1636967 h 2298818"/>
                  <a:gd name="connsiteX3" fmla="*/ 0 w 1908302"/>
                  <a:gd name="connsiteY3" fmla="*/ 2298818 h 2298818"/>
                  <a:gd name="connsiteX4" fmla="*/ 0 w 1908302"/>
                  <a:gd name="connsiteY4" fmla="*/ 0 h 229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302" h="2298818">
                    <a:moveTo>
                      <a:pt x="0" y="0"/>
                    </a:moveTo>
                    <a:lnTo>
                      <a:pt x="1908302" y="348344"/>
                    </a:lnTo>
                    <a:lnTo>
                      <a:pt x="1891223" y="1636967"/>
                    </a:lnTo>
                    <a:lnTo>
                      <a:pt x="0" y="229881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C595E"/>
                  </a:gs>
                  <a:gs pos="100000">
                    <a:srgbClr val="4D9AA2"/>
                  </a:gs>
                </a:gsLst>
                <a:lin ang="108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869547" y="70554"/>
              <a:ext cx="814647" cy="1569660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rgbClr val="FAE90E"/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2</a:t>
              </a:r>
              <a:endParaRPr kumimoji="0" lang="zh-TW" altLang="en-US" sz="9600" b="1" i="0" u="none" strike="noStrike" kern="1200" cap="none" spc="50" normalizeH="0" baseline="0" noProof="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rgbClr val="FAE90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5" name="群組 4">
            <a:extLst>
              <a:ext uri="{FF2B5EF4-FFF2-40B4-BE49-F238E27FC236}">
                <a16:creationId xmlns="" xmlns:a16="http://schemas.microsoft.com/office/drawing/2014/main" id="{F9562131-B5C0-4DB3-8613-E48611BB6579}"/>
              </a:ext>
            </a:extLst>
          </p:cNvPr>
          <p:cNvGrpSpPr/>
          <p:nvPr/>
        </p:nvGrpSpPr>
        <p:grpSpPr>
          <a:xfrm>
            <a:off x="3427" y="79942"/>
            <a:ext cx="7466485" cy="3047524"/>
            <a:chOff x="237496" y="-2814316"/>
            <a:chExt cx="8952413" cy="3047524"/>
          </a:xfrm>
        </p:grpSpPr>
        <p:sp>
          <p:nvSpPr>
            <p:cNvPr id="7" name="矩形 6"/>
            <p:cNvSpPr/>
            <p:nvPr/>
          </p:nvSpPr>
          <p:spPr>
            <a:xfrm>
              <a:off x="237496" y="-2814316"/>
              <a:ext cx="2380705" cy="2993619"/>
            </a:xfrm>
            <a:custGeom>
              <a:avLst/>
              <a:gdLst>
                <a:gd name="connsiteX0" fmla="*/ 0 w 2315910"/>
                <a:gd name="connsiteY0" fmla="*/ 0 h 2221907"/>
                <a:gd name="connsiteX1" fmla="*/ 2315910 w 2315910"/>
                <a:gd name="connsiteY1" fmla="*/ 0 h 2221907"/>
                <a:gd name="connsiteX2" fmla="*/ 2315910 w 2315910"/>
                <a:gd name="connsiteY2" fmla="*/ 2221907 h 2221907"/>
                <a:gd name="connsiteX3" fmla="*/ 0 w 2315910"/>
                <a:gd name="connsiteY3" fmla="*/ 2221907 h 2221907"/>
                <a:gd name="connsiteX4" fmla="*/ 0 w 2315910"/>
                <a:gd name="connsiteY4" fmla="*/ 0 h 2221907"/>
                <a:gd name="connsiteX0" fmla="*/ 0 w 2315910"/>
                <a:gd name="connsiteY0" fmla="*/ 0 h 2221907"/>
                <a:gd name="connsiteX1" fmla="*/ 1932733 w 2315910"/>
                <a:gd name="connsiteY1" fmla="*/ 1314994 h 2221907"/>
                <a:gd name="connsiteX2" fmla="*/ 2315910 w 2315910"/>
                <a:gd name="connsiteY2" fmla="*/ 2221907 h 2221907"/>
                <a:gd name="connsiteX3" fmla="*/ 0 w 2315910"/>
                <a:gd name="connsiteY3" fmla="*/ 2221907 h 2221907"/>
                <a:gd name="connsiteX4" fmla="*/ 0 w 2315910"/>
                <a:gd name="connsiteY4" fmla="*/ 0 h 2221907"/>
                <a:gd name="connsiteX0" fmla="*/ 0 w 1941441"/>
                <a:gd name="connsiteY0" fmla="*/ 0 h 2221907"/>
                <a:gd name="connsiteX1" fmla="*/ 1932733 w 1941441"/>
                <a:gd name="connsiteY1" fmla="*/ 1314994 h 2221907"/>
                <a:gd name="connsiteX2" fmla="*/ 1941441 w 1941441"/>
                <a:gd name="connsiteY2" fmla="*/ 2213198 h 2221907"/>
                <a:gd name="connsiteX3" fmla="*/ 0 w 1941441"/>
                <a:gd name="connsiteY3" fmla="*/ 2221907 h 2221907"/>
                <a:gd name="connsiteX4" fmla="*/ 0 w 1941441"/>
                <a:gd name="connsiteY4" fmla="*/ 0 h 2221907"/>
                <a:gd name="connsiteX0" fmla="*/ 0 w 1933570"/>
                <a:gd name="connsiteY0" fmla="*/ 0 h 2535415"/>
                <a:gd name="connsiteX1" fmla="*/ 1932733 w 1933570"/>
                <a:gd name="connsiteY1" fmla="*/ 1314994 h 2535415"/>
                <a:gd name="connsiteX2" fmla="*/ 1932732 w 1933570"/>
                <a:gd name="connsiteY2" fmla="*/ 2535415 h 2535415"/>
                <a:gd name="connsiteX3" fmla="*/ 0 w 1933570"/>
                <a:gd name="connsiteY3" fmla="*/ 2221907 h 2535415"/>
                <a:gd name="connsiteX4" fmla="*/ 0 w 1933570"/>
                <a:gd name="connsiteY4" fmla="*/ 0 h 2535415"/>
                <a:gd name="connsiteX0" fmla="*/ 0 w 1941790"/>
                <a:gd name="connsiteY0" fmla="*/ 0 h 2535415"/>
                <a:gd name="connsiteX1" fmla="*/ 1941404 w 1941790"/>
                <a:gd name="connsiteY1" fmla="*/ 1306285 h 2535415"/>
                <a:gd name="connsiteX2" fmla="*/ 1932732 w 1941790"/>
                <a:gd name="connsiteY2" fmla="*/ 2535415 h 2535415"/>
                <a:gd name="connsiteX3" fmla="*/ 0 w 1941790"/>
                <a:gd name="connsiteY3" fmla="*/ 2221907 h 2535415"/>
                <a:gd name="connsiteX4" fmla="*/ 0 w 1941790"/>
                <a:gd name="connsiteY4" fmla="*/ 0 h 2535415"/>
                <a:gd name="connsiteX0" fmla="*/ 0 w 1941790"/>
                <a:gd name="connsiteY0" fmla="*/ 0 h 2561540"/>
                <a:gd name="connsiteX1" fmla="*/ 1941404 w 1941790"/>
                <a:gd name="connsiteY1" fmla="*/ 1306285 h 2561540"/>
                <a:gd name="connsiteX2" fmla="*/ 1932733 w 1941790"/>
                <a:gd name="connsiteY2" fmla="*/ 2561540 h 2561540"/>
                <a:gd name="connsiteX3" fmla="*/ 0 w 1941790"/>
                <a:gd name="connsiteY3" fmla="*/ 2221907 h 2561540"/>
                <a:gd name="connsiteX4" fmla="*/ 0 w 1941790"/>
                <a:gd name="connsiteY4" fmla="*/ 0 h 2561540"/>
                <a:gd name="connsiteX0" fmla="*/ 0 w 1941790"/>
                <a:gd name="connsiteY0" fmla="*/ 0 h 2561540"/>
                <a:gd name="connsiteX1" fmla="*/ 1941404 w 1941790"/>
                <a:gd name="connsiteY1" fmla="*/ 1297576 h 2561540"/>
                <a:gd name="connsiteX2" fmla="*/ 1932733 w 1941790"/>
                <a:gd name="connsiteY2" fmla="*/ 2561540 h 2561540"/>
                <a:gd name="connsiteX3" fmla="*/ 0 w 1941790"/>
                <a:gd name="connsiteY3" fmla="*/ 2221907 h 2561540"/>
                <a:gd name="connsiteX4" fmla="*/ 0 w 1941790"/>
                <a:gd name="connsiteY4" fmla="*/ 0 h 2561540"/>
                <a:gd name="connsiteX0" fmla="*/ 0 w 1942739"/>
                <a:gd name="connsiteY0" fmla="*/ 0 h 2993619"/>
                <a:gd name="connsiteX1" fmla="*/ 1941404 w 1942739"/>
                <a:gd name="connsiteY1" fmla="*/ 1297576 h 2993619"/>
                <a:gd name="connsiteX2" fmla="*/ 1942739 w 1942739"/>
                <a:gd name="connsiteY2" fmla="*/ 2993619 h 2993619"/>
                <a:gd name="connsiteX3" fmla="*/ 0 w 1942739"/>
                <a:gd name="connsiteY3" fmla="*/ 2221907 h 2993619"/>
                <a:gd name="connsiteX4" fmla="*/ 0 w 1942739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69365 h 2993619"/>
                <a:gd name="connsiteX2" fmla="*/ 1942739 w 1951796"/>
                <a:gd name="connsiteY2" fmla="*/ 2993619 h 2993619"/>
                <a:gd name="connsiteX3" fmla="*/ 0 w 1951796"/>
                <a:gd name="connsiteY3" fmla="*/ 2221907 h 2993619"/>
                <a:gd name="connsiteX4" fmla="*/ 0 w 1951796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99510 h 2993619"/>
                <a:gd name="connsiteX2" fmla="*/ 1942739 w 1951796"/>
                <a:gd name="connsiteY2" fmla="*/ 2993619 h 2993619"/>
                <a:gd name="connsiteX3" fmla="*/ 0 w 1951796"/>
                <a:gd name="connsiteY3" fmla="*/ 2221907 h 2993619"/>
                <a:gd name="connsiteX4" fmla="*/ 0 w 1951796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99510 h 2993619"/>
                <a:gd name="connsiteX2" fmla="*/ 1942739 w 1951796"/>
                <a:gd name="connsiteY2" fmla="*/ 2993619 h 2993619"/>
                <a:gd name="connsiteX3" fmla="*/ 0 w 1951796"/>
                <a:gd name="connsiteY3" fmla="*/ 2623841 h 2993619"/>
                <a:gd name="connsiteX4" fmla="*/ 0 w 1951796"/>
                <a:gd name="connsiteY4" fmla="*/ 0 h 299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796" h="2993619">
                  <a:moveTo>
                    <a:pt x="0" y="0"/>
                  </a:moveTo>
                  <a:lnTo>
                    <a:pt x="1951409" y="1699510"/>
                  </a:lnTo>
                  <a:cubicBezTo>
                    <a:pt x="1954312" y="1998911"/>
                    <a:pt x="1939836" y="2694218"/>
                    <a:pt x="1942739" y="2993619"/>
                  </a:cubicBezTo>
                  <a:lnTo>
                    <a:pt x="0" y="262384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2D3D"/>
                </a:gs>
                <a:gs pos="100000">
                  <a:srgbClr val="07639A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2252471" y="-1134373"/>
              <a:ext cx="6937438" cy="1320745"/>
              <a:chOff x="911739" y="969952"/>
              <a:chExt cx="6247440" cy="500998"/>
            </a:xfrm>
            <a:gradFill flip="none" rotWithShape="1">
              <a:gsLst>
                <a:gs pos="0">
                  <a:srgbClr val="043A5C"/>
                </a:gs>
                <a:gs pos="100000">
                  <a:srgbClr val="07639A"/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矩形 18"/>
              <p:cNvSpPr/>
              <p:nvPr/>
            </p:nvSpPr>
            <p:spPr>
              <a:xfrm>
                <a:off x="911739" y="983840"/>
                <a:ext cx="5828231" cy="487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6671032" y="973184"/>
                <a:ext cx="491380" cy="4849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9" name="標題 27"/>
            <p:cNvSpPr txBox="1">
              <a:spLocks/>
            </p:cNvSpPr>
            <p:nvPr/>
          </p:nvSpPr>
          <p:spPr>
            <a:xfrm>
              <a:off x="1955283" y="-1092355"/>
              <a:ext cx="6009852" cy="132556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Facts about Taiwan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451618" y="-1070990"/>
              <a:ext cx="50366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8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4800" b="1" i="0" u="none" strike="noStrike" kern="1200" cap="none" spc="50" normalizeH="0" baseline="0" noProof="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017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3452915F-6449-4CBB-94C1-F2B17229AA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5353" y="2077593"/>
            <a:ext cx="4375785" cy="434296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1C43F466-8449-4C36-9040-5C7B6ADEEBE7}"/>
              </a:ext>
            </a:extLst>
          </p:cNvPr>
          <p:cNvSpPr/>
          <p:nvPr/>
        </p:nvSpPr>
        <p:spPr>
          <a:xfrm>
            <a:off x="2249404" y="3323086"/>
            <a:ext cx="52021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A well-coordinated trade promotion and information network to help your business connect to the global market</a:t>
            </a:r>
          </a:p>
        </p:txBody>
      </p:sp>
      <p:sp>
        <p:nvSpPr>
          <p:cNvPr id="7" name="圓角矩形 8">
            <a:extLst>
              <a:ext uri="{FF2B5EF4-FFF2-40B4-BE49-F238E27FC236}">
                <a16:creationId xmlns="" xmlns:a16="http://schemas.microsoft.com/office/drawing/2014/main" id="{3252FC2B-87FC-4F6F-B1C3-17E20F06963B}"/>
              </a:ext>
            </a:extLst>
          </p:cNvPr>
          <p:cNvSpPr/>
          <p:nvPr/>
        </p:nvSpPr>
        <p:spPr>
          <a:xfrm>
            <a:off x="2092862" y="3254354"/>
            <a:ext cx="5542200" cy="1205638"/>
          </a:xfrm>
          <a:prstGeom prst="roundRect">
            <a:avLst/>
          </a:prstGeom>
          <a:noFill/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圓角矩形 9">
            <a:extLst>
              <a:ext uri="{FF2B5EF4-FFF2-40B4-BE49-F238E27FC236}">
                <a16:creationId xmlns="" xmlns:a16="http://schemas.microsoft.com/office/drawing/2014/main" id="{93A434E2-E87B-4902-88BB-79A9D8378160}"/>
              </a:ext>
            </a:extLst>
          </p:cNvPr>
          <p:cNvSpPr/>
          <p:nvPr/>
        </p:nvSpPr>
        <p:spPr>
          <a:xfrm>
            <a:off x="935736" y="4780407"/>
            <a:ext cx="7615472" cy="149701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字方塊 34">
            <a:extLst>
              <a:ext uri="{FF2B5EF4-FFF2-40B4-BE49-F238E27FC236}">
                <a16:creationId xmlns="" xmlns:a16="http://schemas.microsoft.com/office/drawing/2014/main" id="{DE17F9D4-B685-49CE-B416-BEB4608AF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155" y="4937921"/>
            <a:ext cx="2115504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elvetica"/>
                <a:ea typeface="Helvetica"/>
                <a:cs typeface="Helvetica"/>
              </a:rPr>
              <a:t>1970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</a:rPr>
              <a:t>Founding year</a:t>
            </a:r>
          </a:p>
        </p:txBody>
      </p:sp>
      <p:sp>
        <p:nvSpPr>
          <p:cNvPr id="10" name="文字方塊 34">
            <a:extLst>
              <a:ext uri="{FF2B5EF4-FFF2-40B4-BE49-F238E27FC236}">
                <a16:creationId xmlns="" xmlns:a16="http://schemas.microsoft.com/office/drawing/2014/main" id="{747873B3-EAB1-4E9E-9949-5FDDBEC2B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225" y="4903121"/>
            <a:ext cx="230141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5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1300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Specialists</a:t>
            </a:r>
          </a:p>
        </p:txBody>
      </p:sp>
      <p:grpSp>
        <p:nvGrpSpPr>
          <p:cNvPr id="11" name="群組 21">
            <a:extLst>
              <a:ext uri="{FF2B5EF4-FFF2-40B4-BE49-F238E27FC236}">
                <a16:creationId xmlns="" xmlns:a16="http://schemas.microsoft.com/office/drawing/2014/main" id="{FC791470-9B9D-4944-9311-59F1837B657C}"/>
              </a:ext>
            </a:extLst>
          </p:cNvPr>
          <p:cNvGrpSpPr>
            <a:grpSpLocks/>
          </p:cNvGrpSpPr>
          <p:nvPr/>
        </p:nvGrpSpPr>
        <p:grpSpPr bwMode="auto">
          <a:xfrm>
            <a:off x="935737" y="4728691"/>
            <a:ext cx="7615473" cy="1549628"/>
            <a:chOff x="1691376" y="4530887"/>
            <a:chExt cx="8660775" cy="1550133"/>
          </a:xfrm>
        </p:grpSpPr>
        <p:sp>
          <p:nvSpPr>
            <p:cNvPr id="12" name="圓角矩形 13">
              <a:extLst>
                <a:ext uri="{FF2B5EF4-FFF2-40B4-BE49-F238E27FC236}">
                  <a16:creationId xmlns="" xmlns:a16="http://schemas.microsoft.com/office/drawing/2014/main" id="{A3235B31-28BE-4552-B396-D68634141D4B}"/>
                </a:ext>
              </a:extLst>
            </p:cNvPr>
            <p:cNvSpPr/>
            <p:nvPr/>
          </p:nvSpPr>
          <p:spPr>
            <a:xfrm>
              <a:off x="1691376" y="4572777"/>
              <a:ext cx="8660775" cy="1497501"/>
            </a:xfrm>
            <a:prstGeom prst="roundRect">
              <a:avLst/>
            </a:prstGeom>
            <a:noFill/>
            <a:ln w="66675" cmpd="thickThin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文字方塊 20">
              <a:extLst>
                <a:ext uri="{FF2B5EF4-FFF2-40B4-BE49-F238E27FC236}">
                  <a16:creationId xmlns="" xmlns:a16="http://schemas.microsoft.com/office/drawing/2014/main" id="{DDA91D73-2447-4E7B-BF15-6E378EC942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3353" y="4541633"/>
              <a:ext cx="1665634" cy="153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Helvetica" panose="020B0604020202020204" pitchFamily="34" charset="0"/>
                  <a:ea typeface="Helvetica" panose="020B0604020202020204" pitchFamily="34" charset="0"/>
                  <a:cs typeface="Helvetica" panose="020B0604020202020204" pitchFamily="34" charset="0"/>
                </a:rPr>
                <a:t>5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</a:rPr>
                <a:t>Offices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</a:rPr>
                <a:t>in Taiwan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</a:endParaRPr>
            </a:p>
          </p:txBody>
        </p:sp>
        <p:sp>
          <p:nvSpPr>
            <p:cNvPr id="14" name="文字方塊 34">
              <a:extLst>
                <a:ext uri="{FF2B5EF4-FFF2-40B4-BE49-F238E27FC236}">
                  <a16:creationId xmlns="" xmlns:a16="http://schemas.microsoft.com/office/drawing/2014/main" id="{5FB60F24-9B71-419E-BA33-FA42BB0A80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41708" y="4530887"/>
              <a:ext cx="1766167" cy="1539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eaLnBrk="0" fontAlgn="base" hangingPunct="0"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TW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</a:rPr>
                <a:t>63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</a:rPr>
                <a:t>Offices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1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Helvetica"/>
                  <a:ea typeface="Helvetica"/>
                  <a:cs typeface="Helvetica"/>
                </a:rPr>
                <a:t>worldwide</a:t>
              </a:r>
              <a:endParaRPr kumimoji="1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</a:endParaRPr>
            </a:p>
          </p:txBody>
        </p:sp>
      </p:grpSp>
      <p:pic>
        <p:nvPicPr>
          <p:cNvPr id="15" name="圖片 14">
            <a:extLst>
              <a:ext uri="{FF2B5EF4-FFF2-40B4-BE49-F238E27FC236}">
                <a16:creationId xmlns="" xmlns:a16="http://schemas.microsoft.com/office/drawing/2014/main" id="{6714C888-A8CC-421F-B426-473F8663AF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1044" y="1800723"/>
            <a:ext cx="1348544" cy="134854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="" xmlns:a16="http://schemas.microsoft.com/office/drawing/2014/main" id="{4B56994B-E5B6-4DD9-96E5-C19EC63927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160" y="1899397"/>
            <a:ext cx="2394273" cy="112800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8B2EE23D-C42C-4F74-A626-C2790D14C5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5461" y="1872062"/>
            <a:ext cx="947856" cy="124031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A2852F9F-E9C7-4011-8695-1C854CB245F2}"/>
              </a:ext>
            </a:extLst>
          </p:cNvPr>
          <p:cNvSpPr/>
          <p:nvPr/>
        </p:nvSpPr>
        <p:spPr>
          <a:xfrm>
            <a:off x="1265888" y="294312"/>
            <a:ext cx="6955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kumimoji="1"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Taiwan's Foremost </a:t>
            </a:r>
          </a:p>
          <a:p>
            <a:pPr lvl="0" algn="ctr" defTabSz="914400">
              <a:defRPr/>
            </a:pPr>
            <a:r>
              <a:rPr kumimoji="1" lang="en-US" altLang="zh-TW" sz="3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Trade Promotional Organization</a:t>
            </a:r>
          </a:p>
        </p:txBody>
      </p:sp>
    </p:spTree>
    <p:extLst>
      <p:ext uri="{BB962C8B-B14F-4D97-AF65-F5344CB8AC3E}">
        <p14:creationId xmlns:p14="http://schemas.microsoft.com/office/powerpoint/2010/main" val="3859348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74134797-5A8A-4D0B-B64B-FF7BE1B887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47" y="1646202"/>
            <a:ext cx="7512673" cy="5315409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="" xmlns:a16="http://schemas.microsoft.com/office/drawing/2014/main" id="{23E7A73E-EE6D-4530-8957-4DB95C33A51E}"/>
              </a:ext>
            </a:extLst>
          </p:cNvPr>
          <p:cNvSpPr txBox="1">
            <a:spLocks/>
          </p:cNvSpPr>
          <p:nvPr/>
        </p:nvSpPr>
        <p:spPr>
          <a:xfrm>
            <a:off x="1510450" y="2158866"/>
            <a:ext cx="6524034" cy="7255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zh-TW" sz="2800" b="1" dirty="0">
                <a:solidFill>
                  <a:srgbClr val="00206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TAITRA’s Global Network</a:t>
            </a:r>
            <a:endParaRPr lang="zh-TW" altLang="en-US" sz="2800" b="1" dirty="0">
              <a:solidFill>
                <a:srgbClr val="002060"/>
              </a:solidFill>
              <a:latin typeface="Segoe UI Black" panose="020B0A02040204020203" pitchFamily="34" charset="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171B9363-2C95-4C5F-8769-9ED3580DB6CA}"/>
              </a:ext>
            </a:extLst>
          </p:cNvPr>
          <p:cNvSpPr/>
          <p:nvPr/>
        </p:nvSpPr>
        <p:spPr>
          <a:xfrm>
            <a:off x="370013" y="4982158"/>
            <a:ext cx="1971096" cy="12464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00"/>
              </a:lnSpc>
            </a:pPr>
            <a:r>
              <a:rPr kumimoji="1" lang="en-US" altLang="zh-TW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6B53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vetica"/>
                <a:ea typeface="Helvetica"/>
                <a:cs typeface="Helvetica"/>
              </a:rPr>
              <a:t>63</a:t>
            </a:r>
          </a:p>
          <a:p>
            <a:pPr algn="ctr">
              <a:lnSpc>
                <a:spcPts val="3000"/>
              </a:lnSpc>
            </a:pPr>
            <a:r>
              <a:rPr kumimoji="1" lang="en-US" altLang="zh-TW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Overseas</a:t>
            </a:r>
          </a:p>
          <a:p>
            <a:pPr algn="ctr">
              <a:lnSpc>
                <a:spcPts val="3000"/>
              </a:lnSpc>
            </a:pPr>
            <a:r>
              <a:rPr kumimoji="1" lang="en-US" altLang="zh-TW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6B5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Offices</a:t>
            </a:r>
            <a:endParaRPr lang="zh-TW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6B5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rc 178">
            <a:extLst>
              <a:ext uri="{FF2B5EF4-FFF2-40B4-BE49-F238E27FC236}">
                <a16:creationId xmlns="" xmlns:a16="http://schemas.microsoft.com/office/drawing/2014/main" id="{893E0FA2-0966-4D2D-9C8C-8994C1EB1A71}"/>
              </a:ext>
            </a:extLst>
          </p:cNvPr>
          <p:cNvSpPr/>
          <p:nvPr/>
        </p:nvSpPr>
        <p:spPr>
          <a:xfrm>
            <a:off x="483939" y="4608491"/>
            <a:ext cx="1743244" cy="1758575"/>
          </a:xfrm>
          <a:prstGeom prst="arc">
            <a:avLst>
              <a:gd name="adj1" fmla="val 16200000"/>
              <a:gd name="adj2" fmla="val 16008474"/>
            </a:avLst>
          </a:prstGeom>
          <a:ln w="63500" cap="rnd">
            <a:solidFill>
              <a:srgbClr val="76B53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rgbClr val="FAE90E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98173099-5AD2-4409-B147-35B5033BC21E}"/>
              </a:ext>
            </a:extLst>
          </p:cNvPr>
          <p:cNvSpPr/>
          <p:nvPr/>
        </p:nvSpPr>
        <p:spPr>
          <a:xfrm>
            <a:off x="867271" y="383357"/>
            <a:ext cx="7616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Taiwan</a:t>
            </a:r>
            <a:r>
              <a:rPr kumimoji="1" lang="en-US" altLang="zh-TW" sz="3200" b="1" dirty="0">
                <a:ea typeface="Microsoft JhengHei" charset="-120"/>
                <a:cs typeface="Microsoft JhengHei" charset="-120"/>
              </a:rPr>
              <a:t>’</a:t>
            </a:r>
            <a:r>
              <a:rPr kumimoji="1" lang="en-US" altLang="zh-TW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s Foremost </a:t>
            </a:r>
          </a:p>
          <a:p>
            <a:pPr algn="ctr"/>
            <a:r>
              <a:rPr kumimoji="1" lang="en-US" altLang="zh-TW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Trade Promotional Organization</a:t>
            </a:r>
          </a:p>
        </p:txBody>
      </p:sp>
      <p:grpSp>
        <p:nvGrpSpPr>
          <p:cNvPr id="11" name="群組 10">
            <a:extLst>
              <a:ext uri="{FF2B5EF4-FFF2-40B4-BE49-F238E27FC236}">
                <a16:creationId xmlns="" xmlns:a16="http://schemas.microsoft.com/office/drawing/2014/main" id="{142A60A3-77BF-4ACD-809A-1F46A59CDAF4}"/>
              </a:ext>
            </a:extLst>
          </p:cNvPr>
          <p:cNvGrpSpPr/>
          <p:nvPr/>
        </p:nvGrpSpPr>
        <p:grpSpPr>
          <a:xfrm>
            <a:off x="5053061" y="4226084"/>
            <a:ext cx="58366" cy="58366"/>
            <a:chOff x="4956243" y="4333661"/>
            <a:chExt cx="58366" cy="58366"/>
          </a:xfrm>
        </p:grpSpPr>
        <p:sp>
          <p:nvSpPr>
            <p:cNvPr id="9" name="橢圓 8">
              <a:extLst>
                <a:ext uri="{FF2B5EF4-FFF2-40B4-BE49-F238E27FC236}">
                  <a16:creationId xmlns="" xmlns:a16="http://schemas.microsoft.com/office/drawing/2014/main" id="{A624F96F-F763-477C-81CC-1FC0BE609CC0}"/>
                </a:ext>
              </a:extLst>
            </p:cNvPr>
            <p:cNvSpPr/>
            <p:nvPr/>
          </p:nvSpPr>
          <p:spPr>
            <a:xfrm>
              <a:off x="4956243" y="4333661"/>
              <a:ext cx="58366" cy="58366"/>
            </a:xfrm>
            <a:prstGeom prst="ellipse">
              <a:avLst/>
            </a:prstGeom>
            <a:solidFill>
              <a:srgbClr val="B628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>
              <a:extLst>
                <a:ext uri="{FF2B5EF4-FFF2-40B4-BE49-F238E27FC236}">
                  <a16:creationId xmlns="" xmlns:a16="http://schemas.microsoft.com/office/drawing/2014/main" id="{883032B1-1B8B-4D91-B04E-CCB50407A3D3}"/>
                </a:ext>
              </a:extLst>
            </p:cNvPr>
            <p:cNvSpPr/>
            <p:nvPr/>
          </p:nvSpPr>
          <p:spPr>
            <a:xfrm>
              <a:off x="4982209" y="4346644"/>
              <a:ext cx="32400" cy="3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BF5DF7FC-5471-4DED-943A-E4C36703576F}"/>
              </a:ext>
            </a:extLst>
          </p:cNvPr>
          <p:cNvSpPr txBox="1"/>
          <p:nvPr/>
        </p:nvSpPr>
        <p:spPr>
          <a:xfrm>
            <a:off x="3504892" y="3924043"/>
            <a:ext cx="877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050" dirty="0"/>
              <a:t>Tel Aviv</a:t>
            </a:r>
            <a:endParaRPr lang="zh-TW" altLang="en-US" sz="1050" dirty="0"/>
          </a:p>
        </p:txBody>
      </p:sp>
      <p:cxnSp>
        <p:nvCxnSpPr>
          <p:cNvPr id="14" name="直線接點 13">
            <a:extLst>
              <a:ext uri="{FF2B5EF4-FFF2-40B4-BE49-F238E27FC236}">
                <a16:creationId xmlns="" xmlns:a16="http://schemas.microsoft.com/office/drawing/2014/main" id="{10CBF3C7-50DD-4863-85AF-C3213AAFC66D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059218" y="4054848"/>
            <a:ext cx="993843" cy="2004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D05A0884-29E9-4F21-A901-8C40FA9BCD7C}"/>
              </a:ext>
            </a:extLst>
          </p:cNvPr>
          <p:cNvSpPr/>
          <p:nvPr/>
        </p:nvSpPr>
        <p:spPr>
          <a:xfrm>
            <a:off x="5263535" y="4793933"/>
            <a:ext cx="654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000" dirty="0"/>
              <a:t>Colombo</a:t>
            </a:r>
            <a:endParaRPr lang="zh-TW" altLang="en-US" sz="1000" dirty="0"/>
          </a:p>
        </p:txBody>
      </p:sp>
      <p:grpSp>
        <p:nvGrpSpPr>
          <p:cNvPr id="17" name="群組 16">
            <a:extLst>
              <a:ext uri="{FF2B5EF4-FFF2-40B4-BE49-F238E27FC236}">
                <a16:creationId xmlns="" xmlns:a16="http://schemas.microsoft.com/office/drawing/2014/main" id="{C1797B5D-C924-4E64-B0E0-A2A4FA24CEA3}"/>
              </a:ext>
            </a:extLst>
          </p:cNvPr>
          <p:cNvGrpSpPr/>
          <p:nvPr/>
        </p:nvGrpSpPr>
        <p:grpSpPr>
          <a:xfrm>
            <a:off x="6031370" y="4910759"/>
            <a:ext cx="58366" cy="58366"/>
            <a:chOff x="4956243" y="4333661"/>
            <a:chExt cx="58366" cy="58366"/>
          </a:xfrm>
        </p:grpSpPr>
        <p:sp>
          <p:nvSpPr>
            <p:cNvPr id="18" name="橢圓 17">
              <a:extLst>
                <a:ext uri="{FF2B5EF4-FFF2-40B4-BE49-F238E27FC236}">
                  <a16:creationId xmlns="" xmlns:a16="http://schemas.microsoft.com/office/drawing/2014/main" id="{8BBC3A1B-1C95-47C0-8AD4-88D28500A666}"/>
                </a:ext>
              </a:extLst>
            </p:cNvPr>
            <p:cNvSpPr/>
            <p:nvPr/>
          </p:nvSpPr>
          <p:spPr>
            <a:xfrm>
              <a:off x="4956243" y="4333661"/>
              <a:ext cx="58366" cy="58366"/>
            </a:xfrm>
            <a:prstGeom prst="ellipse">
              <a:avLst/>
            </a:prstGeom>
            <a:solidFill>
              <a:srgbClr val="B628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9" name="橢圓 18">
              <a:extLst>
                <a:ext uri="{FF2B5EF4-FFF2-40B4-BE49-F238E27FC236}">
                  <a16:creationId xmlns="" xmlns:a16="http://schemas.microsoft.com/office/drawing/2014/main" id="{B4D7A215-71F7-4094-B7E8-49AFF3D93EB7}"/>
                </a:ext>
              </a:extLst>
            </p:cNvPr>
            <p:cNvSpPr/>
            <p:nvPr/>
          </p:nvSpPr>
          <p:spPr>
            <a:xfrm>
              <a:off x="4982209" y="4346644"/>
              <a:ext cx="32400" cy="3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cxnSp>
        <p:nvCxnSpPr>
          <p:cNvPr id="20" name="直線接點 19">
            <a:extLst>
              <a:ext uri="{FF2B5EF4-FFF2-40B4-BE49-F238E27FC236}">
                <a16:creationId xmlns="" xmlns:a16="http://schemas.microsoft.com/office/drawing/2014/main" id="{4884493C-9E6E-4925-9732-B79928BA1822}"/>
              </a:ext>
            </a:extLst>
          </p:cNvPr>
          <p:cNvCxnSpPr>
            <a:cxnSpLocks/>
          </p:cNvCxnSpPr>
          <p:nvPr/>
        </p:nvCxnSpPr>
        <p:spPr>
          <a:xfrm>
            <a:off x="5848689" y="4933235"/>
            <a:ext cx="2086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7877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F93A2B4-EE96-43DF-A938-B3494F2A8F8D}"/>
              </a:ext>
            </a:extLst>
          </p:cNvPr>
          <p:cNvSpPr/>
          <p:nvPr/>
        </p:nvSpPr>
        <p:spPr>
          <a:xfrm>
            <a:off x="867271" y="383357"/>
            <a:ext cx="76167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TW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Taiwan</a:t>
            </a:r>
            <a:r>
              <a:rPr kumimoji="1" lang="en-US" altLang="zh-TW" sz="3200" b="1" dirty="0">
                <a:ea typeface="Microsoft JhengHei" charset="-120"/>
                <a:cs typeface="Microsoft JhengHei" charset="-120"/>
              </a:rPr>
              <a:t>’</a:t>
            </a:r>
            <a:r>
              <a:rPr kumimoji="1" lang="en-US" altLang="zh-TW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s Foremost </a:t>
            </a:r>
          </a:p>
          <a:p>
            <a:pPr algn="ctr"/>
            <a:r>
              <a:rPr kumimoji="1" lang="en-US" altLang="zh-TW" sz="3200" b="1" dirty="0">
                <a:latin typeface="Microsoft JhengHei" charset="-120"/>
                <a:ea typeface="Microsoft JhengHei" charset="-120"/>
                <a:cs typeface="Microsoft JhengHei" charset="-120"/>
              </a:rPr>
              <a:t>Trade Promotional Organization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631747D1-BE46-44C4-8453-1EE5803AF8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950" y="1622318"/>
            <a:ext cx="9327899" cy="5235682"/>
          </a:xfrm>
          <a:prstGeom prst="rect">
            <a:avLst/>
          </a:prstGeom>
        </p:spPr>
      </p:pic>
      <p:sp>
        <p:nvSpPr>
          <p:cNvPr id="7" name="圓角矩形 4">
            <a:extLst>
              <a:ext uri="{FF2B5EF4-FFF2-40B4-BE49-F238E27FC236}">
                <a16:creationId xmlns="" xmlns:a16="http://schemas.microsoft.com/office/drawing/2014/main" id="{2233A53C-376F-4340-B931-0A64B43EF65B}"/>
              </a:ext>
            </a:extLst>
          </p:cNvPr>
          <p:cNvSpPr/>
          <p:nvPr/>
        </p:nvSpPr>
        <p:spPr bwMode="auto">
          <a:xfrm>
            <a:off x="991015" y="4069066"/>
            <a:ext cx="7369268" cy="2025576"/>
          </a:xfrm>
          <a:prstGeom prst="roundRect">
            <a:avLst/>
          </a:prstGeom>
          <a:noFill/>
          <a:ln w="57150">
            <a:solidFill>
              <a:srgbClr val="5DA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 dirty="0"/>
          </a:p>
        </p:txBody>
      </p:sp>
      <p:sp>
        <p:nvSpPr>
          <p:cNvPr id="8" name="文字方塊 35">
            <a:extLst>
              <a:ext uri="{FF2B5EF4-FFF2-40B4-BE49-F238E27FC236}">
                <a16:creationId xmlns="" xmlns:a16="http://schemas.microsoft.com/office/drawing/2014/main" id="{67AFD4AD-9B55-49A1-BDA9-FD8C1FBF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992" y="4494250"/>
            <a:ext cx="3648075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4400" b="1" dirty="0">
                <a:solidFill>
                  <a:srgbClr val="7030A0"/>
                </a:solidFill>
                <a:latin typeface="Helvetica"/>
                <a:ea typeface="Helvetica"/>
                <a:cs typeface="Helvetica"/>
              </a:rPr>
              <a:t>300</a:t>
            </a:r>
            <a:r>
              <a:rPr lang="en-US" altLang="zh-TW" sz="2400" b="1" dirty="0">
                <a:solidFill>
                  <a:srgbClr val="7030A0"/>
                </a:solidFill>
                <a:latin typeface="Helvetica"/>
                <a:ea typeface="Helvetica"/>
                <a:cs typeface="Helvetica"/>
              </a:rPr>
              <a:t>/year</a:t>
            </a:r>
          </a:p>
          <a:p>
            <a:pPr algn="ctr" eaLnBrk="1" hangingPunct="1"/>
            <a:r>
              <a:rPr lang="en-US" altLang="zh-TW" sz="1600" dirty="0">
                <a:latin typeface="Helvetica"/>
                <a:ea typeface="Helvetica"/>
                <a:cs typeface="Helvetica"/>
              </a:rPr>
              <a:t>Overseas trade </a:t>
            </a:r>
            <a:br>
              <a:rPr lang="en-US" altLang="zh-TW" sz="1600" dirty="0">
                <a:latin typeface="Helvetica"/>
                <a:ea typeface="Helvetica"/>
                <a:cs typeface="Helvetica"/>
              </a:rPr>
            </a:br>
            <a:r>
              <a:rPr lang="en-US" altLang="zh-TW" sz="1600" dirty="0">
                <a:latin typeface="Helvetica"/>
                <a:ea typeface="Helvetica"/>
                <a:cs typeface="Helvetica"/>
              </a:rPr>
              <a:t>promotion events </a:t>
            </a:r>
            <a:endParaRPr lang="zh-TW" altLang="en-US" sz="16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9" name="文字方塊 34">
            <a:extLst>
              <a:ext uri="{FF2B5EF4-FFF2-40B4-BE49-F238E27FC236}">
                <a16:creationId xmlns="" xmlns:a16="http://schemas.microsoft.com/office/drawing/2014/main" id="{83BB329F-9C9C-4DA4-A485-D6D023FF9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941" y="2288022"/>
            <a:ext cx="246969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400" b="1" dirty="0">
                <a:solidFill>
                  <a:srgbClr val="00B05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100</a:t>
            </a:r>
            <a:r>
              <a:rPr lang="en-US" altLang="zh-TW" sz="2400" b="1" dirty="0">
                <a:solidFill>
                  <a:srgbClr val="00B05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/year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6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Seminars on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6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Trade-related Topics</a:t>
            </a:r>
          </a:p>
        </p:txBody>
      </p:sp>
      <p:sp>
        <p:nvSpPr>
          <p:cNvPr id="10" name="文字方塊 34">
            <a:extLst>
              <a:ext uri="{FF2B5EF4-FFF2-40B4-BE49-F238E27FC236}">
                <a16:creationId xmlns="" xmlns:a16="http://schemas.microsoft.com/office/drawing/2014/main" id="{E5B9F0EE-2BA4-4F5A-AE31-9E641FF5F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307" y="2301381"/>
            <a:ext cx="3095625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buFont typeface="Arial" pitchFamily="34" charset="0"/>
              <a:buNone/>
            </a:pPr>
            <a:r>
              <a:rPr lang="en-US" altLang="zh-TW" sz="4400" b="1" dirty="0">
                <a:solidFill>
                  <a:srgbClr val="FF9300"/>
                </a:solidFill>
                <a:latin typeface="Helvetica"/>
                <a:ea typeface="Helvetica"/>
                <a:cs typeface="Helvetica"/>
              </a:rPr>
              <a:t>4,000</a:t>
            </a:r>
            <a:r>
              <a:rPr lang="en-US" altLang="zh-TW" sz="2400" b="1" dirty="0">
                <a:solidFill>
                  <a:srgbClr val="FF9300"/>
                </a:solidFill>
                <a:latin typeface="Helvetica"/>
                <a:ea typeface="Helvetica"/>
                <a:cs typeface="Helvetica"/>
              </a:rPr>
              <a:t>/year</a:t>
            </a:r>
            <a:r>
              <a:rPr lang="en-US" altLang="zh-TW" sz="1600" dirty="0">
                <a:solidFill>
                  <a:srgbClr val="FF9300"/>
                </a:solidFill>
                <a:latin typeface="Helvetica"/>
                <a:ea typeface="Helvetica"/>
                <a:cs typeface="Helvetica"/>
              </a:rPr>
              <a:t> </a:t>
            </a:r>
            <a:br>
              <a:rPr lang="en-US" altLang="zh-TW" sz="1600" dirty="0">
                <a:solidFill>
                  <a:srgbClr val="FF9300"/>
                </a:solidFill>
                <a:latin typeface="Helvetica"/>
                <a:ea typeface="Helvetica"/>
                <a:cs typeface="Helvetica"/>
              </a:rPr>
            </a:br>
            <a:r>
              <a:rPr lang="en-US" altLang="zh-TW" sz="1600" dirty="0">
                <a:latin typeface="Helvetica"/>
                <a:ea typeface="Helvetica"/>
                <a:cs typeface="Helvetica"/>
              </a:rPr>
              <a:t>Graduates of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en-US" altLang="zh-TW" sz="1600" dirty="0">
                <a:latin typeface="Helvetica"/>
                <a:ea typeface="Helvetica"/>
                <a:cs typeface="Helvetica"/>
              </a:rPr>
              <a:t> </a:t>
            </a:r>
            <a:r>
              <a:rPr lang="en-US" altLang="zh-TW" sz="1600" dirty="0" err="1">
                <a:latin typeface="Helvetica"/>
                <a:ea typeface="Helvetica"/>
                <a:cs typeface="Helvetica"/>
              </a:rPr>
              <a:t>intl</a:t>
            </a:r>
            <a:r>
              <a:rPr lang="en-US" altLang="zh-TW" sz="1600" dirty="0">
                <a:latin typeface="Helvetica"/>
                <a:ea typeface="Helvetica"/>
                <a:cs typeface="Helvetica"/>
              </a:rPr>
              <a:t>’ trade programs</a:t>
            </a:r>
          </a:p>
          <a:p>
            <a:pPr algn="ctr" eaLnBrk="1" hangingPunct="1">
              <a:buFont typeface="Arial" pitchFamily="34" charset="0"/>
              <a:buNone/>
            </a:pPr>
            <a:endParaRPr lang="en-US" altLang="zh-TW" sz="1600" dirty="0">
              <a:latin typeface="Helvetica"/>
              <a:ea typeface="Helvetica"/>
              <a:cs typeface="Helvetica"/>
            </a:endParaRPr>
          </a:p>
        </p:txBody>
      </p:sp>
      <p:sp>
        <p:nvSpPr>
          <p:cNvPr id="12" name="圓角矩形 10">
            <a:extLst>
              <a:ext uri="{FF2B5EF4-FFF2-40B4-BE49-F238E27FC236}">
                <a16:creationId xmlns="" xmlns:a16="http://schemas.microsoft.com/office/drawing/2014/main" id="{12E12E03-5FC3-4004-8620-6134363ABE36}"/>
              </a:ext>
            </a:extLst>
          </p:cNvPr>
          <p:cNvSpPr/>
          <p:nvPr/>
        </p:nvSpPr>
        <p:spPr bwMode="auto">
          <a:xfrm>
            <a:off x="2333941" y="2032240"/>
            <a:ext cx="4960910" cy="1679347"/>
          </a:xfrm>
          <a:prstGeom prst="roundRect">
            <a:avLst/>
          </a:prstGeom>
          <a:noFill/>
          <a:ln w="57150">
            <a:solidFill>
              <a:srgbClr val="5DA1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3" name="文字方塊 34">
            <a:extLst>
              <a:ext uri="{FF2B5EF4-FFF2-40B4-BE49-F238E27FC236}">
                <a16:creationId xmlns="" xmlns:a16="http://schemas.microsoft.com/office/drawing/2014/main" id="{BF521A27-2A62-4FF5-B0B2-AF2080107E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351" y="4559951"/>
            <a:ext cx="309562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4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40</a:t>
            </a:r>
            <a:r>
              <a:rPr lang="en-US" altLang="zh-TW" sz="2400" b="1" dirty="0">
                <a:solidFill>
                  <a:srgbClr val="C00000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/year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6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Taipei international</a:t>
            </a:r>
            <a:br>
              <a:rPr lang="en-US" altLang="zh-TW" sz="16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altLang="zh-TW" sz="1600" dirty="0"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</a:rPr>
              <a:t>trade shows</a:t>
            </a:r>
          </a:p>
        </p:txBody>
      </p:sp>
      <p:sp>
        <p:nvSpPr>
          <p:cNvPr id="14" name="文字方塊 34">
            <a:extLst>
              <a:ext uri="{FF2B5EF4-FFF2-40B4-BE49-F238E27FC236}">
                <a16:creationId xmlns="" xmlns:a16="http://schemas.microsoft.com/office/drawing/2014/main" id="{952A04BD-E2B7-416D-A5B7-BF15DE23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5785" y="4428549"/>
            <a:ext cx="299797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4400" b="1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</a:rPr>
              <a:t>186,160</a:t>
            </a:r>
            <a: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Helvetica"/>
                <a:ea typeface="Helvetica"/>
                <a:cs typeface="Helvetica"/>
              </a:rPr>
              <a:t>/year</a:t>
            </a:r>
          </a:p>
          <a:p>
            <a:pPr algn="ctr" eaLnBrk="1" hangingPunct="1"/>
            <a:r>
              <a:rPr lang="en-US" altLang="zh-TW" sz="1600" dirty="0">
                <a:latin typeface="Helvetica"/>
                <a:ea typeface="Helvetica"/>
                <a:cs typeface="Helvetica"/>
              </a:rPr>
              <a:t>2018</a:t>
            </a:r>
            <a:r>
              <a:rPr lang="zh-TW" altLang="en-US" sz="1600" dirty="0">
                <a:latin typeface="Helvetica"/>
                <a:ea typeface="Helvetica"/>
                <a:cs typeface="Helvetica"/>
              </a:rPr>
              <a:t> </a:t>
            </a:r>
            <a:r>
              <a:rPr lang="en-US" altLang="zh-TW" sz="1600" dirty="0">
                <a:latin typeface="Helvetica"/>
                <a:ea typeface="Helvetica"/>
                <a:cs typeface="Helvetica"/>
              </a:rPr>
              <a:t>International visitors </a:t>
            </a:r>
            <a:br>
              <a:rPr lang="en-US" altLang="zh-TW" sz="1600" dirty="0">
                <a:latin typeface="Helvetica"/>
                <a:ea typeface="Helvetica"/>
                <a:cs typeface="Helvetica"/>
              </a:rPr>
            </a:br>
            <a:r>
              <a:rPr lang="en-US" altLang="zh-TW" sz="1600" dirty="0">
                <a:latin typeface="Helvetica"/>
                <a:ea typeface="Helvetica"/>
                <a:cs typeface="Helvetica"/>
              </a:rPr>
              <a:t>&amp;</a:t>
            </a:r>
            <a:r>
              <a:rPr lang="zh-TW" altLang="en-US" sz="1600" dirty="0">
                <a:latin typeface="Helvetica"/>
                <a:ea typeface="Helvetica"/>
                <a:cs typeface="Helvetica"/>
              </a:rPr>
              <a:t> </a:t>
            </a:r>
            <a:r>
              <a:rPr lang="en-US" altLang="zh-TW" sz="1600" dirty="0">
                <a:latin typeface="Helvetica"/>
                <a:ea typeface="Helvetica"/>
                <a:cs typeface="Helvetica"/>
              </a:rPr>
              <a:t>buyers</a:t>
            </a:r>
            <a:r>
              <a:rPr lang="zh-TW" altLang="en-US" sz="1600" dirty="0">
                <a:latin typeface="Helvetica"/>
                <a:ea typeface="Helvetica"/>
                <a:cs typeface="Helvetica"/>
              </a:rPr>
              <a:t> </a:t>
            </a:r>
            <a:r>
              <a:rPr lang="en-US" altLang="zh-TW" sz="1600" dirty="0">
                <a:latin typeface="Helvetica"/>
                <a:ea typeface="Helvetica"/>
                <a:cs typeface="Helvetica"/>
              </a:rPr>
              <a:t>to trade events</a:t>
            </a:r>
          </a:p>
        </p:txBody>
      </p:sp>
    </p:spTree>
    <p:extLst>
      <p:ext uri="{BB962C8B-B14F-4D97-AF65-F5344CB8AC3E}">
        <p14:creationId xmlns:p14="http://schemas.microsoft.com/office/powerpoint/2010/main" val="2989600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36000">
                <a:srgbClr val="4D9AA1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6619" y="893680"/>
            <a:ext cx="8926704" cy="931111"/>
          </a:xfrm>
        </p:spPr>
        <p:txBody>
          <a:bodyPr>
            <a:normAutofit fontScale="90000"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TAITRA Services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Taiwan </a:t>
            </a:r>
            <a:r>
              <a:rPr kumimoji="1" lang="zh-TW" altLang="en-US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International Trade Shows</a:t>
            </a:r>
            <a: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6BD7B18E-E1CE-440E-B9B3-0CD024D76730}"/>
              </a:ext>
            </a:extLst>
          </p:cNvPr>
          <p:cNvSpPr/>
          <p:nvPr/>
        </p:nvSpPr>
        <p:spPr>
          <a:xfrm>
            <a:off x="140677" y="1568515"/>
            <a:ext cx="8014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TAITRA organizes trade groups to participate in </a:t>
            </a:r>
            <a:r>
              <a:rPr lang="en-US" altLang="zh-TW" sz="2400" b="1" dirty="0">
                <a:solidFill>
                  <a:srgbClr val="CE085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40+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international trade exhibitions held overseas annually. Over 1,000 Taiwanese enterprises have had the opportunity to participate in these events.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FF1630CD-9993-4D3E-B5E2-EB3E3E90AE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9" y="3410453"/>
            <a:ext cx="4572000" cy="3048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4EECDFDA-9E84-434E-86E1-EB7D27D97E2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810" y="3410453"/>
            <a:ext cx="4238513" cy="3048000"/>
          </a:xfrm>
          <a:prstGeom prst="rect">
            <a:avLst/>
          </a:prstGeom>
        </p:spPr>
      </p:pic>
      <p:pic>
        <p:nvPicPr>
          <p:cNvPr id="1028" name="Picture 4" descr="ç¸éåç">
            <a:extLst>
              <a:ext uri="{FF2B5EF4-FFF2-40B4-BE49-F238E27FC236}">
                <a16:creationId xmlns="" xmlns:a16="http://schemas.microsoft.com/office/drawing/2014/main" id="{F6D8402B-B1A7-4F27-BF7B-B3BD10D1B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37" y="5858766"/>
            <a:ext cx="1366221" cy="47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0162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36000">
                <a:srgbClr val="4D9AA1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ïşlîḋè">
            <a:extLst>
              <a:ext uri="{FF2B5EF4-FFF2-40B4-BE49-F238E27FC236}">
                <a16:creationId xmlns="" xmlns:a16="http://schemas.microsoft.com/office/drawing/2014/main" id="{AA5EE852-0703-446B-9D2F-7A2747CADF70}"/>
              </a:ext>
            </a:extLst>
          </p:cNvPr>
          <p:cNvSpPr/>
          <p:nvPr/>
        </p:nvSpPr>
        <p:spPr bwMode="auto">
          <a:xfrm>
            <a:off x="895022" y="2534252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(2019.3.4-9)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12" name="iṥḻïḍè">
            <a:extLst>
              <a:ext uri="{FF2B5EF4-FFF2-40B4-BE49-F238E27FC236}">
                <a16:creationId xmlns="" xmlns:a16="http://schemas.microsoft.com/office/drawing/2014/main" id="{164251F5-FAAD-402F-B3C6-DAC01AA5FA92}"/>
              </a:ext>
            </a:extLst>
          </p:cNvPr>
          <p:cNvSpPr txBox="1"/>
          <p:nvPr/>
        </p:nvSpPr>
        <p:spPr bwMode="auto">
          <a:xfrm>
            <a:off x="895022" y="2185154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Taipei Int'l Machine Tool Show</a:t>
            </a:r>
          </a:p>
        </p:txBody>
      </p:sp>
      <p:sp>
        <p:nvSpPr>
          <p:cNvPr id="13" name="ïsļiḋe">
            <a:extLst>
              <a:ext uri="{FF2B5EF4-FFF2-40B4-BE49-F238E27FC236}">
                <a16:creationId xmlns="" xmlns:a16="http://schemas.microsoft.com/office/drawing/2014/main" id="{48D34769-FA9D-439D-8C31-83EA52BB9E13}"/>
              </a:ext>
            </a:extLst>
          </p:cNvPr>
          <p:cNvSpPr txBox="1"/>
          <p:nvPr/>
        </p:nvSpPr>
        <p:spPr>
          <a:xfrm>
            <a:off x="390904" y="2274018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36000">
                      <a:srgbClr val="7030A0"/>
                    </a:gs>
                    <a:gs pos="94068">
                      <a:srgbClr val="F74E4F"/>
                    </a:gs>
                    <a:gs pos="69000">
                      <a:srgbClr val="EA3D71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01</a:t>
            </a:r>
          </a:p>
        </p:txBody>
      </p:sp>
      <p:cxnSp>
        <p:nvCxnSpPr>
          <p:cNvPr id="14" name="直接连接符 16">
            <a:extLst>
              <a:ext uri="{FF2B5EF4-FFF2-40B4-BE49-F238E27FC236}">
                <a16:creationId xmlns="" xmlns:a16="http://schemas.microsoft.com/office/drawing/2014/main" id="{05FC6446-36B1-45F3-9D3E-142E0F2D718F}"/>
              </a:ext>
            </a:extLst>
          </p:cNvPr>
          <p:cNvCxnSpPr>
            <a:cxnSpLocks/>
          </p:cNvCxnSpPr>
          <p:nvPr/>
        </p:nvCxnSpPr>
        <p:spPr>
          <a:xfrm>
            <a:off x="390904" y="2989853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ṣľîḓè">
            <a:extLst>
              <a:ext uri="{FF2B5EF4-FFF2-40B4-BE49-F238E27FC236}">
                <a16:creationId xmlns="" xmlns:a16="http://schemas.microsoft.com/office/drawing/2014/main" id="{B388E246-C7D5-4719-A31C-D10B03E6942E}"/>
              </a:ext>
            </a:extLst>
          </p:cNvPr>
          <p:cNvSpPr txBox="1"/>
          <p:nvPr/>
        </p:nvSpPr>
        <p:spPr bwMode="auto">
          <a:xfrm>
            <a:off x="895022" y="3141260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800" b="1" dirty="0"/>
              <a:t>Taipei Cycle</a:t>
            </a:r>
          </a:p>
        </p:txBody>
      </p:sp>
      <p:sp>
        <p:nvSpPr>
          <p:cNvPr id="16" name="îśḷídê">
            <a:extLst>
              <a:ext uri="{FF2B5EF4-FFF2-40B4-BE49-F238E27FC236}">
                <a16:creationId xmlns="" xmlns:a16="http://schemas.microsoft.com/office/drawing/2014/main" id="{67BFA36B-898B-4E67-BB42-E713F92AA3FA}"/>
              </a:ext>
            </a:extLst>
          </p:cNvPr>
          <p:cNvSpPr txBox="1"/>
          <p:nvPr/>
        </p:nvSpPr>
        <p:spPr>
          <a:xfrm>
            <a:off x="390904" y="3230124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36000">
                      <a:srgbClr val="7030A0"/>
                    </a:gs>
                    <a:gs pos="94068">
                      <a:srgbClr val="FF583B"/>
                    </a:gs>
                    <a:gs pos="69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02</a:t>
            </a:r>
          </a:p>
        </p:txBody>
      </p:sp>
      <p:cxnSp>
        <p:nvCxnSpPr>
          <p:cNvPr id="17" name="直接连接符 20">
            <a:extLst>
              <a:ext uri="{FF2B5EF4-FFF2-40B4-BE49-F238E27FC236}">
                <a16:creationId xmlns="" xmlns:a16="http://schemas.microsoft.com/office/drawing/2014/main" id="{01A2625E-A102-4A80-8913-2A3851D12769}"/>
              </a:ext>
            </a:extLst>
          </p:cNvPr>
          <p:cNvCxnSpPr>
            <a:cxnSpLocks/>
          </p:cNvCxnSpPr>
          <p:nvPr/>
        </p:nvCxnSpPr>
        <p:spPr>
          <a:xfrm>
            <a:off x="390904" y="3945959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ṧ1iďé">
            <a:extLst>
              <a:ext uri="{FF2B5EF4-FFF2-40B4-BE49-F238E27FC236}">
                <a16:creationId xmlns="" xmlns:a16="http://schemas.microsoft.com/office/drawing/2014/main" id="{14D1DC96-33F9-407B-AA1C-5E0924227F5E}"/>
              </a:ext>
            </a:extLst>
          </p:cNvPr>
          <p:cNvSpPr/>
          <p:nvPr/>
        </p:nvSpPr>
        <p:spPr bwMode="auto">
          <a:xfrm>
            <a:off x="895022" y="4446464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(2019.4.2</a:t>
            </a:r>
            <a:r>
              <a:rPr lang="en-US" altLang="zh-TW" dirty="0"/>
              <a:t>4</a:t>
            </a:r>
            <a:r>
              <a:rPr lang="en-US" altLang="zh-CN" dirty="0"/>
              <a:t>-2</a:t>
            </a:r>
            <a:r>
              <a:rPr lang="en-US" altLang="zh-TW" dirty="0"/>
              <a:t>7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19" name="ïşļidè">
            <a:extLst>
              <a:ext uri="{FF2B5EF4-FFF2-40B4-BE49-F238E27FC236}">
                <a16:creationId xmlns="" xmlns:a16="http://schemas.microsoft.com/office/drawing/2014/main" id="{34B7CEF5-BFD1-4573-8927-F0D32774BE44}"/>
              </a:ext>
            </a:extLst>
          </p:cNvPr>
          <p:cNvSpPr txBox="1"/>
          <p:nvPr/>
        </p:nvSpPr>
        <p:spPr>
          <a:xfrm>
            <a:off x="390904" y="4186230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36000">
                      <a:srgbClr val="7030A0"/>
                    </a:gs>
                    <a:gs pos="94068">
                      <a:srgbClr val="FF583B"/>
                    </a:gs>
                    <a:gs pos="69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03</a:t>
            </a:r>
          </a:p>
        </p:txBody>
      </p:sp>
      <p:cxnSp>
        <p:nvCxnSpPr>
          <p:cNvPr id="20" name="直接连接符 24">
            <a:extLst>
              <a:ext uri="{FF2B5EF4-FFF2-40B4-BE49-F238E27FC236}">
                <a16:creationId xmlns="" xmlns:a16="http://schemas.microsoft.com/office/drawing/2014/main" id="{BD30B449-5B0B-43A6-892C-00680F784859}"/>
              </a:ext>
            </a:extLst>
          </p:cNvPr>
          <p:cNvCxnSpPr>
            <a:cxnSpLocks/>
          </p:cNvCxnSpPr>
          <p:nvPr/>
        </p:nvCxnSpPr>
        <p:spPr>
          <a:xfrm>
            <a:off x="390904" y="4902065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ṥḷîḋe">
            <a:extLst>
              <a:ext uri="{FF2B5EF4-FFF2-40B4-BE49-F238E27FC236}">
                <a16:creationId xmlns="" xmlns:a16="http://schemas.microsoft.com/office/drawing/2014/main" id="{955A3C4C-8543-484C-86CA-21FB57142E35}"/>
              </a:ext>
            </a:extLst>
          </p:cNvPr>
          <p:cNvSpPr txBox="1"/>
          <p:nvPr/>
        </p:nvSpPr>
        <p:spPr bwMode="auto">
          <a:xfrm>
            <a:off x="895022" y="5053472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 err="1"/>
              <a:t>Computex</a:t>
            </a:r>
            <a:r>
              <a:rPr lang="en-US" altLang="zh-CN" b="1" dirty="0"/>
              <a:t> Taipei </a:t>
            </a:r>
            <a:endParaRPr lang="en-US" altLang="zh-CN" sz="1800" b="1" dirty="0"/>
          </a:p>
        </p:txBody>
      </p:sp>
      <p:sp>
        <p:nvSpPr>
          <p:cNvPr id="22" name="îṩḻïďè">
            <a:extLst>
              <a:ext uri="{FF2B5EF4-FFF2-40B4-BE49-F238E27FC236}">
                <a16:creationId xmlns="" xmlns:a16="http://schemas.microsoft.com/office/drawing/2014/main" id="{488CF001-6136-41F7-9D2C-A0A010804DC2}"/>
              </a:ext>
            </a:extLst>
          </p:cNvPr>
          <p:cNvSpPr txBox="1"/>
          <p:nvPr/>
        </p:nvSpPr>
        <p:spPr>
          <a:xfrm>
            <a:off x="390904" y="5142336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36000">
                      <a:srgbClr val="7030A0"/>
                    </a:gs>
                    <a:gs pos="94068">
                      <a:srgbClr val="FF583B"/>
                    </a:gs>
                    <a:gs pos="69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04</a:t>
            </a:r>
          </a:p>
        </p:txBody>
      </p:sp>
      <p:cxnSp>
        <p:nvCxnSpPr>
          <p:cNvPr id="23" name="直接连接符 28">
            <a:extLst>
              <a:ext uri="{FF2B5EF4-FFF2-40B4-BE49-F238E27FC236}">
                <a16:creationId xmlns="" xmlns:a16="http://schemas.microsoft.com/office/drawing/2014/main" id="{DCE779B8-2154-4183-8D8E-8C0070B99E85}"/>
              </a:ext>
            </a:extLst>
          </p:cNvPr>
          <p:cNvCxnSpPr>
            <a:cxnSpLocks/>
          </p:cNvCxnSpPr>
          <p:nvPr/>
        </p:nvCxnSpPr>
        <p:spPr>
          <a:xfrm>
            <a:off x="390904" y="5858171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śliďê">
            <a:extLst>
              <a:ext uri="{FF2B5EF4-FFF2-40B4-BE49-F238E27FC236}">
                <a16:creationId xmlns="" xmlns:a16="http://schemas.microsoft.com/office/drawing/2014/main" id="{D89136D6-DE0E-4D55-B9B9-33018970AE7D}"/>
              </a:ext>
            </a:extLst>
          </p:cNvPr>
          <p:cNvSpPr txBox="1"/>
          <p:nvPr/>
        </p:nvSpPr>
        <p:spPr bwMode="auto">
          <a:xfrm>
            <a:off x="895022" y="6009578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Taipei International Food Show</a:t>
            </a:r>
          </a:p>
        </p:txBody>
      </p:sp>
      <p:sp>
        <p:nvSpPr>
          <p:cNvPr id="25" name="îṡ1íďé">
            <a:extLst>
              <a:ext uri="{FF2B5EF4-FFF2-40B4-BE49-F238E27FC236}">
                <a16:creationId xmlns="" xmlns:a16="http://schemas.microsoft.com/office/drawing/2014/main" id="{5813A13B-F94E-4054-8DAF-600F9E014ACF}"/>
              </a:ext>
            </a:extLst>
          </p:cNvPr>
          <p:cNvSpPr txBox="1"/>
          <p:nvPr/>
        </p:nvSpPr>
        <p:spPr>
          <a:xfrm>
            <a:off x="390904" y="6098442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36000">
                      <a:srgbClr val="7030A0"/>
                    </a:gs>
                    <a:gs pos="94068">
                      <a:srgbClr val="FF583B"/>
                    </a:gs>
                    <a:gs pos="69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05</a:t>
            </a:r>
          </a:p>
        </p:txBody>
      </p:sp>
      <p:cxnSp>
        <p:nvCxnSpPr>
          <p:cNvPr id="26" name="直接连接符 32">
            <a:extLst>
              <a:ext uri="{FF2B5EF4-FFF2-40B4-BE49-F238E27FC236}">
                <a16:creationId xmlns="" xmlns:a16="http://schemas.microsoft.com/office/drawing/2014/main" id="{D38EE759-3D75-48A2-937E-0C89FFE0C715}"/>
              </a:ext>
            </a:extLst>
          </p:cNvPr>
          <p:cNvCxnSpPr>
            <a:cxnSpLocks/>
          </p:cNvCxnSpPr>
          <p:nvPr/>
        </p:nvCxnSpPr>
        <p:spPr>
          <a:xfrm>
            <a:off x="390904" y="6814277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şlîḋè">
            <a:extLst>
              <a:ext uri="{FF2B5EF4-FFF2-40B4-BE49-F238E27FC236}">
                <a16:creationId xmlns="" xmlns:a16="http://schemas.microsoft.com/office/drawing/2014/main" id="{17636EF2-DB57-4DAB-85DB-9ADF064E9B5D}"/>
              </a:ext>
            </a:extLst>
          </p:cNvPr>
          <p:cNvSpPr/>
          <p:nvPr/>
        </p:nvSpPr>
        <p:spPr bwMode="auto">
          <a:xfrm>
            <a:off x="870990" y="3475127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(2019.3.27-30)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28" name="ïṣľîḓè">
            <a:extLst>
              <a:ext uri="{FF2B5EF4-FFF2-40B4-BE49-F238E27FC236}">
                <a16:creationId xmlns="" xmlns:a16="http://schemas.microsoft.com/office/drawing/2014/main" id="{0CD37495-D890-4CFB-B906-7B2BC5A33A97}"/>
              </a:ext>
            </a:extLst>
          </p:cNvPr>
          <p:cNvSpPr txBox="1"/>
          <p:nvPr/>
        </p:nvSpPr>
        <p:spPr bwMode="auto">
          <a:xfrm>
            <a:off x="895022" y="4120205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Taiwan AMPA</a:t>
            </a:r>
            <a:endParaRPr lang="zh-TW" altLang="en-US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CN" sz="1800" b="1" dirty="0"/>
          </a:p>
        </p:txBody>
      </p:sp>
      <p:sp>
        <p:nvSpPr>
          <p:cNvPr id="29" name="ïşlîḋè">
            <a:extLst>
              <a:ext uri="{FF2B5EF4-FFF2-40B4-BE49-F238E27FC236}">
                <a16:creationId xmlns="" xmlns:a16="http://schemas.microsoft.com/office/drawing/2014/main" id="{50330F5F-B12D-4042-87B7-133539AD0CA9}"/>
              </a:ext>
            </a:extLst>
          </p:cNvPr>
          <p:cNvSpPr/>
          <p:nvPr/>
        </p:nvSpPr>
        <p:spPr bwMode="auto">
          <a:xfrm>
            <a:off x="870990" y="5402569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(2019.5.28-6.1)</a:t>
            </a:r>
          </a:p>
        </p:txBody>
      </p:sp>
      <p:sp>
        <p:nvSpPr>
          <p:cNvPr id="30" name="ïşlîḋè">
            <a:extLst>
              <a:ext uri="{FF2B5EF4-FFF2-40B4-BE49-F238E27FC236}">
                <a16:creationId xmlns="" xmlns:a16="http://schemas.microsoft.com/office/drawing/2014/main" id="{78443173-58EF-4387-B81F-E12034CB7339}"/>
              </a:ext>
            </a:extLst>
          </p:cNvPr>
          <p:cNvSpPr/>
          <p:nvPr/>
        </p:nvSpPr>
        <p:spPr bwMode="auto">
          <a:xfrm>
            <a:off x="837821" y="6370868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(2019.6.19-22)</a:t>
            </a:r>
          </a:p>
        </p:txBody>
      </p:sp>
      <p:sp>
        <p:nvSpPr>
          <p:cNvPr id="31" name="ïşlîḋè">
            <a:extLst>
              <a:ext uri="{FF2B5EF4-FFF2-40B4-BE49-F238E27FC236}">
                <a16:creationId xmlns="" xmlns:a16="http://schemas.microsoft.com/office/drawing/2014/main" id="{0772F0DD-E7F5-43F1-993C-F896B4EA93FB}"/>
              </a:ext>
            </a:extLst>
          </p:cNvPr>
          <p:cNvSpPr/>
          <p:nvPr/>
        </p:nvSpPr>
        <p:spPr bwMode="auto">
          <a:xfrm>
            <a:off x="5326844" y="2520491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(2019.6.27-30)</a:t>
            </a:r>
          </a:p>
        </p:txBody>
      </p:sp>
      <p:sp>
        <p:nvSpPr>
          <p:cNvPr id="32" name="iṥḻïḍè">
            <a:extLst>
              <a:ext uri="{FF2B5EF4-FFF2-40B4-BE49-F238E27FC236}">
                <a16:creationId xmlns="" xmlns:a16="http://schemas.microsoft.com/office/drawing/2014/main" id="{C5EDAD62-19E7-4204-BFBB-83EE795BF57C}"/>
              </a:ext>
            </a:extLst>
          </p:cNvPr>
          <p:cNvSpPr txBox="1"/>
          <p:nvPr/>
        </p:nvSpPr>
        <p:spPr bwMode="auto">
          <a:xfrm>
            <a:off x="5370746" y="2272140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Medical Taiwan</a:t>
            </a:r>
          </a:p>
        </p:txBody>
      </p:sp>
      <p:sp>
        <p:nvSpPr>
          <p:cNvPr id="33" name="ïsļiḋe">
            <a:extLst>
              <a:ext uri="{FF2B5EF4-FFF2-40B4-BE49-F238E27FC236}">
                <a16:creationId xmlns="" xmlns:a16="http://schemas.microsoft.com/office/drawing/2014/main" id="{3D5C0971-53A8-424E-AC17-6C4D69DC1665}"/>
              </a:ext>
            </a:extLst>
          </p:cNvPr>
          <p:cNvSpPr txBox="1"/>
          <p:nvPr/>
        </p:nvSpPr>
        <p:spPr>
          <a:xfrm>
            <a:off x="4822726" y="2260257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25000">
                      <a:srgbClr val="7030A0"/>
                    </a:gs>
                    <a:gs pos="94068">
                      <a:srgbClr val="F74E4F"/>
                    </a:gs>
                    <a:gs pos="60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06</a:t>
            </a:r>
          </a:p>
        </p:txBody>
      </p:sp>
      <p:cxnSp>
        <p:nvCxnSpPr>
          <p:cNvPr id="34" name="直接连接符 16">
            <a:extLst>
              <a:ext uri="{FF2B5EF4-FFF2-40B4-BE49-F238E27FC236}">
                <a16:creationId xmlns="" xmlns:a16="http://schemas.microsoft.com/office/drawing/2014/main" id="{57D57261-C639-455E-8E6F-1D8A59A55CC0}"/>
              </a:ext>
            </a:extLst>
          </p:cNvPr>
          <p:cNvCxnSpPr>
            <a:cxnSpLocks/>
          </p:cNvCxnSpPr>
          <p:nvPr/>
        </p:nvCxnSpPr>
        <p:spPr>
          <a:xfrm>
            <a:off x="4822726" y="2976092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ïṣľîḓè">
            <a:extLst>
              <a:ext uri="{FF2B5EF4-FFF2-40B4-BE49-F238E27FC236}">
                <a16:creationId xmlns="" xmlns:a16="http://schemas.microsoft.com/office/drawing/2014/main" id="{A084E774-8607-4B04-8629-02EFB8793851}"/>
              </a:ext>
            </a:extLst>
          </p:cNvPr>
          <p:cNvSpPr txBox="1"/>
          <p:nvPr/>
        </p:nvSpPr>
        <p:spPr bwMode="auto">
          <a:xfrm>
            <a:off x="5318163" y="3201053"/>
            <a:ext cx="5269438" cy="4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Taiwan International Smart IoT Show</a:t>
            </a:r>
            <a:endParaRPr lang="en-US" altLang="zh-CN" b="1" dirty="0"/>
          </a:p>
        </p:txBody>
      </p:sp>
      <p:sp>
        <p:nvSpPr>
          <p:cNvPr id="36" name="îśḷídê">
            <a:extLst>
              <a:ext uri="{FF2B5EF4-FFF2-40B4-BE49-F238E27FC236}">
                <a16:creationId xmlns="" xmlns:a16="http://schemas.microsoft.com/office/drawing/2014/main" id="{7A748F90-CFCA-47AE-8192-E2830AA39280}"/>
              </a:ext>
            </a:extLst>
          </p:cNvPr>
          <p:cNvSpPr txBox="1"/>
          <p:nvPr/>
        </p:nvSpPr>
        <p:spPr>
          <a:xfrm>
            <a:off x="4822726" y="3216363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25000">
                      <a:srgbClr val="7030A0"/>
                    </a:gs>
                    <a:gs pos="94068">
                      <a:srgbClr val="F74E4F"/>
                    </a:gs>
                    <a:gs pos="60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07</a:t>
            </a:r>
          </a:p>
        </p:txBody>
      </p:sp>
      <p:cxnSp>
        <p:nvCxnSpPr>
          <p:cNvPr id="37" name="直接连接符 20">
            <a:extLst>
              <a:ext uri="{FF2B5EF4-FFF2-40B4-BE49-F238E27FC236}">
                <a16:creationId xmlns="" xmlns:a16="http://schemas.microsoft.com/office/drawing/2014/main" id="{9A21F199-2FDC-4844-9EF9-8B1B14C50B21}"/>
              </a:ext>
            </a:extLst>
          </p:cNvPr>
          <p:cNvCxnSpPr>
            <a:cxnSpLocks/>
          </p:cNvCxnSpPr>
          <p:nvPr/>
        </p:nvCxnSpPr>
        <p:spPr>
          <a:xfrm>
            <a:off x="4822726" y="3932198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íṧ1iďé">
            <a:extLst>
              <a:ext uri="{FF2B5EF4-FFF2-40B4-BE49-F238E27FC236}">
                <a16:creationId xmlns="" xmlns:a16="http://schemas.microsoft.com/office/drawing/2014/main" id="{CB7B4C20-F5BE-4E40-BE02-018784B6983F}"/>
              </a:ext>
            </a:extLst>
          </p:cNvPr>
          <p:cNvSpPr/>
          <p:nvPr/>
        </p:nvSpPr>
        <p:spPr bwMode="auto">
          <a:xfrm>
            <a:off x="5340036" y="4440976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</a:t>
            </a:r>
            <a:r>
              <a:rPr lang="en-US" altLang="zh-TW" dirty="0"/>
              <a:t>8</a:t>
            </a:r>
            <a:r>
              <a:rPr lang="en-US" altLang="zh-CN" dirty="0"/>
              <a:t>.</a:t>
            </a:r>
            <a:r>
              <a:rPr lang="en-US" altLang="zh-TW" dirty="0"/>
              <a:t>21</a:t>
            </a:r>
            <a:r>
              <a:rPr lang="en-US" altLang="zh-CN" dirty="0"/>
              <a:t>-2</a:t>
            </a:r>
            <a:r>
              <a:rPr lang="en-US" altLang="zh-TW" dirty="0"/>
              <a:t>4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39" name="ïşļidè">
            <a:extLst>
              <a:ext uri="{FF2B5EF4-FFF2-40B4-BE49-F238E27FC236}">
                <a16:creationId xmlns="" xmlns:a16="http://schemas.microsoft.com/office/drawing/2014/main" id="{D6DECD4D-240D-4A30-8A98-B9081CAAE1A4}"/>
              </a:ext>
            </a:extLst>
          </p:cNvPr>
          <p:cNvSpPr txBox="1"/>
          <p:nvPr/>
        </p:nvSpPr>
        <p:spPr>
          <a:xfrm>
            <a:off x="4822726" y="4172469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25000">
                      <a:srgbClr val="7030A0"/>
                    </a:gs>
                    <a:gs pos="94068">
                      <a:srgbClr val="F74E4F"/>
                    </a:gs>
                    <a:gs pos="60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08</a:t>
            </a:r>
          </a:p>
        </p:txBody>
      </p:sp>
      <p:cxnSp>
        <p:nvCxnSpPr>
          <p:cNvPr id="40" name="直接连接符 24">
            <a:extLst>
              <a:ext uri="{FF2B5EF4-FFF2-40B4-BE49-F238E27FC236}">
                <a16:creationId xmlns="" xmlns:a16="http://schemas.microsoft.com/office/drawing/2014/main" id="{C7E5C1A9-7FB8-44AC-AFBC-F38F6B650FCA}"/>
              </a:ext>
            </a:extLst>
          </p:cNvPr>
          <p:cNvCxnSpPr>
            <a:cxnSpLocks/>
          </p:cNvCxnSpPr>
          <p:nvPr/>
        </p:nvCxnSpPr>
        <p:spPr>
          <a:xfrm>
            <a:off x="4822726" y="4888304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ṥḷîḋe">
            <a:extLst>
              <a:ext uri="{FF2B5EF4-FFF2-40B4-BE49-F238E27FC236}">
                <a16:creationId xmlns="" xmlns:a16="http://schemas.microsoft.com/office/drawing/2014/main" id="{90DA995C-2B5B-44B7-BBEB-71E12B82B2CA}"/>
              </a:ext>
            </a:extLst>
          </p:cNvPr>
          <p:cNvSpPr txBox="1"/>
          <p:nvPr/>
        </p:nvSpPr>
        <p:spPr bwMode="auto">
          <a:xfrm>
            <a:off x="5326844" y="5039711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Taiwan </a:t>
            </a:r>
            <a:r>
              <a:rPr lang="en-US" altLang="zh-TW" b="1" dirty="0" err="1"/>
              <a:t>Innotech</a:t>
            </a:r>
            <a:r>
              <a:rPr lang="en-US" altLang="zh-TW" b="1" dirty="0"/>
              <a:t> Expo </a:t>
            </a:r>
            <a:endParaRPr lang="en-US" altLang="zh-CN" sz="1800" b="1" dirty="0"/>
          </a:p>
        </p:txBody>
      </p:sp>
      <p:sp>
        <p:nvSpPr>
          <p:cNvPr id="42" name="îṩḻïďè">
            <a:extLst>
              <a:ext uri="{FF2B5EF4-FFF2-40B4-BE49-F238E27FC236}">
                <a16:creationId xmlns="" xmlns:a16="http://schemas.microsoft.com/office/drawing/2014/main" id="{52E855FB-ECB3-4D20-AA48-B6BCFFA90FDE}"/>
              </a:ext>
            </a:extLst>
          </p:cNvPr>
          <p:cNvSpPr txBox="1"/>
          <p:nvPr/>
        </p:nvSpPr>
        <p:spPr>
          <a:xfrm>
            <a:off x="4822726" y="5128575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25000">
                      <a:srgbClr val="7030A0"/>
                    </a:gs>
                    <a:gs pos="94068">
                      <a:srgbClr val="F74E4F"/>
                    </a:gs>
                    <a:gs pos="60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09</a:t>
            </a:r>
          </a:p>
        </p:txBody>
      </p:sp>
      <p:cxnSp>
        <p:nvCxnSpPr>
          <p:cNvPr id="43" name="直接连接符 28">
            <a:extLst>
              <a:ext uri="{FF2B5EF4-FFF2-40B4-BE49-F238E27FC236}">
                <a16:creationId xmlns="" xmlns:a16="http://schemas.microsoft.com/office/drawing/2014/main" id="{DC3C2DF4-77A4-4F7E-8072-148AE983DA20}"/>
              </a:ext>
            </a:extLst>
          </p:cNvPr>
          <p:cNvCxnSpPr>
            <a:cxnSpLocks/>
          </p:cNvCxnSpPr>
          <p:nvPr/>
        </p:nvCxnSpPr>
        <p:spPr>
          <a:xfrm>
            <a:off x="4822726" y="5844410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îṡ1íďé">
            <a:extLst>
              <a:ext uri="{FF2B5EF4-FFF2-40B4-BE49-F238E27FC236}">
                <a16:creationId xmlns="" xmlns:a16="http://schemas.microsoft.com/office/drawing/2014/main" id="{F3098E92-D5D4-4448-9B9B-6D9425728019}"/>
              </a:ext>
            </a:extLst>
          </p:cNvPr>
          <p:cNvSpPr txBox="1"/>
          <p:nvPr/>
        </p:nvSpPr>
        <p:spPr>
          <a:xfrm>
            <a:off x="4822726" y="6084681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25000">
                      <a:srgbClr val="7030A0"/>
                    </a:gs>
                    <a:gs pos="94068">
                      <a:srgbClr val="F74E4F"/>
                    </a:gs>
                    <a:gs pos="60000">
                      <a:srgbClr val="E93C7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10</a:t>
            </a:r>
          </a:p>
        </p:txBody>
      </p:sp>
      <p:cxnSp>
        <p:nvCxnSpPr>
          <p:cNvPr id="46" name="直接连接符 32">
            <a:extLst>
              <a:ext uri="{FF2B5EF4-FFF2-40B4-BE49-F238E27FC236}">
                <a16:creationId xmlns="" xmlns:a16="http://schemas.microsoft.com/office/drawing/2014/main" id="{A18228F2-E8A5-4258-97DF-BE26E81834F7}"/>
              </a:ext>
            </a:extLst>
          </p:cNvPr>
          <p:cNvCxnSpPr>
            <a:cxnSpLocks/>
          </p:cNvCxnSpPr>
          <p:nvPr/>
        </p:nvCxnSpPr>
        <p:spPr>
          <a:xfrm>
            <a:off x="4822726" y="6800516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ïşlîḋè">
            <a:extLst>
              <a:ext uri="{FF2B5EF4-FFF2-40B4-BE49-F238E27FC236}">
                <a16:creationId xmlns="" xmlns:a16="http://schemas.microsoft.com/office/drawing/2014/main" id="{1A8BE148-E1A7-4964-A564-27CB91D2B057}"/>
              </a:ext>
            </a:extLst>
          </p:cNvPr>
          <p:cNvSpPr/>
          <p:nvPr/>
        </p:nvSpPr>
        <p:spPr bwMode="auto">
          <a:xfrm>
            <a:off x="5302812" y="3461366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(2019.8.21-8.23)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48" name="ïṣľîḓè">
            <a:extLst>
              <a:ext uri="{FF2B5EF4-FFF2-40B4-BE49-F238E27FC236}">
                <a16:creationId xmlns="" xmlns:a16="http://schemas.microsoft.com/office/drawing/2014/main" id="{5BA39716-AF75-453A-AEF0-7CF143969257}"/>
              </a:ext>
            </a:extLst>
          </p:cNvPr>
          <p:cNvSpPr txBox="1"/>
          <p:nvPr/>
        </p:nvSpPr>
        <p:spPr bwMode="auto">
          <a:xfrm>
            <a:off x="5353228" y="3980978"/>
            <a:ext cx="4105521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sz="1600" b="1" dirty="0"/>
              <a:t>Taiwan Int'l Plastics, Rubber &amp; </a:t>
            </a:r>
          </a:p>
          <a:p>
            <a:pPr>
              <a:spcBef>
                <a:spcPct val="0"/>
              </a:spcBef>
            </a:pPr>
            <a:r>
              <a:rPr lang="en-US" altLang="zh-CN" sz="1600" b="1" dirty="0"/>
              <a:t>Composites Show</a:t>
            </a:r>
          </a:p>
        </p:txBody>
      </p:sp>
      <p:sp>
        <p:nvSpPr>
          <p:cNvPr id="49" name="ïşlîḋè">
            <a:extLst>
              <a:ext uri="{FF2B5EF4-FFF2-40B4-BE49-F238E27FC236}">
                <a16:creationId xmlns="" xmlns:a16="http://schemas.microsoft.com/office/drawing/2014/main" id="{CDC8474C-2048-4C26-8C0F-0D639D47E9F2}"/>
              </a:ext>
            </a:extLst>
          </p:cNvPr>
          <p:cNvSpPr/>
          <p:nvPr/>
        </p:nvSpPr>
        <p:spPr bwMode="auto">
          <a:xfrm>
            <a:off x="5302812" y="5388808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(2019.9.26-28)</a:t>
            </a:r>
          </a:p>
        </p:txBody>
      </p:sp>
      <p:sp>
        <p:nvSpPr>
          <p:cNvPr id="53" name="標題 1">
            <a:extLst>
              <a:ext uri="{FF2B5EF4-FFF2-40B4-BE49-F238E27FC236}">
                <a16:creationId xmlns="" xmlns:a16="http://schemas.microsoft.com/office/drawing/2014/main" id="{362A2F0F-260F-4FC9-B692-7BAE6EAB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7574"/>
            <a:ext cx="8926704" cy="931111"/>
          </a:xfrm>
        </p:spPr>
        <p:txBody>
          <a:bodyPr>
            <a:normAutofit fontScale="90000"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TAITRA Services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2019 </a:t>
            </a:r>
            <a:r>
              <a:rPr kumimoji="1" lang="en-US" altLang="zh-TW" sz="39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Taiwan </a:t>
            </a:r>
            <a:r>
              <a:rPr kumimoji="1" lang="zh-TW" altLang="en-US" sz="39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sz="39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International Trade Shows</a:t>
            </a:r>
            <a: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endParaRPr lang="zh-TW" altLang="en-US" dirty="0"/>
          </a:p>
        </p:txBody>
      </p:sp>
      <p:sp>
        <p:nvSpPr>
          <p:cNvPr id="54" name="iṥḷîḋe">
            <a:extLst>
              <a:ext uri="{FF2B5EF4-FFF2-40B4-BE49-F238E27FC236}">
                <a16:creationId xmlns="" xmlns:a16="http://schemas.microsoft.com/office/drawing/2014/main" id="{C5E2E5E8-519B-4B71-8251-AC4775091902}"/>
              </a:ext>
            </a:extLst>
          </p:cNvPr>
          <p:cNvSpPr txBox="1"/>
          <p:nvPr/>
        </p:nvSpPr>
        <p:spPr bwMode="auto">
          <a:xfrm>
            <a:off x="5326844" y="5995816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Kaohsiung Food Show</a:t>
            </a:r>
          </a:p>
        </p:txBody>
      </p:sp>
      <p:sp>
        <p:nvSpPr>
          <p:cNvPr id="55" name="ïşlîḋè">
            <a:extLst>
              <a:ext uri="{FF2B5EF4-FFF2-40B4-BE49-F238E27FC236}">
                <a16:creationId xmlns="" xmlns:a16="http://schemas.microsoft.com/office/drawing/2014/main" id="{52D18FC5-DEF1-4B2A-B53A-CD68D201BB98}"/>
              </a:ext>
            </a:extLst>
          </p:cNvPr>
          <p:cNvSpPr/>
          <p:nvPr/>
        </p:nvSpPr>
        <p:spPr bwMode="auto">
          <a:xfrm>
            <a:off x="5302812" y="6344913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</a:t>
            </a:r>
            <a:r>
              <a:rPr lang="en-US" altLang="zh-TW" dirty="0"/>
              <a:t>10</a:t>
            </a:r>
            <a:r>
              <a:rPr lang="en-US" altLang="zh-CN" dirty="0"/>
              <a:t>.2</a:t>
            </a:r>
            <a:r>
              <a:rPr lang="en-US" altLang="zh-TW" dirty="0"/>
              <a:t>4</a:t>
            </a:r>
            <a:r>
              <a:rPr lang="en-US" altLang="zh-CN" dirty="0"/>
              <a:t>-2</a:t>
            </a:r>
            <a:r>
              <a:rPr lang="en-US" altLang="zh-TW" dirty="0"/>
              <a:t>7</a:t>
            </a:r>
            <a:r>
              <a:rPr lang="en-US" altLang="zh-CN" dirty="0"/>
              <a:t>)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626FD018-0634-4CE8-A2B8-4D353D09798E}"/>
              </a:ext>
            </a:extLst>
          </p:cNvPr>
          <p:cNvSpPr/>
          <p:nvPr/>
        </p:nvSpPr>
        <p:spPr>
          <a:xfrm>
            <a:off x="759830" y="1404830"/>
            <a:ext cx="70127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The following is a few selected exhibitions, does not include all 2019 Taiwan Trade Shows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6052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36000">
                <a:srgbClr val="4D9AA1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標題 1">
            <a:extLst>
              <a:ext uri="{FF2B5EF4-FFF2-40B4-BE49-F238E27FC236}">
                <a16:creationId xmlns="" xmlns:a16="http://schemas.microsoft.com/office/drawing/2014/main" id="{CEE71995-6560-4786-A6C0-4AD8BF2B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" y="893680"/>
            <a:ext cx="8926704" cy="931111"/>
          </a:xfrm>
        </p:spPr>
        <p:txBody>
          <a:bodyPr>
            <a:normAutofit fontScale="90000"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TAITRA Services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Taiwan Expo</a:t>
            </a:r>
            <a: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6D1E674-9FF8-48D5-8B86-FCD7E83ADF4C}"/>
              </a:ext>
            </a:extLst>
          </p:cNvPr>
          <p:cNvSpPr/>
          <p:nvPr/>
        </p:nvSpPr>
        <p:spPr>
          <a:xfrm>
            <a:off x="169677" y="1470715"/>
            <a:ext cx="87405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 Expo aspires to build long-term relationships between Taiwan and its ASEAN neighbors. In addition to showcasing products, parallel business meetings and industry forums are also held to encourage </a:t>
            </a:r>
            <a:r>
              <a:rPr lang="en-US" altLang="zh-TW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B2B interaction and cultural exchange, as well as welfare activities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8C80699E-BCDF-4A5B-A82A-99479EB2CF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85839"/>
            <a:ext cx="91440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485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36000">
                <a:srgbClr val="4D9AA1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ïşlîḋè">
            <a:extLst>
              <a:ext uri="{FF2B5EF4-FFF2-40B4-BE49-F238E27FC236}">
                <a16:creationId xmlns="" xmlns:a16="http://schemas.microsoft.com/office/drawing/2014/main" id="{AA5EE852-0703-446B-9D2F-7A2747CADF70}"/>
              </a:ext>
            </a:extLst>
          </p:cNvPr>
          <p:cNvSpPr/>
          <p:nvPr/>
        </p:nvSpPr>
        <p:spPr bwMode="auto">
          <a:xfrm>
            <a:off x="881830" y="1933554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</a:t>
            </a:r>
            <a:r>
              <a:rPr lang="en-US" altLang="zh-TW" dirty="0"/>
              <a:t>5</a:t>
            </a:r>
            <a:r>
              <a:rPr lang="en-US" altLang="zh-CN" dirty="0"/>
              <a:t>.</a:t>
            </a:r>
            <a:r>
              <a:rPr lang="en-US" altLang="zh-TW" dirty="0"/>
              <a:t>16</a:t>
            </a:r>
            <a:r>
              <a:rPr lang="en-US" altLang="zh-CN" dirty="0"/>
              <a:t>-</a:t>
            </a:r>
            <a:r>
              <a:rPr lang="en-US" altLang="zh-TW" dirty="0"/>
              <a:t>18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12" name="iṥḻïḍè">
            <a:extLst>
              <a:ext uri="{FF2B5EF4-FFF2-40B4-BE49-F238E27FC236}">
                <a16:creationId xmlns="" xmlns:a16="http://schemas.microsoft.com/office/drawing/2014/main" id="{164251F5-FAAD-402F-B3C6-DAC01AA5FA92}"/>
              </a:ext>
            </a:extLst>
          </p:cNvPr>
          <p:cNvSpPr txBox="1"/>
          <p:nvPr/>
        </p:nvSpPr>
        <p:spPr bwMode="auto">
          <a:xfrm>
            <a:off x="881830" y="1584456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Taipei Expo in India</a:t>
            </a:r>
          </a:p>
        </p:txBody>
      </p:sp>
      <p:sp>
        <p:nvSpPr>
          <p:cNvPr id="13" name="ïsļiḋe">
            <a:extLst>
              <a:ext uri="{FF2B5EF4-FFF2-40B4-BE49-F238E27FC236}">
                <a16:creationId xmlns="" xmlns:a16="http://schemas.microsoft.com/office/drawing/2014/main" id="{48D34769-FA9D-439D-8C31-83EA52BB9E13}"/>
              </a:ext>
            </a:extLst>
          </p:cNvPr>
          <p:cNvSpPr txBox="1"/>
          <p:nvPr/>
        </p:nvSpPr>
        <p:spPr>
          <a:xfrm>
            <a:off x="377712" y="1673320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79000">
                      <a:srgbClr val="00B0F0"/>
                    </a:gs>
                    <a:gs pos="95000">
                      <a:srgbClr val="4CFAE9"/>
                    </a:gs>
                    <a:gs pos="51000">
                      <a:srgbClr val="069A9E"/>
                    </a:gs>
                    <a:gs pos="15000">
                      <a:srgbClr val="1D01C5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01</a:t>
            </a:r>
          </a:p>
        </p:txBody>
      </p:sp>
      <p:cxnSp>
        <p:nvCxnSpPr>
          <p:cNvPr id="14" name="直接连接符 16">
            <a:extLst>
              <a:ext uri="{FF2B5EF4-FFF2-40B4-BE49-F238E27FC236}">
                <a16:creationId xmlns="" xmlns:a16="http://schemas.microsoft.com/office/drawing/2014/main" id="{05FC6446-36B1-45F3-9D3E-142E0F2D718F}"/>
              </a:ext>
            </a:extLst>
          </p:cNvPr>
          <p:cNvCxnSpPr>
            <a:cxnSpLocks/>
          </p:cNvCxnSpPr>
          <p:nvPr/>
        </p:nvCxnSpPr>
        <p:spPr>
          <a:xfrm>
            <a:off x="377712" y="2389155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ṣľîḓè">
            <a:extLst>
              <a:ext uri="{FF2B5EF4-FFF2-40B4-BE49-F238E27FC236}">
                <a16:creationId xmlns="" xmlns:a16="http://schemas.microsoft.com/office/drawing/2014/main" id="{B388E246-C7D5-4719-A31C-D10B03E6942E}"/>
              </a:ext>
            </a:extLst>
          </p:cNvPr>
          <p:cNvSpPr txBox="1"/>
          <p:nvPr/>
        </p:nvSpPr>
        <p:spPr bwMode="auto">
          <a:xfrm>
            <a:off x="881830" y="2540562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endParaRPr lang="en-US" altLang="zh-CN" sz="1800" b="1" dirty="0"/>
          </a:p>
        </p:txBody>
      </p:sp>
      <p:sp>
        <p:nvSpPr>
          <p:cNvPr id="16" name="îśḷídê">
            <a:extLst>
              <a:ext uri="{FF2B5EF4-FFF2-40B4-BE49-F238E27FC236}">
                <a16:creationId xmlns="" xmlns:a16="http://schemas.microsoft.com/office/drawing/2014/main" id="{67BFA36B-898B-4E67-BB42-E713F92AA3FA}"/>
              </a:ext>
            </a:extLst>
          </p:cNvPr>
          <p:cNvSpPr txBox="1"/>
          <p:nvPr/>
        </p:nvSpPr>
        <p:spPr>
          <a:xfrm>
            <a:off x="377712" y="2629426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79000">
                      <a:srgbClr val="00B0F0"/>
                    </a:gs>
                    <a:gs pos="95000">
                      <a:srgbClr val="4CFAE9"/>
                    </a:gs>
                    <a:gs pos="51000">
                      <a:srgbClr val="069A9E"/>
                    </a:gs>
                    <a:gs pos="15000">
                      <a:srgbClr val="1D01C5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02</a:t>
            </a:r>
          </a:p>
        </p:txBody>
      </p:sp>
      <p:cxnSp>
        <p:nvCxnSpPr>
          <p:cNvPr id="17" name="直接连接符 20">
            <a:extLst>
              <a:ext uri="{FF2B5EF4-FFF2-40B4-BE49-F238E27FC236}">
                <a16:creationId xmlns="" xmlns:a16="http://schemas.microsoft.com/office/drawing/2014/main" id="{01A2625E-A102-4A80-8913-2A3851D12769}"/>
              </a:ext>
            </a:extLst>
          </p:cNvPr>
          <p:cNvCxnSpPr>
            <a:cxnSpLocks/>
          </p:cNvCxnSpPr>
          <p:nvPr/>
        </p:nvCxnSpPr>
        <p:spPr>
          <a:xfrm>
            <a:off x="377712" y="3345261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ṧ1iďé">
            <a:extLst>
              <a:ext uri="{FF2B5EF4-FFF2-40B4-BE49-F238E27FC236}">
                <a16:creationId xmlns="" xmlns:a16="http://schemas.microsoft.com/office/drawing/2014/main" id="{14D1DC96-33F9-407B-AA1C-5E0924227F5E}"/>
              </a:ext>
            </a:extLst>
          </p:cNvPr>
          <p:cNvSpPr/>
          <p:nvPr/>
        </p:nvSpPr>
        <p:spPr bwMode="auto">
          <a:xfrm>
            <a:off x="881830" y="3845766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</a:t>
            </a:r>
            <a:r>
              <a:rPr lang="en-US" altLang="zh-TW" dirty="0"/>
              <a:t>8</a:t>
            </a:r>
            <a:r>
              <a:rPr lang="en-US" altLang="zh-CN" dirty="0"/>
              <a:t>.</a:t>
            </a:r>
            <a:r>
              <a:rPr lang="en-US" altLang="zh-TW" dirty="0"/>
              <a:t>08</a:t>
            </a:r>
            <a:r>
              <a:rPr lang="en-US" altLang="zh-CN" dirty="0"/>
              <a:t>-</a:t>
            </a:r>
            <a:r>
              <a:rPr lang="en-US" altLang="zh-TW" dirty="0"/>
              <a:t>10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19" name="ïşļidè">
            <a:extLst>
              <a:ext uri="{FF2B5EF4-FFF2-40B4-BE49-F238E27FC236}">
                <a16:creationId xmlns="" xmlns:a16="http://schemas.microsoft.com/office/drawing/2014/main" id="{34B7CEF5-BFD1-4573-8927-F0D32774BE44}"/>
              </a:ext>
            </a:extLst>
          </p:cNvPr>
          <p:cNvSpPr txBox="1"/>
          <p:nvPr/>
        </p:nvSpPr>
        <p:spPr>
          <a:xfrm>
            <a:off x="377712" y="3585532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79000">
                      <a:srgbClr val="00B0F0"/>
                    </a:gs>
                    <a:gs pos="95000">
                      <a:srgbClr val="4CFAE9"/>
                    </a:gs>
                    <a:gs pos="51000">
                      <a:srgbClr val="069A9E"/>
                    </a:gs>
                    <a:gs pos="15000">
                      <a:srgbClr val="1D01C5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03</a:t>
            </a:r>
          </a:p>
        </p:txBody>
      </p:sp>
      <p:cxnSp>
        <p:nvCxnSpPr>
          <p:cNvPr id="20" name="直接连接符 24">
            <a:extLst>
              <a:ext uri="{FF2B5EF4-FFF2-40B4-BE49-F238E27FC236}">
                <a16:creationId xmlns="" xmlns:a16="http://schemas.microsoft.com/office/drawing/2014/main" id="{BD30B449-5B0B-43A6-892C-00680F784859}"/>
              </a:ext>
            </a:extLst>
          </p:cNvPr>
          <p:cNvCxnSpPr>
            <a:cxnSpLocks/>
          </p:cNvCxnSpPr>
          <p:nvPr/>
        </p:nvCxnSpPr>
        <p:spPr>
          <a:xfrm>
            <a:off x="377712" y="4301367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şlîḋè">
            <a:extLst>
              <a:ext uri="{FF2B5EF4-FFF2-40B4-BE49-F238E27FC236}">
                <a16:creationId xmlns="" xmlns:a16="http://schemas.microsoft.com/office/drawing/2014/main" id="{17636EF2-DB57-4DAB-85DB-9ADF064E9B5D}"/>
              </a:ext>
            </a:extLst>
          </p:cNvPr>
          <p:cNvSpPr/>
          <p:nvPr/>
        </p:nvSpPr>
        <p:spPr bwMode="auto">
          <a:xfrm>
            <a:off x="857798" y="2874429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</a:t>
            </a:r>
            <a:r>
              <a:rPr lang="en-US" altLang="zh-TW" dirty="0"/>
              <a:t>7</a:t>
            </a:r>
            <a:r>
              <a:rPr lang="en-US" altLang="zh-CN" dirty="0"/>
              <a:t>.</a:t>
            </a:r>
            <a:r>
              <a:rPr lang="en-US" altLang="zh-TW" dirty="0"/>
              <a:t>05</a:t>
            </a:r>
            <a:r>
              <a:rPr lang="en-US" altLang="zh-CN" dirty="0"/>
              <a:t>-</a:t>
            </a:r>
            <a:r>
              <a:rPr lang="en-US" altLang="zh-TW" dirty="0"/>
              <a:t>06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28" name="ïṣľîḓè">
            <a:extLst>
              <a:ext uri="{FF2B5EF4-FFF2-40B4-BE49-F238E27FC236}">
                <a16:creationId xmlns="" xmlns:a16="http://schemas.microsoft.com/office/drawing/2014/main" id="{0CD37495-D890-4CFB-B906-7B2BC5A33A97}"/>
              </a:ext>
            </a:extLst>
          </p:cNvPr>
          <p:cNvSpPr txBox="1"/>
          <p:nvPr/>
        </p:nvSpPr>
        <p:spPr bwMode="auto">
          <a:xfrm>
            <a:off x="881830" y="3519507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Taipei Expo in Vietnam</a:t>
            </a:r>
          </a:p>
        </p:txBody>
      </p:sp>
      <p:sp>
        <p:nvSpPr>
          <p:cNvPr id="31" name="ïşlîḋè">
            <a:extLst>
              <a:ext uri="{FF2B5EF4-FFF2-40B4-BE49-F238E27FC236}">
                <a16:creationId xmlns="" xmlns:a16="http://schemas.microsoft.com/office/drawing/2014/main" id="{0772F0DD-E7F5-43F1-993C-F896B4EA93FB}"/>
              </a:ext>
            </a:extLst>
          </p:cNvPr>
          <p:cNvSpPr/>
          <p:nvPr/>
        </p:nvSpPr>
        <p:spPr bwMode="auto">
          <a:xfrm>
            <a:off x="5313652" y="1919793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</a:t>
            </a:r>
            <a:r>
              <a:rPr lang="en-US" altLang="zh-TW" dirty="0"/>
              <a:t>9</a:t>
            </a:r>
            <a:r>
              <a:rPr lang="en-US" altLang="zh-CN" dirty="0"/>
              <a:t>.2</a:t>
            </a:r>
            <a:r>
              <a:rPr lang="en-US" altLang="zh-TW" dirty="0"/>
              <a:t>6</a:t>
            </a:r>
            <a:r>
              <a:rPr lang="en-US" altLang="zh-CN" dirty="0"/>
              <a:t>-</a:t>
            </a:r>
            <a:r>
              <a:rPr lang="en-US" altLang="zh-TW" dirty="0"/>
              <a:t>28</a:t>
            </a:r>
            <a:r>
              <a:rPr lang="en-US" altLang="zh-CN" dirty="0"/>
              <a:t>)</a:t>
            </a:r>
          </a:p>
        </p:txBody>
      </p:sp>
      <p:sp>
        <p:nvSpPr>
          <p:cNvPr id="32" name="iṥḻïḍè">
            <a:extLst>
              <a:ext uri="{FF2B5EF4-FFF2-40B4-BE49-F238E27FC236}">
                <a16:creationId xmlns="" xmlns:a16="http://schemas.microsoft.com/office/drawing/2014/main" id="{C5EDAD62-19E7-4204-BFBB-83EE795BF57C}"/>
              </a:ext>
            </a:extLst>
          </p:cNvPr>
          <p:cNvSpPr txBox="1"/>
          <p:nvPr/>
        </p:nvSpPr>
        <p:spPr bwMode="auto">
          <a:xfrm>
            <a:off x="5326844" y="1583659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Taipei Expo in Indonesia</a:t>
            </a:r>
          </a:p>
        </p:txBody>
      </p:sp>
      <p:sp>
        <p:nvSpPr>
          <p:cNvPr id="33" name="ïsļiḋe">
            <a:extLst>
              <a:ext uri="{FF2B5EF4-FFF2-40B4-BE49-F238E27FC236}">
                <a16:creationId xmlns="" xmlns:a16="http://schemas.microsoft.com/office/drawing/2014/main" id="{3D5C0971-53A8-424E-AC17-6C4D69DC1665}"/>
              </a:ext>
            </a:extLst>
          </p:cNvPr>
          <p:cNvSpPr txBox="1"/>
          <p:nvPr/>
        </p:nvSpPr>
        <p:spPr>
          <a:xfrm>
            <a:off x="4809534" y="1659559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79000">
                      <a:srgbClr val="00B0F0"/>
                    </a:gs>
                    <a:gs pos="95000">
                      <a:srgbClr val="4CFAE9"/>
                    </a:gs>
                    <a:gs pos="51000">
                      <a:srgbClr val="069A9E"/>
                    </a:gs>
                    <a:gs pos="15000">
                      <a:srgbClr val="1D01C5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04</a:t>
            </a:r>
          </a:p>
        </p:txBody>
      </p:sp>
      <p:cxnSp>
        <p:nvCxnSpPr>
          <p:cNvPr id="34" name="直接连接符 16">
            <a:extLst>
              <a:ext uri="{FF2B5EF4-FFF2-40B4-BE49-F238E27FC236}">
                <a16:creationId xmlns="" xmlns:a16="http://schemas.microsoft.com/office/drawing/2014/main" id="{57D57261-C639-455E-8E6F-1D8A59A55CC0}"/>
              </a:ext>
            </a:extLst>
          </p:cNvPr>
          <p:cNvCxnSpPr>
            <a:cxnSpLocks/>
          </p:cNvCxnSpPr>
          <p:nvPr/>
        </p:nvCxnSpPr>
        <p:spPr>
          <a:xfrm>
            <a:off x="4809534" y="2375394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ïṣľîḓè">
            <a:extLst>
              <a:ext uri="{FF2B5EF4-FFF2-40B4-BE49-F238E27FC236}">
                <a16:creationId xmlns="" xmlns:a16="http://schemas.microsoft.com/office/drawing/2014/main" id="{A084E774-8607-4B04-8629-02EFB8793851}"/>
              </a:ext>
            </a:extLst>
          </p:cNvPr>
          <p:cNvSpPr txBox="1"/>
          <p:nvPr/>
        </p:nvSpPr>
        <p:spPr bwMode="auto">
          <a:xfrm>
            <a:off x="5326844" y="2485721"/>
            <a:ext cx="5269438" cy="38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Taipei Expo in Philippines</a:t>
            </a:r>
          </a:p>
        </p:txBody>
      </p:sp>
      <p:sp>
        <p:nvSpPr>
          <p:cNvPr id="36" name="îśḷídê">
            <a:extLst>
              <a:ext uri="{FF2B5EF4-FFF2-40B4-BE49-F238E27FC236}">
                <a16:creationId xmlns="" xmlns:a16="http://schemas.microsoft.com/office/drawing/2014/main" id="{7A748F90-CFCA-47AE-8192-E2830AA39280}"/>
              </a:ext>
            </a:extLst>
          </p:cNvPr>
          <p:cNvSpPr txBox="1"/>
          <p:nvPr/>
        </p:nvSpPr>
        <p:spPr>
          <a:xfrm>
            <a:off x="4809534" y="2615665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79000">
                      <a:srgbClr val="00B0F0"/>
                    </a:gs>
                    <a:gs pos="95000">
                      <a:srgbClr val="4CFAE9"/>
                    </a:gs>
                    <a:gs pos="51000">
                      <a:srgbClr val="069A9E"/>
                    </a:gs>
                    <a:gs pos="15000">
                      <a:srgbClr val="1D01C5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05</a:t>
            </a:r>
          </a:p>
        </p:txBody>
      </p:sp>
      <p:cxnSp>
        <p:nvCxnSpPr>
          <p:cNvPr id="37" name="直接连接符 20">
            <a:extLst>
              <a:ext uri="{FF2B5EF4-FFF2-40B4-BE49-F238E27FC236}">
                <a16:creationId xmlns="" xmlns:a16="http://schemas.microsoft.com/office/drawing/2014/main" id="{9A21F199-2FDC-4844-9EF9-8B1B14C50B21}"/>
              </a:ext>
            </a:extLst>
          </p:cNvPr>
          <p:cNvCxnSpPr>
            <a:cxnSpLocks/>
          </p:cNvCxnSpPr>
          <p:nvPr/>
        </p:nvCxnSpPr>
        <p:spPr>
          <a:xfrm>
            <a:off x="4809534" y="3331500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íṧ1iďé">
            <a:extLst>
              <a:ext uri="{FF2B5EF4-FFF2-40B4-BE49-F238E27FC236}">
                <a16:creationId xmlns="" xmlns:a16="http://schemas.microsoft.com/office/drawing/2014/main" id="{CB7B4C20-F5BE-4E40-BE02-018784B6983F}"/>
              </a:ext>
            </a:extLst>
          </p:cNvPr>
          <p:cNvSpPr/>
          <p:nvPr/>
        </p:nvSpPr>
        <p:spPr bwMode="auto">
          <a:xfrm>
            <a:off x="5313652" y="3832005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47" name="ïşlîḋè">
            <a:extLst>
              <a:ext uri="{FF2B5EF4-FFF2-40B4-BE49-F238E27FC236}">
                <a16:creationId xmlns="" xmlns:a16="http://schemas.microsoft.com/office/drawing/2014/main" id="{1A8BE148-E1A7-4964-A564-27CB91D2B057}"/>
              </a:ext>
            </a:extLst>
          </p:cNvPr>
          <p:cNvSpPr/>
          <p:nvPr/>
        </p:nvSpPr>
        <p:spPr bwMode="auto">
          <a:xfrm>
            <a:off x="5289620" y="2860668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(2019.</a:t>
            </a:r>
            <a:r>
              <a:rPr lang="en-US" altLang="zh-TW" dirty="0"/>
              <a:t>11</a:t>
            </a:r>
            <a:r>
              <a:rPr lang="en-US" altLang="zh-CN" dirty="0"/>
              <a:t>.</a:t>
            </a:r>
            <a:r>
              <a:rPr lang="en-US" altLang="zh-TW" dirty="0"/>
              <a:t>08</a:t>
            </a:r>
            <a:r>
              <a:rPr lang="en-US" altLang="zh-CN" dirty="0"/>
              <a:t>-</a:t>
            </a:r>
            <a:r>
              <a:rPr lang="en-US" altLang="zh-TW" dirty="0"/>
              <a:t>09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48" name="ïṣľîḓè">
            <a:extLst>
              <a:ext uri="{FF2B5EF4-FFF2-40B4-BE49-F238E27FC236}">
                <a16:creationId xmlns="" xmlns:a16="http://schemas.microsoft.com/office/drawing/2014/main" id="{5BA39716-AF75-453A-AEF0-7CF143969257}"/>
              </a:ext>
            </a:extLst>
          </p:cNvPr>
          <p:cNvSpPr txBox="1"/>
          <p:nvPr/>
        </p:nvSpPr>
        <p:spPr bwMode="auto">
          <a:xfrm>
            <a:off x="5313652" y="3525033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endParaRPr lang="en-US" altLang="zh-TW" b="1" dirty="0"/>
          </a:p>
        </p:txBody>
      </p:sp>
      <p:sp>
        <p:nvSpPr>
          <p:cNvPr id="53" name="標題 1">
            <a:extLst>
              <a:ext uri="{FF2B5EF4-FFF2-40B4-BE49-F238E27FC236}">
                <a16:creationId xmlns="" xmlns:a16="http://schemas.microsoft.com/office/drawing/2014/main" id="{362A2F0F-260F-4FC9-B692-7BAE6EAB2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52548"/>
            <a:ext cx="8926704" cy="931111"/>
          </a:xfrm>
        </p:spPr>
        <p:txBody>
          <a:bodyPr>
            <a:normAutofit fontScale="90000"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TAITRA Services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39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Taiwan</a:t>
            </a:r>
            <a:r>
              <a:rPr kumimoji="1" lang="zh-TW" altLang="en-US" sz="39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sz="39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Expo </a:t>
            </a:r>
            <a: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endParaRPr lang="zh-TW" altLang="en-US" dirty="0"/>
          </a:p>
        </p:txBody>
      </p:sp>
      <p:sp>
        <p:nvSpPr>
          <p:cNvPr id="57" name="iṥḻïḍè">
            <a:extLst>
              <a:ext uri="{FF2B5EF4-FFF2-40B4-BE49-F238E27FC236}">
                <a16:creationId xmlns="" xmlns:a16="http://schemas.microsoft.com/office/drawing/2014/main" id="{F113424F-55A2-4C5B-9240-FE59A9ED0B92}"/>
              </a:ext>
            </a:extLst>
          </p:cNvPr>
          <p:cNvSpPr txBox="1"/>
          <p:nvPr/>
        </p:nvSpPr>
        <p:spPr bwMode="auto">
          <a:xfrm>
            <a:off x="870990" y="2575517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/>
              <a:t>Taipei Expo in Malaysia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2E400A79-C5AD-4462-9DA6-6A28F962C1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4705" y="4482605"/>
            <a:ext cx="2834590" cy="2159712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D3088D97-B4FA-448F-9CB9-5839BBC59E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694" y="4482605"/>
            <a:ext cx="2834590" cy="215971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154DFB49-44B1-4F07-8898-5D68D64490B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8716" y="4482606"/>
            <a:ext cx="2834590" cy="215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5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colorTemperature colorTemp="6137"/>
                    </a14:imgEffect>
                    <a14:imgEffect>
                      <a14:saturation sat="120000"/>
                    </a14:imgEffect>
                    <a14:imgEffect>
                      <a14:brightnessContrast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82824" y="2825415"/>
            <a:ext cx="10926824" cy="3888142"/>
          </a:xfrm>
          <a:prstGeom prst="rect">
            <a:avLst/>
          </a:prstGeom>
        </p:spPr>
      </p:pic>
      <p:sp>
        <p:nvSpPr>
          <p:cNvPr id="28" name="標題 27"/>
          <p:cNvSpPr>
            <a:spLocks noGrp="1"/>
          </p:cNvSpPr>
          <p:nvPr>
            <p:ph type="title"/>
          </p:nvPr>
        </p:nvSpPr>
        <p:spPr>
          <a:xfrm>
            <a:off x="2932591" y="101952"/>
            <a:ext cx="3812722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ln w="15875" cmpd="sng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OUTLINE</a:t>
            </a:r>
            <a:endParaRPr lang="zh-TW" altLang="en-US" sz="6600" b="1" dirty="0">
              <a:ln w="15875" cmpd="sng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Arial Unicode MS" panose="020B0604020202020204" pitchFamily="34" charset="-120"/>
              <a:cs typeface="Ebrima" panose="02000000000000000000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ltDnDiag">
                <a:fgClr>
                  <a:srgbClr val="4472C4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43" name="群組 42"/>
          <p:cNvGrpSpPr/>
          <p:nvPr/>
        </p:nvGrpSpPr>
        <p:grpSpPr>
          <a:xfrm>
            <a:off x="38173" y="0"/>
            <a:ext cx="8914240" cy="3047525"/>
            <a:chOff x="38173" y="0"/>
            <a:chExt cx="8914240" cy="3047525"/>
          </a:xfrm>
        </p:grpSpPr>
        <p:sp>
          <p:nvSpPr>
            <p:cNvPr id="7" name="矩形 6"/>
            <p:cNvSpPr/>
            <p:nvPr/>
          </p:nvSpPr>
          <p:spPr>
            <a:xfrm>
              <a:off x="38173" y="0"/>
              <a:ext cx="1960318" cy="2993619"/>
            </a:xfrm>
            <a:custGeom>
              <a:avLst/>
              <a:gdLst>
                <a:gd name="connsiteX0" fmla="*/ 0 w 2315910"/>
                <a:gd name="connsiteY0" fmla="*/ 0 h 2221907"/>
                <a:gd name="connsiteX1" fmla="*/ 2315910 w 2315910"/>
                <a:gd name="connsiteY1" fmla="*/ 0 h 2221907"/>
                <a:gd name="connsiteX2" fmla="*/ 2315910 w 2315910"/>
                <a:gd name="connsiteY2" fmla="*/ 2221907 h 2221907"/>
                <a:gd name="connsiteX3" fmla="*/ 0 w 2315910"/>
                <a:gd name="connsiteY3" fmla="*/ 2221907 h 2221907"/>
                <a:gd name="connsiteX4" fmla="*/ 0 w 2315910"/>
                <a:gd name="connsiteY4" fmla="*/ 0 h 2221907"/>
                <a:gd name="connsiteX0" fmla="*/ 0 w 2315910"/>
                <a:gd name="connsiteY0" fmla="*/ 0 h 2221907"/>
                <a:gd name="connsiteX1" fmla="*/ 1932733 w 2315910"/>
                <a:gd name="connsiteY1" fmla="*/ 1314994 h 2221907"/>
                <a:gd name="connsiteX2" fmla="*/ 2315910 w 2315910"/>
                <a:gd name="connsiteY2" fmla="*/ 2221907 h 2221907"/>
                <a:gd name="connsiteX3" fmla="*/ 0 w 2315910"/>
                <a:gd name="connsiteY3" fmla="*/ 2221907 h 2221907"/>
                <a:gd name="connsiteX4" fmla="*/ 0 w 2315910"/>
                <a:gd name="connsiteY4" fmla="*/ 0 h 2221907"/>
                <a:gd name="connsiteX0" fmla="*/ 0 w 1941441"/>
                <a:gd name="connsiteY0" fmla="*/ 0 h 2221907"/>
                <a:gd name="connsiteX1" fmla="*/ 1932733 w 1941441"/>
                <a:gd name="connsiteY1" fmla="*/ 1314994 h 2221907"/>
                <a:gd name="connsiteX2" fmla="*/ 1941441 w 1941441"/>
                <a:gd name="connsiteY2" fmla="*/ 2213198 h 2221907"/>
                <a:gd name="connsiteX3" fmla="*/ 0 w 1941441"/>
                <a:gd name="connsiteY3" fmla="*/ 2221907 h 2221907"/>
                <a:gd name="connsiteX4" fmla="*/ 0 w 1941441"/>
                <a:gd name="connsiteY4" fmla="*/ 0 h 2221907"/>
                <a:gd name="connsiteX0" fmla="*/ 0 w 1933570"/>
                <a:gd name="connsiteY0" fmla="*/ 0 h 2535415"/>
                <a:gd name="connsiteX1" fmla="*/ 1932733 w 1933570"/>
                <a:gd name="connsiteY1" fmla="*/ 1314994 h 2535415"/>
                <a:gd name="connsiteX2" fmla="*/ 1932732 w 1933570"/>
                <a:gd name="connsiteY2" fmla="*/ 2535415 h 2535415"/>
                <a:gd name="connsiteX3" fmla="*/ 0 w 1933570"/>
                <a:gd name="connsiteY3" fmla="*/ 2221907 h 2535415"/>
                <a:gd name="connsiteX4" fmla="*/ 0 w 1933570"/>
                <a:gd name="connsiteY4" fmla="*/ 0 h 2535415"/>
                <a:gd name="connsiteX0" fmla="*/ 0 w 1941790"/>
                <a:gd name="connsiteY0" fmla="*/ 0 h 2535415"/>
                <a:gd name="connsiteX1" fmla="*/ 1941404 w 1941790"/>
                <a:gd name="connsiteY1" fmla="*/ 1306285 h 2535415"/>
                <a:gd name="connsiteX2" fmla="*/ 1932732 w 1941790"/>
                <a:gd name="connsiteY2" fmla="*/ 2535415 h 2535415"/>
                <a:gd name="connsiteX3" fmla="*/ 0 w 1941790"/>
                <a:gd name="connsiteY3" fmla="*/ 2221907 h 2535415"/>
                <a:gd name="connsiteX4" fmla="*/ 0 w 1941790"/>
                <a:gd name="connsiteY4" fmla="*/ 0 h 2535415"/>
                <a:gd name="connsiteX0" fmla="*/ 0 w 1941790"/>
                <a:gd name="connsiteY0" fmla="*/ 0 h 2561540"/>
                <a:gd name="connsiteX1" fmla="*/ 1941404 w 1941790"/>
                <a:gd name="connsiteY1" fmla="*/ 1306285 h 2561540"/>
                <a:gd name="connsiteX2" fmla="*/ 1932733 w 1941790"/>
                <a:gd name="connsiteY2" fmla="*/ 2561540 h 2561540"/>
                <a:gd name="connsiteX3" fmla="*/ 0 w 1941790"/>
                <a:gd name="connsiteY3" fmla="*/ 2221907 h 2561540"/>
                <a:gd name="connsiteX4" fmla="*/ 0 w 1941790"/>
                <a:gd name="connsiteY4" fmla="*/ 0 h 2561540"/>
                <a:gd name="connsiteX0" fmla="*/ 0 w 1941790"/>
                <a:gd name="connsiteY0" fmla="*/ 0 h 2561540"/>
                <a:gd name="connsiteX1" fmla="*/ 1941404 w 1941790"/>
                <a:gd name="connsiteY1" fmla="*/ 1297576 h 2561540"/>
                <a:gd name="connsiteX2" fmla="*/ 1932733 w 1941790"/>
                <a:gd name="connsiteY2" fmla="*/ 2561540 h 2561540"/>
                <a:gd name="connsiteX3" fmla="*/ 0 w 1941790"/>
                <a:gd name="connsiteY3" fmla="*/ 2221907 h 2561540"/>
                <a:gd name="connsiteX4" fmla="*/ 0 w 1941790"/>
                <a:gd name="connsiteY4" fmla="*/ 0 h 2561540"/>
                <a:gd name="connsiteX0" fmla="*/ 0 w 1942739"/>
                <a:gd name="connsiteY0" fmla="*/ 0 h 2993619"/>
                <a:gd name="connsiteX1" fmla="*/ 1941404 w 1942739"/>
                <a:gd name="connsiteY1" fmla="*/ 1297576 h 2993619"/>
                <a:gd name="connsiteX2" fmla="*/ 1942739 w 1942739"/>
                <a:gd name="connsiteY2" fmla="*/ 2993619 h 2993619"/>
                <a:gd name="connsiteX3" fmla="*/ 0 w 1942739"/>
                <a:gd name="connsiteY3" fmla="*/ 2221907 h 2993619"/>
                <a:gd name="connsiteX4" fmla="*/ 0 w 1942739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69365 h 2993619"/>
                <a:gd name="connsiteX2" fmla="*/ 1942739 w 1951796"/>
                <a:gd name="connsiteY2" fmla="*/ 2993619 h 2993619"/>
                <a:gd name="connsiteX3" fmla="*/ 0 w 1951796"/>
                <a:gd name="connsiteY3" fmla="*/ 2221907 h 2993619"/>
                <a:gd name="connsiteX4" fmla="*/ 0 w 1951796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99510 h 2993619"/>
                <a:gd name="connsiteX2" fmla="*/ 1942739 w 1951796"/>
                <a:gd name="connsiteY2" fmla="*/ 2993619 h 2993619"/>
                <a:gd name="connsiteX3" fmla="*/ 0 w 1951796"/>
                <a:gd name="connsiteY3" fmla="*/ 2221907 h 2993619"/>
                <a:gd name="connsiteX4" fmla="*/ 0 w 1951796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99510 h 2993619"/>
                <a:gd name="connsiteX2" fmla="*/ 1942739 w 1951796"/>
                <a:gd name="connsiteY2" fmla="*/ 2993619 h 2993619"/>
                <a:gd name="connsiteX3" fmla="*/ 0 w 1951796"/>
                <a:gd name="connsiteY3" fmla="*/ 2623841 h 2993619"/>
                <a:gd name="connsiteX4" fmla="*/ 0 w 1951796"/>
                <a:gd name="connsiteY4" fmla="*/ 0 h 299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796" h="2993619">
                  <a:moveTo>
                    <a:pt x="0" y="0"/>
                  </a:moveTo>
                  <a:lnTo>
                    <a:pt x="1951409" y="1699510"/>
                  </a:lnTo>
                  <a:cubicBezTo>
                    <a:pt x="1954312" y="1998911"/>
                    <a:pt x="1939836" y="2694218"/>
                    <a:pt x="1942739" y="2993619"/>
                  </a:cubicBezTo>
                  <a:lnTo>
                    <a:pt x="0" y="262384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2D3D"/>
                </a:gs>
                <a:gs pos="100000">
                  <a:srgbClr val="07639A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1942013" y="1679944"/>
              <a:ext cx="7010400" cy="1295390"/>
              <a:chOff x="846034" y="969952"/>
              <a:chExt cx="6313145" cy="491380"/>
            </a:xfrm>
            <a:gradFill flip="none" rotWithShape="1">
              <a:gsLst>
                <a:gs pos="0">
                  <a:srgbClr val="043A5C"/>
                </a:gs>
                <a:gs pos="100000">
                  <a:srgbClr val="07639A"/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矩形 18"/>
              <p:cNvSpPr/>
              <p:nvPr/>
            </p:nvSpPr>
            <p:spPr>
              <a:xfrm>
                <a:off x="846034" y="974221"/>
                <a:ext cx="5828231" cy="487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6671032" y="973184"/>
                <a:ext cx="491380" cy="4849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9" name="標題 27"/>
            <p:cNvSpPr txBox="1">
              <a:spLocks/>
            </p:cNvSpPr>
            <p:nvPr/>
          </p:nvSpPr>
          <p:spPr>
            <a:xfrm>
              <a:off x="1717787" y="1721962"/>
              <a:ext cx="7018440" cy="132556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AE90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Facts about Taiwan</a:t>
              </a:r>
              <a:endParaRPr kumimoji="0" lang="zh-TW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AE90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980884" y="1362278"/>
              <a:ext cx="814647" cy="1569660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9600" b="1" i="0" u="none" strike="noStrike" kern="1200" cap="none" spc="50" normalizeH="0" baseline="0" noProof="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4" name="群組 43"/>
          <p:cNvGrpSpPr/>
          <p:nvPr/>
        </p:nvGrpSpPr>
        <p:grpSpPr>
          <a:xfrm>
            <a:off x="0" y="2628213"/>
            <a:ext cx="7199513" cy="2298818"/>
            <a:chOff x="-1" y="2628213"/>
            <a:chExt cx="7995407" cy="2298818"/>
          </a:xfrm>
        </p:grpSpPr>
        <p:sp>
          <p:nvSpPr>
            <p:cNvPr id="16" name="矩形 15"/>
            <p:cNvSpPr/>
            <p:nvPr/>
          </p:nvSpPr>
          <p:spPr>
            <a:xfrm>
              <a:off x="-1" y="2628213"/>
              <a:ext cx="2167359" cy="2298818"/>
            </a:xfrm>
            <a:custGeom>
              <a:avLst/>
              <a:gdLst>
                <a:gd name="connsiteX0" fmla="*/ 0 w 2315910"/>
                <a:gd name="connsiteY0" fmla="*/ 0 h 2298818"/>
                <a:gd name="connsiteX1" fmla="*/ 2315910 w 2315910"/>
                <a:gd name="connsiteY1" fmla="*/ 0 h 2298818"/>
                <a:gd name="connsiteX2" fmla="*/ 2315910 w 2315910"/>
                <a:gd name="connsiteY2" fmla="*/ 2298818 h 2298818"/>
                <a:gd name="connsiteX3" fmla="*/ 0 w 2315910"/>
                <a:gd name="connsiteY3" fmla="*/ 2298818 h 2298818"/>
                <a:gd name="connsiteX4" fmla="*/ 0 w 2315910"/>
                <a:gd name="connsiteY4" fmla="*/ 0 h 2298818"/>
                <a:gd name="connsiteX0" fmla="*/ 0 w 2315910"/>
                <a:gd name="connsiteY0" fmla="*/ 0 h 2298818"/>
                <a:gd name="connsiteX1" fmla="*/ 1950150 w 2315910"/>
                <a:gd name="connsiteY1" fmla="*/ 339635 h 2298818"/>
                <a:gd name="connsiteX2" fmla="*/ 2315910 w 2315910"/>
                <a:gd name="connsiteY2" fmla="*/ 2298818 h 2298818"/>
                <a:gd name="connsiteX3" fmla="*/ 0 w 2315910"/>
                <a:gd name="connsiteY3" fmla="*/ 2298818 h 2298818"/>
                <a:gd name="connsiteX4" fmla="*/ 0 w 2315910"/>
                <a:gd name="connsiteY4" fmla="*/ 0 h 2298818"/>
                <a:gd name="connsiteX0" fmla="*/ 0 w 2315910"/>
                <a:gd name="connsiteY0" fmla="*/ 0 h 2298818"/>
                <a:gd name="connsiteX1" fmla="*/ 1950150 w 2315910"/>
                <a:gd name="connsiteY1" fmla="*/ 313510 h 2298818"/>
                <a:gd name="connsiteX2" fmla="*/ 2315910 w 2315910"/>
                <a:gd name="connsiteY2" fmla="*/ 2298818 h 2298818"/>
                <a:gd name="connsiteX3" fmla="*/ 0 w 2315910"/>
                <a:gd name="connsiteY3" fmla="*/ 2298818 h 2298818"/>
                <a:gd name="connsiteX4" fmla="*/ 0 w 2315910"/>
                <a:gd name="connsiteY4" fmla="*/ 0 h 2298818"/>
                <a:gd name="connsiteX0" fmla="*/ 0 w 1950150"/>
                <a:gd name="connsiteY0" fmla="*/ 0 h 2298818"/>
                <a:gd name="connsiteX1" fmla="*/ 1950150 w 1950150"/>
                <a:gd name="connsiteY1" fmla="*/ 313510 h 2298818"/>
                <a:gd name="connsiteX2" fmla="*/ 1950150 w 1950150"/>
                <a:gd name="connsiteY2" fmla="*/ 1593424 h 2298818"/>
                <a:gd name="connsiteX3" fmla="*/ 0 w 1950150"/>
                <a:gd name="connsiteY3" fmla="*/ 2298818 h 2298818"/>
                <a:gd name="connsiteX4" fmla="*/ 0 w 1950150"/>
                <a:gd name="connsiteY4" fmla="*/ 0 h 2298818"/>
                <a:gd name="connsiteX0" fmla="*/ 0 w 1950150"/>
                <a:gd name="connsiteY0" fmla="*/ 0 h 2298818"/>
                <a:gd name="connsiteX1" fmla="*/ 1950150 w 1950150"/>
                <a:gd name="connsiteY1" fmla="*/ 313510 h 2298818"/>
                <a:gd name="connsiteX2" fmla="*/ 1941441 w 1950150"/>
                <a:gd name="connsiteY2" fmla="*/ 1619550 h 2298818"/>
                <a:gd name="connsiteX3" fmla="*/ 0 w 1950150"/>
                <a:gd name="connsiteY3" fmla="*/ 2298818 h 2298818"/>
                <a:gd name="connsiteX4" fmla="*/ 0 w 1950150"/>
                <a:gd name="connsiteY4" fmla="*/ 0 h 2298818"/>
                <a:gd name="connsiteX0" fmla="*/ 0 w 1975259"/>
                <a:gd name="connsiteY0" fmla="*/ 0 h 2298818"/>
                <a:gd name="connsiteX1" fmla="*/ 1975259 w 1975259"/>
                <a:gd name="connsiteY1" fmla="*/ 357053 h 2298818"/>
                <a:gd name="connsiteX2" fmla="*/ 1941441 w 1975259"/>
                <a:gd name="connsiteY2" fmla="*/ 1619550 h 2298818"/>
                <a:gd name="connsiteX3" fmla="*/ 0 w 1975259"/>
                <a:gd name="connsiteY3" fmla="*/ 2298818 h 2298818"/>
                <a:gd name="connsiteX4" fmla="*/ 0 w 1975259"/>
                <a:gd name="connsiteY4" fmla="*/ 0 h 2298818"/>
                <a:gd name="connsiteX0" fmla="*/ 0 w 1941441"/>
                <a:gd name="connsiteY0" fmla="*/ 0 h 2298818"/>
                <a:gd name="connsiteX1" fmla="*/ 1908302 w 1941441"/>
                <a:gd name="connsiteY1" fmla="*/ 348344 h 2298818"/>
                <a:gd name="connsiteX2" fmla="*/ 1941441 w 1941441"/>
                <a:gd name="connsiteY2" fmla="*/ 1619550 h 2298818"/>
                <a:gd name="connsiteX3" fmla="*/ 0 w 1941441"/>
                <a:gd name="connsiteY3" fmla="*/ 2298818 h 2298818"/>
                <a:gd name="connsiteX4" fmla="*/ 0 w 1941441"/>
                <a:gd name="connsiteY4" fmla="*/ 0 h 2298818"/>
                <a:gd name="connsiteX0" fmla="*/ 0 w 1908302"/>
                <a:gd name="connsiteY0" fmla="*/ 0 h 2298818"/>
                <a:gd name="connsiteX1" fmla="*/ 1908302 w 1908302"/>
                <a:gd name="connsiteY1" fmla="*/ 348344 h 2298818"/>
                <a:gd name="connsiteX2" fmla="*/ 1891223 w 1908302"/>
                <a:gd name="connsiteY2" fmla="*/ 1636967 h 2298818"/>
                <a:gd name="connsiteX3" fmla="*/ 0 w 1908302"/>
                <a:gd name="connsiteY3" fmla="*/ 2298818 h 2298818"/>
                <a:gd name="connsiteX4" fmla="*/ 0 w 1908302"/>
                <a:gd name="connsiteY4" fmla="*/ 0 h 2298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8302" h="2298818">
                  <a:moveTo>
                    <a:pt x="0" y="0"/>
                  </a:moveTo>
                  <a:lnTo>
                    <a:pt x="1908302" y="348344"/>
                  </a:lnTo>
                  <a:lnTo>
                    <a:pt x="1891223" y="1636967"/>
                  </a:lnTo>
                  <a:lnTo>
                    <a:pt x="0" y="2298818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C595E"/>
                </a:gs>
                <a:gs pos="100000">
                  <a:srgbClr val="4D9AA2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2" name="群組 21"/>
            <p:cNvGrpSpPr/>
            <p:nvPr/>
          </p:nvGrpSpPr>
          <p:grpSpPr>
            <a:xfrm>
              <a:off x="2112537" y="2954305"/>
              <a:ext cx="5882869" cy="1295390"/>
              <a:chOff x="1023876" y="969952"/>
              <a:chExt cx="6135303" cy="491380"/>
            </a:xfrm>
            <a:gradFill flip="none" rotWithShape="1">
              <a:gsLst>
                <a:gs pos="0">
                  <a:srgbClr val="2C595E"/>
                </a:gs>
                <a:gs pos="100000">
                  <a:srgbClr val="4D9AA2"/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1023876" y="974221"/>
                <a:ext cx="5650388" cy="487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6671032" y="973184"/>
                <a:ext cx="491380" cy="4849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0" name="標題 27"/>
            <p:cNvSpPr txBox="1">
              <a:spLocks/>
            </p:cNvSpPr>
            <p:nvPr/>
          </p:nvSpPr>
          <p:spPr>
            <a:xfrm>
              <a:off x="843961" y="2922266"/>
              <a:ext cx="7069478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TAITRA Services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261998" y="3204394"/>
              <a:ext cx="559343" cy="830997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8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2</a:t>
              </a:r>
              <a:endParaRPr kumimoji="0" lang="zh-TW" altLang="en-US" sz="4800" b="1" i="0" u="none" strike="noStrike" kern="1200" cap="none" spc="50" normalizeH="0" baseline="0" noProof="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-57744" y="4224250"/>
            <a:ext cx="8628413" cy="2640855"/>
            <a:chOff x="-32688" y="4253458"/>
            <a:chExt cx="8628413" cy="2640855"/>
          </a:xfrm>
        </p:grpSpPr>
        <p:sp>
          <p:nvSpPr>
            <p:cNvPr id="17" name="矩形 16"/>
            <p:cNvSpPr/>
            <p:nvPr/>
          </p:nvSpPr>
          <p:spPr>
            <a:xfrm>
              <a:off x="-32688" y="4260948"/>
              <a:ext cx="1987664" cy="2633365"/>
            </a:xfrm>
            <a:custGeom>
              <a:avLst/>
              <a:gdLst>
                <a:gd name="connsiteX0" fmla="*/ 0 w 2315910"/>
                <a:gd name="connsiteY0" fmla="*/ 0 h 2337274"/>
                <a:gd name="connsiteX1" fmla="*/ 2315910 w 2315910"/>
                <a:gd name="connsiteY1" fmla="*/ 0 h 2337274"/>
                <a:gd name="connsiteX2" fmla="*/ 2315910 w 2315910"/>
                <a:gd name="connsiteY2" fmla="*/ 2337274 h 2337274"/>
                <a:gd name="connsiteX3" fmla="*/ 0 w 2315910"/>
                <a:gd name="connsiteY3" fmla="*/ 2337274 h 2337274"/>
                <a:gd name="connsiteX4" fmla="*/ 0 w 2315910"/>
                <a:gd name="connsiteY4" fmla="*/ 0 h 2337274"/>
                <a:gd name="connsiteX0" fmla="*/ 0 w 2315910"/>
                <a:gd name="connsiteY0" fmla="*/ 653143 h 2990417"/>
                <a:gd name="connsiteX1" fmla="*/ 1950150 w 2315910"/>
                <a:gd name="connsiteY1" fmla="*/ 0 h 2990417"/>
                <a:gd name="connsiteX2" fmla="*/ 2315910 w 2315910"/>
                <a:gd name="connsiteY2" fmla="*/ 2990417 h 2990417"/>
                <a:gd name="connsiteX3" fmla="*/ 0 w 2315910"/>
                <a:gd name="connsiteY3" fmla="*/ 2990417 h 2990417"/>
                <a:gd name="connsiteX4" fmla="*/ 0 w 2315910"/>
                <a:gd name="connsiteY4" fmla="*/ 653143 h 2990417"/>
                <a:gd name="connsiteX0" fmla="*/ 0 w 1950150"/>
                <a:gd name="connsiteY0" fmla="*/ 653143 h 2990417"/>
                <a:gd name="connsiteX1" fmla="*/ 1950150 w 1950150"/>
                <a:gd name="connsiteY1" fmla="*/ 0 h 2990417"/>
                <a:gd name="connsiteX2" fmla="*/ 1932733 w 1950150"/>
                <a:gd name="connsiteY2" fmla="*/ 1248703 h 2990417"/>
                <a:gd name="connsiteX3" fmla="*/ 0 w 1950150"/>
                <a:gd name="connsiteY3" fmla="*/ 2990417 h 2990417"/>
                <a:gd name="connsiteX4" fmla="*/ 0 w 1950150"/>
                <a:gd name="connsiteY4" fmla="*/ 653143 h 2990417"/>
                <a:gd name="connsiteX0" fmla="*/ 0 w 1950150"/>
                <a:gd name="connsiteY0" fmla="*/ 653143 h 2990417"/>
                <a:gd name="connsiteX1" fmla="*/ 1950150 w 1950150"/>
                <a:gd name="connsiteY1" fmla="*/ 0 h 2990417"/>
                <a:gd name="connsiteX2" fmla="*/ 1932733 w 1950150"/>
                <a:gd name="connsiteY2" fmla="*/ 1266120 h 2990417"/>
                <a:gd name="connsiteX3" fmla="*/ 0 w 1950150"/>
                <a:gd name="connsiteY3" fmla="*/ 2990417 h 2990417"/>
                <a:gd name="connsiteX4" fmla="*/ 0 w 1950150"/>
                <a:gd name="connsiteY4" fmla="*/ 653143 h 2990417"/>
                <a:gd name="connsiteX0" fmla="*/ 0 w 1958859"/>
                <a:gd name="connsiteY0" fmla="*/ 653143 h 2990417"/>
                <a:gd name="connsiteX1" fmla="*/ 1950150 w 1958859"/>
                <a:gd name="connsiteY1" fmla="*/ 0 h 2990417"/>
                <a:gd name="connsiteX2" fmla="*/ 1958859 w 1958859"/>
                <a:gd name="connsiteY2" fmla="*/ 1239994 h 2990417"/>
                <a:gd name="connsiteX3" fmla="*/ 0 w 1958859"/>
                <a:gd name="connsiteY3" fmla="*/ 2990417 h 2990417"/>
                <a:gd name="connsiteX4" fmla="*/ 0 w 1958859"/>
                <a:gd name="connsiteY4" fmla="*/ 653143 h 2990417"/>
                <a:gd name="connsiteX0" fmla="*/ 0 w 1967567"/>
                <a:gd name="connsiteY0" fmla="*/ 661852 h 2999126"/>
                <a:gd name="connsiteX1" fmla="*/ 1967567 w 1967567"/>
                <a:gd name="connsiteY1" fmla="*/ 0 h 2999126"/>
                <a:gd name="connsiteX2" fmla="*/ 1958859 w 1967567"/>
                <a:gd name="connsiteY2" fmla="*/ 1248703 h 2999126"/>
                <a:gd name="connsiteX3" fmla="*/ 0 w 1967567"/>
                <a:gd name="connsiteY3" fmla="*/ 2999126 h 2999126"/>
                <a:gd name="connsiteX4" fmla="*/ 0 w 1967567"/>
                <a:gd name="connsiteY4" fmla="*/ 661852 h 2999126"/>
                <a:gd name="connsiteX0" fmla="*/ 0 w 1967567"/>
                <a:gd name="connsiteY0" fmla="*/ 687977 h 3025251"/>
                <a:gd name="connsiteX1" fmla="*/ 1967567 w 1967567"/>
                <a:gd name="connsiteY1" fmla="*/ 0 h 3025251"/>
                <a:gd name="connsiteX2" fmla="*/ 1958859 w 1967567"/>
                <a:gd name="connsiteY2" fmla="*/ 1274828 h 3025251"/>
                <a:gd name="connsiteX3" fmla="*/ 0 w 1967567"/>
                <a:gd name="connsiteY3" fmla="*/ 3025251 h 3025251"/>
                <a:gd name="connsiteX4" fmla="*/ 0 w 1967567"/>
                <a:gd name="connsiteY4" fmla="*/ 687977 h 3025251"/>
                <a:gd name="connsiteX0" fmla="*/ 0 w 1967567"/>
                <a:gd name="connsiteY0" fmla="*/ 687977 h 3025251"/>
                <a:gd name="connsiteX1" fmla="*/ 1967567 w 1967567"/>
                <a:gd name="connsiteY1" fmla="*/ 0 h 3025251"/>
                <a:gd name="connsiteX2" fmla="*/ 1948811 w 1967567"/>
                <a:gd name="connsiteY2" fmla="*/ 1686811 h 3025251"/>
                <a:gd name="connsiteX3" fmla="*/ 0 w 1967567"/>
                <a:gd name="connsiteY3" fmla="*/ 3025251 h 3025251"/>
                <a:gd name="connsiteX4" fmla="*/ 0 w 1967567"/>
                <a:gd name="connsiteY4" fmla="*/ 687977 h 3025251"/>
                <a:gd name="connsiteX0" fmla="*/ 0 w 1967567"/>
                <a:gd name="connsiteY0" fmla="*/ 336285 h 2673559"/>
                <a:gd name="connsiteX1" fmla="*/ 1967567 w 1967567"/>
                <a:gd name="connsiteY1" fmla="*/ 0 h 2673559"/>
                <a:gd name="connsiteX2" fmla="*/ 1948811 w 1967567"/>
                <a:gd name="connsiteY2" fmla="*/ 1335119 h 2673559"/>
                <a:gd name="connsiteX3" fmla="*/ 0 w 1967567"/>
                <a:gd name="connsiteY3" fmla="*/ 2673559 h 2673559"/>
                <a:gd name="connsiteX4" fmla="*/ 0 w 1967567"/>
                <a:gd name="connsiteY4" fmla="*/ 336285 h 2673559"/>
                <a:gd name="connsiteX0" fmla="*/ 0 w 1987664"/>
                <a:gd name="connsiteY0" fmla="*/ 296091 h 2633365"/>
                <a:gd name="connsiteX1" fmla="*/ 1987664 w 1987664"/>
                <a:gd name="connsiteY1" fmla="*/ 0 h 2633365"/>
                <a:gd name="connsiteX2" fmla="*/ 1948811 w 1987664"/>
                <a:gd name="connsiteY2" fmla="*/ 1294925 h 2633365"/>
                <a:gd name="connsiteX3" fmla="*/ 0 w 1987664"/>
                <a:gd name="connsiteY3" fmla="*/ 2633365 h 2633365"/>
                <a:gd name="connsiteX4" fmla="*/ 0 w 1987664"/>
                <a:gd name="connsiteY4" fmla="*/ 296091 h 2633365"/>
                <a:gd name="connsiteX0" fmla="*/ 30145 w 1987664"/>
                <a:gd name="connsiteY0" fmla="*/ 296091 h 2633365"/>
                <a:gd name="connsiteX1" fmla="*/ 1987664 w 1987664"/>
                <a:gd name="connsiteY1" fmla="*/ 0 h 2633365"/>
                <a:gd name="connsiteX2" fmla="*/ 1948811 w 1987664"/>
                <a:gd name="connsiteY2" fmla="*/ 1294925 h 2633365"/>
                <a:gd name="connsiteX3" fmla="*/ 0 w 1987664"/>
                <a:gd name="connsiteY3" fmla="*/ 2633365 h 2633365"/>
                <a:gd name="connsiteX4" fmla="*/ 30145 w 1987664"/>
                <a:gd name="connsiteY4" fmla="*/ 296091 h 2633365"/>
                <a:gd name="connsiteX0" fmla="*/ 30145 w 1987664"/>
                <a:gd name="connsiteY0" fmla="*/ 296091 h 2633365"/>
                <a:gd name="connsiteX1" fmla="*/ 1987664 w 1987664"/>
                <a:gd name="connsiteY1" fmla="*/ 0 h 2633365"/>
                <a:gd name="connsiteX2" fmla="*/ 1978956 w 1987664"/>
                <a:gd name="connsiteY2" fmla="*/ 1244683 h 2633365"/>
                <a:gd name="connsiteX3" fmla="*/ 0 w 1987664"/>
                <a:gd name="connsiteY3" fmla="*/ 2633365 h 2633365"/>
                <a:gd name="connsiteX4" fmla="*/ 30145 w 1987664"/>
                <a:gd name="connsiteY4" fmla="*/ 296091 h 263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664" h="2633365">
                  <a:moveTo>
                    <a:pt x="30145" y="296091"/>
                  </a:moveTo>
                  <a:lnTo>
                    <a:pt x="1987664" y="0"/>
                  </a:lnTo>
                  <a:cubicBezTo>
                    <a:pt x="1984761" y="416234"/>
                    <a:pt x="1981859" y="828449"/>
                    <a:pt x="1978956" y="1244683"/>
                  </a:cubicBezTo>
                  <a:lnTo>
                    <a:pt x="0" y="2633365"/>
                  </a:lnTo>
                  <a:lnTo>
                    <a:pt x="30145" y="296091"/>
                  </a:lnTo>
                  <a:close/>
                </a:path>
              </a:pathLst>
            </a:custGeom>
            <a:gradFill>
              <a:gsLst>
                <a:gs pos="0">
                  <a:srgbClr val="66644A"/>
                </a:gs>
                <a:gs pos="100000">
                  <a:srgbClr val="BFBDA6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969544" y="4253458"/>
              <a:ext cx="5204910" cy="1314790"/>
              <a:chOff x="890230" y="1126240"/>
              <a:chExt cx="6268950" cy="498739"/>
            </a:xfrm>
            <a:solidFill>
              <a:srgbClr val="BFBDA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矩形 25"/>
              <p:cNvSpPr/>
              <p:nvPr/>
            </p:nvSpPr>
            <p:spPr>
              <a:xfrm>
                <a:off x="890230" y="1137869"/>
                <a:ext cx="5828231" cy="487110"/>
              </a:xfrm>
              <a:prstGeom prst="rect">
                <a:avLst/>
              </a:prstGeom>
              <a:gradFill flip="none" rotWithShape="1">
                <a:gsLst>
                  <a:gs pos="0">
                    <a:srgbClr val="868360"/>
                  </a:gs>
                  <a:gs pos="100000">
                    <a:srgbClr val="BFBDA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6671033" y="1129472"/>
                <a:ext cx="491380" cy="4849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1" name="標題 27"/>
            <p:cNvSpPr txBox="1">
              <a:spLocks/>
            </p:cNvSpPr>
            <p:nvPr/>
          </p:nvSpPr>
          <p:spPr>
            <a:xfrm>
              <a:off x="2168254" y="4272857"/>
              <a:ext cx="6427471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Taiwan’s Leading Industries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161431" y="4616515"/>
              <a:ext cx="50366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8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3</a:t>
              </a:r>
              <a:endParaRPr kumimoji="0" lang="zh-TW" altLang="en-US" sz="4800" b="1" i="0" u="none" strike="noStrike" kern="1200" cap="none" spc="50" normalizeH="0" baseline="0" noProof="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585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: 圓角 25">
            <a:extLst>
              <a:ext uri="{FF2B5EF4-FFF2-40B4-BE49-F238E27FC236}">
                <a16:creationId xmlns="" xmlns:a16="http://schemas.microsoft.com/office/drawing/2014/main" id="{B409A3CA-72A2-4D6C-B60D-27E2DDECED04}"/>
              </a:ext>
            </a:extLst>
          </p:cNvPr>
          <p:cNvSpPr/>
          <p:nvPr/>
        </p:nvSpPr>
        <p:spPr>
          <a:xfrm>
            <a:off x="1761435" y="2831917"/>
            <a:ext cx="5991087" cy="134793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28575">
            <a:solidFill>
              <a:srgbClr val="069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36000">
                <a:srgbClr val="4D9AA1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365126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TAITRA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Services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Trade Missions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15963FD9-C8E9-40B2-A75C-951E87FF1C2D}"/>
              </a:ext>
            </a:extLst>
          </p:cNvPr>
          <p:cNvSpPr/>
          <p:nvPr/>
        </p:nvSpPr>
        <p:spPr>
          <a:xfrm>
            <a:off x="166742" y="1492188"/>
            <a:ext cx="7008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TAITRA organizes trade missions to visit various cities around the world to promote the representative industries of Taiwan.</a:t>
            </a:r>
          </a:p>
        </p:txBody>
      </p:sp>
      <p:pic>
        <p:nvPicPr>
          <p:cNvPr id="2051" name="Picture 3" descr="https://img.chinatimes.com/newsphoto/2018-04-28/656/20180428000767.jpg">
            <a:extLst>
              <a:ext uri="{FF2B5EF4-FFF2-40B4-BE49-F238E27FC236}">
                <a16:creationId xmlns="" xmlns:a16="http://schemas.microsoft.com/office/drawing/2014/main" id="{8051F67C-1072-4263-B95B-AC123108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94" y="4452387"/>
            <a:ext cx="2797806" cy="224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1500B9F-2EDA-4C79-9E2B-154707D32940}"/>
              </a:ext>
            </a:extLst>
          </p:cNvPr>
          <p:cNvSpPr/>
          <p:nvPr/>
        </p:nvSpPr>
        <p:spPr>
          <a:xfrm>
            <a:off x="2049102" y="2865404"/>
            <a:ext cx="26303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1D01C5"/>
                </a:solidFill>
                <a:latin typeface="Helvetica" panose="020B0604020202020204" pitchFamily="34" charset="0"/>
                <a:ea typeface="微軟正黑體" panose="020B0604030504040204" pitchFamily="34" charset="-120"/>
                <a:cs typeface="Helvetica" panose="020B0604020202020204" pitchFamily="34" charset="0"/>
              </a:rPr>
              <a:t>118</a:t>
            </a:r>
            <a:r>
              <a:rPr lang="en-US" altLang="zh-TW" sz="2000" dirty="0">
                <a:solidFill>
                  <a:srgbClr val="1D01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/year</a:t>
            </a:r>
            <a:endParaRPr lang="en-US" altLang="zh-TW" dirty="0">
              <a:solidFill>
                <a:srgbClr val="1D01C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 Trade Missions  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5DCC8568-99E0-455A-8790-FDAA48DDDE9B}"/>
              </a:ext>
            </a:extLst>
          </p:cNvPr>
          <p:cNvSpPr/>
          <p:nvPr/>
        </p:nvSpPr>
        <p:spPr>
          <a:xfrm>
            <a:off x="6026739" y="2917963"/>
            <a:ext cx="3141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pic>
        <p:nvPicPr>
          <p:cNvPr id="25" name="圖片 24">
            <a:extLst>
              <a:ext uri="{FF2B5EF4-FFF2-40B4-BE49-F238E27FC236}">
                <a16:creationId xmlns="" xmlns:a16="http://schemas.microsoft.com/office/drawing/2014/main" id="{E25976F2-FD4D-4D05-8B1E-ABB18801246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110" y="4463935"/>
            <a:ext cx="2983629" cy="2223075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3D93B44C-B76F-4162-9AF3-D825DE77D407}"/>
              </a:ext>
            </a:extLst>
          </p:cNvPr>
          <p:cNvSpPr/>
          <p:nvPr/>
        </p:nvSpPr>
        <p:spPr>
          <a:xfrm>
            <a:off x="4967116" y="2831917"/>
            <a:ext cx="26303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0B050"/>
                </a:solidFill>
                <a:latin typeface="Helvetica" panose="020B0604020202020204" pitchFamily="34" charset="0"/>
                <a:ea typeface="微軟正黑體" panose="020B0604030504040204" pitchFamily="34" charset="-120"/>
                <a:cs typeface="Helvetica" panose="020B0604020202020204" pitchFamily="34" charset="0"/>
              </a:rPr>
              <a:t>99,575</a:t>
            </a:r>
            <a:r>
              <a: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/year</a:t>
            </a:r>
            <a:endParaRPr lang="en-US" altLang="zh-TW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 International Buyers to Trade Missions  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5" name="Picture 7" descr="ãæé·åãçåçæå°çµæ">
            <a:extLst>
              <a:ext uri="{FF2B5EF4-FFF2-40B4-BE49-F238E27FC236}">
                <a16:creationId xmlns="" xmlns:a16="http://schemas.microsoft.com/office/drawing/2014/main" id="{56BCD2E4-3049-474E-B8F6-40CA7319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9249" y="4463936"/>
            <a:ext cx="2826782" cy="218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67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圓角 14">
            <a:extLst>
              <a:ext uri="{FF2B5EF4-FFF2-40B4-BE49-F238E27FC236}">
                <a16:creationId xmlns="" xmlns:a16="http://schemas.microsoft.com/office/drawing/2014/main" id="{9502B52F-A2A9-4F92-B480-07ABAAA951F9}"/>
              </a:ext>
            </a:extLst>
          </p:cNvPr>
          <p:cNvSpPr/>
          <p:nvPr/>
        </p:nvSpPr>
        <p:spPr>
          <a:xfrm>
            <a:off x="294975" y="5248760"/>
            <a:ext cx="8631730" cy="124411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 w="28575">
            <a:solidFill>
              <a:srgbClr val="069A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36000">
                <a:srgbClr val="4D9AA1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365126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/>
                <a:cs typeface="Arial Unicode MS" panose="020B0604020202020204" pitchFamily="34" charset="-120"/>
              </a:rPr>
              <a:t>TAITRA Services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Procurement Meetings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2A187982-DFC6-480E-810E-6FAE53F95F92}"/>
              </a:ext>
            </a:extLst>
          </p:cNvPr>
          <p:cNvSpPr/>
          <p:nvPr/>
        </p:nvSpPr>
        <p:spPr>
          <a:xfrm>
            <a:off x="0" y="1200382"/>
            <a:ext cx="7331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(Foreign Buyers and Taiwanese Suppliers)</a:t>
            </a:r>
            <a:endParaRPr lang="zh-TW" altLang="en-US" sz="28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FA08CD8-4946-4E8D-ADF3-D55D0ED9F662}"/>
              </a:ext>
            </a:extLst>
          </p:cNvPr>
          <p:cNvSpPr/>
          <p:nvPr/>
        </p:nvSpPr>
        <p:spPr>
          <a:xfrm>
            <a:off x="1820131" y="5250601"/>
            <a:ext cx="2583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1D01C5"/>
                </a:solidFill>
                <a:latin typeface="Helvetica" panose="020B0604020202020204" pitchFamily="34" charset="0"/>
                <a:ea typeface="微軟正黑體" panose="020B0604030504040204" pitchFamily="34" charset="-120"/>
                <a:cs typeface="Helvetica" panose="020B0604020202020204" pitchFamily="34" charset="0"/>
              </a:rPr>
              <a:t>14,529</a:t>
            </a:r>
            <a:r>
              <a:rPr lang="en-US" altLang="zh-TW" sz="2000" b="1" dirty="0">
                <a:solidFill>
                  <a:srgbClr val="1D01C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/year</a:t>
            </a:r>
            <a:endParaRPr lang="en-US" altLang="zh-TW" b="1" dirty="0">
              <a:solidFill>
                <a:srgbClr val="1D01C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 Procurement Meetings</a:t>
            </a: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33B76FC-016A-419A-9350-0CE2BA04A60D}"/>
              </a:ext>
            </a:extLst>
          </p:cNvPr>
          <p:cNvSpPr/>
          <p:nvPr/>
        </p:nvSpPr>
        <p:spPr>
          <a:xfrm>
            <a:off x="4665810" y="5250602"/>
            <a:ext cx="30850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4000" b="1" dirty="0">
                <a:solidFill>
                  <a:srgbClr val="00B050"/>
                </a:solidFill>
                <a:latin typeface="Helvetica" panose="020B0604020202020204" pitchFamily="34" charset="0"/>
                <a:ea typeface="微軟正黑體" panose="020B0604030504040204" pitchFamily="34" charset="-120"/>
                <a:cs typeface="Helvetica" panose="020B0604020202020204" pitchFamily="34" charset="0"/>
              </a:rPr>
              <a:t>101,657</a:t>
            </a:r>
            <a:r>
              <a:rPr lang="en-US" altLang="zh-TW" sz="2000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/year</a:t>
            </a:r>
            <a:endParaRPr lang="en-US" altLang="zh-TW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2018 International Buyers of Procurement Meetings 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733040AB-3EBF-4FC5-A70F-2C0BBDDA1A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74" y="2279107"/>
            <a:ext cx="3961588" cy="2580251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32FCFEA1-F3E2-48FF-8253-37C67E2205C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6061" y="2279107"/>
            <a:ext cx="4474609" cy="25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89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36000">
                <a:srgbClr val="4D9AA1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6619" y="893680"/>
            <a:ext cx="8926704" cy="931111"/>
          </a:xfrm>
        </p:spPr>
        <p:txBody>
          <a:bodyPr>
            <a:normAutofit fontScale="90000"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TAITRA Services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Online Trade Service</a:t>
            </a:r>
            <a:r>
              <a:rPr kumimoji="1" lang="zh-TW" altLang="en-US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-</a:t>
            </a:r>
            <a:r>
              <a:rPr kumimoji="1" lang="zh-TW" altLang="en-US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sz="4000" b="1" dirty="0" err="1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Taiwantrade</a:t>
            </a:r>
            <a: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endParaRPr lang="zh-TW" altLang="en-US" dirty="0"/>
          </a:p>
        </p:txBody>
      </p:sp>
      <p:grpSp>
        <p:nvGrpSpPr>
          <p:cNvPr id="17" name="群組 16">
            <a:extLst>
              <a:ext uri="{FF2B5EF4-FFF2-40B4-BE49-F238E27FC236}">
                <a16:creationId xmlns="" xmlns:a16="http://schemas.microsoft.com/office/drawing/2014/main" id="{F07F6229-9948-47E7-9E14-BD495C526C86}"/>
              </a:ext>
            </a:extLst>
          </p:cNvPr>
          <p:cNvGrpSpPr/>
          <p:nvPr/>
        </p:nvGrpSpPr>
        <p:grpSpPr>
          <a:xfrm>
            <a:off x="1596787" y="4787746"/>
            <a:ext cx="5905522" cy="3850351"/>
            <a:chOff x="914400" y="4732089"/>
            <a:chExt cx="5934674" cy="3671682"/>
          </a:xfrm>
        </p:grpSpPr>
        <p:sp>
          <p:nvSpPr>
            <p:cNvPr id="18" name="橢圓 17">
              <a:extLst>
                <a:ext uri="{FF2B5EF4-FFF2-40B4-BE49-F238E27FC236}">
                  <a16:creationId xmlns="" xmlns:a16="http://schemas.microsoft.com/office/drawing/2014/main" id="{8514C987-DAC1-4B79-9807-C6AE2E801DD5}"/>
                </a:ext>
              </a:extLst>
            </p:cNvPr>
            <p:cNvSpPr/>
            <p:nvPr/>
          </p:nvSpPr>
          <p:spPr>
            <a:xfrm>
              <a:off x="921960" y="4753503"/>
              <a:ext cx="5908654" cy="3646769"/>
            </a:xfrm>
            <a:prstGeom prst="ellipse">
              <a:avLst/>
            </a:prstGeom>
            <a:solidFill>
              <a:srgbClr val="FFC000">
                <a:alpha val="8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pic>
          <p:nvPicPr>
            <p:cNvPr id="19" name="圖片 18">
              <a:extLst>
                <a:ext uri="{FF2B5EF4-FFF2-40B4-BE49-F238E27FC236}">
                  <a16:creationId xmlns="" xmlns:a16="http://schemas.microsoft.com/office/drawing/2014/main" id="{4EEBE0F7-4EFA-4EA1-8073-E3B58C672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06911" y="4943463"/>
              <a:ext cx="2250535" cy="916755"/>
            </a:xfrm>
            <a:prstGeom prst="rect">
              <a:avLst/>
            </a:prstGeom>
          </p:spPr>
        </p:pic>
        <p:pic>
          <p:nvPicPr>
            <p:cNvPr id="20" name="圖片 19">
              <a:extLst>
                <a:ext uri="{FF2B5EF4-FFF2-40B4-BE49-F238E27FC236}">
                  <a16:creationId xmlns="" xmlns:a16="http://schemas.microsoft.com/office/drawing/2014/main" id="{D10C9A79-8A65-40D4-8DBD-BB2A97FE2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804603">
              <a:off x="4853789" y="5075472"/>
              <a:ext cx="632413" cy="632413"/>
            </a:xfrm>
            <a:prstGeom prst="rect">
              <a:avLst/>
            </a:prstGeom>
          </p:spPr>
        </p:pic>
        <p:sp>
          <p:nvSpPr>
            <p:cNvPr id="21" name="橢圓 20">
              <a:extLst>
                <a:ext uri="{FF2B5EF4-FFF2-40B4-BE49-F238E27FC236}">
                  <a16:creationId xmlns="" xmlns:a16="http://schemas.microsoft.com/office/drawing/2014/main" id="{DF776C5B-CCEB-45B5-A31C-D2EF36E6F494}"/>
                </a:ext>
              </a:extLst>
            </p:cNvPr>
            <p:cNvSpPr/>
            <p:nvPr/>
          </p:nvSpPr>
          <p:spPr>
            <a:xfrm>
              <a:off x="914400" y="4732089"/>
              <a:ext cx="5934674" cy="3671682"/>
            </a:xfrm>
            <a:prstGeom prst="ellipse">
              <a:avLst/>
            </a:prstGeom>
            <a:noFill/>
            <a:ln w="101600">
              <a:solidFill>
                <a:schemeClr val="bg2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="" xmlns:a16="http://schemas.microsoft.com/office/drawing/2014/main" id="{F0FC3DF3-A12B-4949-8417-63A658A9AC32}"/>
                </a:ext>
              </a:extLst>
            </p:cNvPr>
            <p:cNvSpPr/>
            <p:nvPr/>
          </p:nvSpPr>
          <p:spPr>
            <a:xfrm>
              <a:off x="1150661" y="5908302"/>
              <a:ext cx="5611704" cy="838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altLang="zh-TW" sz="2400" b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Times New Roman" pitchFamily="18" charset="0"/>
                </a:rPr>
                <a:t>Taiwantrade is Taiwan’s top </a:t>
              </a:r>
              <a:r>
                <a:rPr lang="en-US" altLang="zh-TW" sz="2400" b="1" dirty="0">
                  <a:solidFill>
                    <a:srgbClr val="F50B64"/>
                  </a:solidFill>
                  <a:latin typeface="Calibri" panose="020F0502020204030204" pitchFamily="34" charset="0"/>
                  <a:cs typeface="Times New Roman" pitchFamily="18" charset="0"/>
                </a:rPr>
                <a:t>B2B</a:t>
              </a:r>
              <a:r>
                <a:rPr lang="en-US" altLang="zh-TW" sz="2400" b="1" dirty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Times New Roman" pitchFamily="18" charset="0"/>
                </a:rPr>
                <a:t> Platform, bridging global buyers to quality Taiwanese suppliers</a:t>
              </a:r>
            </a:p>
          </p:txBody>
        </p:sp>
      </p:grp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385CB1E7-7F6C-42DD-8125-F399DBE0DB37}"/>
              </a:ext>
            </a:extLst>
          </p:cNvPr>
          <p:cNvSpPr/>
          <p:nvPr/>
        </p:nvSpPr>
        <p:spPr>
          <a:xfrm>
            <a:off x="2561028" y="3713112"/>
            <a:ext cx="36377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TW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 for Quotations </a:t>
            </a:r>
          </a:p>
          <a:p>
            <a:pPr lvl="0" algn="ctr"/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Find suppliers based on your requirements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91533909-16FF-482E-87DE-5C0AE3431ABD}"/>
              </a:ext>
            </a:extLst>
          </p:cNvPr>
          <p:cNvSpPr/>
          <p:nvPr/>
        </p:nvSpPr>
        <p:spPr>
          <a:xfrm>
            <a:off x="2506551" y="1998326"/>
            <a:ext cx="17708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iDealEZ </a:t>
            </a:r>
          </a:p>
          <a:p>
            <a:r>
              <a:rPr lang="en-US" altLang="zh-TW" b="1" dirty="0">
                <a:latin typeface="Calibri" panose="020F0502020204030204" pitchFamily="34" charset="0"/>
                <a:cs typeface="Arial" panose="020B0604020202020204" pitchFamily="34" charset="0"/>
              </a:rPr>
              <a:t>Online Small Order Services</a:t>
            </a:r>
            <a:endParaRPr lang="zh-TW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0BAB65D1-FA9B-4117-85BF-7875CADE779C}"/>
              </a:ext>
            </a:extLst>
          </p:cNvPr>
          <p:cNvSpPr/>
          <p:nvPr/>
        </p:nvSpPr>
        <p:spPr>
          <a:xfrm>
            <a:off x="4931621" y="2159280"/>
            <a:ext cx="25523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Trading Post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US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Post your </a:t>
            </a:r>
            <a:r>
              <a:rPr lang="en-US" altLang="en-US" sz="2000" b="1" dirty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Sell/Buy</a:t>
            </a:r>
            <a:r>
              <a:rPr lang="en-US" altLang="en-US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offers and get quotations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橢圓 25">
            <a:extLst>
              <a:ext uri="{FF2B5EF4-FFF2-40B4-BE49-F238E27FC236}">
                <a16:creationId xmlns="" xmlns:a16="http://schemas.microsoft.com/office/drawing/2014/main" id="{99558B68-E705-42A7-B527-074DA27AA598}"/>
              </a:ext>
            </a:extLst>
          </p:cNvPr>
          <p:cNvSpPr/>
          <p:nvPr/>
        </p:nvSpPr>
        <p:spPr>
          <a:xfrm>
            <a:off x="-19569" y="3447036"/>
            <a:ext cx="9038384" cy="5291162"/>
          </a:xfrm>
          <a:prstGeom prst="ellipse">
            <a:avLst/>
          </a:prstGeom>
          <a:noFill/>
          <a:ln w="1016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27" name="圖片 26">
            <a:extLst>
              <a:ext uri="{FF2B5EF4-FFF2-40B4-BE49-F238E27FC236}">
                <a16:creationId xmlns="" xmlns:a16="http://schemas.microsoft.com/office/drawing/2014/main" id="{F43FBF9C-C7D5-4EC9-B1B8-0CB506D484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213" y="3311017"/>
            <a:ext cx="829748" cy="829748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C4950224-8D6C-48DD-8ABC-5863970DF0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7967" y="2936094"/>
            <a:ext cx="846589" cy="846589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3DFB5BCB-6DAA-40F9-8BA6-4BAB173C25E4}"/>
              </a:ext>
            </a:extLst>
          </p:cNvPr>
          <p:cNvSpPr/>
          <p:nvPr/>
        </p:nvSpPr>
        <p:spPr>
          <a:xfrm>
            <a:off x="6808825" y="4047334"/>
            <a:ext cx="1856807" cy="152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altLang="en-US" sz="2000" b="1" dirty="0">
                <a:solidFill>
                  <a:srgbClr val="E46C0A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Multi-Platform</a:t>
            </a:r>
          </a:p>
          <a:p>
            <a:pPr lvl="0"/>
            <a:r>
              <a:rPr lang="en-US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Designed for an optimized experience on all devices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="" xmlns:a16="http://schemas.microsoft.com/office/drawing/2014/main" id="{4A1E945F-532D-4C52-8797-9CE21BCE2380}"/>
              </a:ext>
            </a:extLst>
          </p:cNvPr>
          <p:cNvSpPr/>
          <p:nvPr/>
        </p:nvSpPr>
        <p:spPr>
          <a:xfrm>
            <a:off x="-1287781" y="1709204"/>
            <a:ext cx="12030891" cy="7878933"/>
          </a:xfrm>
          <a:prstGeom prst="ellipse">
            <a:avLst/>
          </a:prstGeom>
          <a:noFill/>
          <a:ln w="1016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1" name="圖片 30">
            <a:extLst>
              <a:ext uri="{FF2B5EF4-FFF2-40B4-BE49-F238E27FC236}">
                <a16:creationId xmlns="" xmlns:a16="http://schemas.microsoft.com/office/drawing/2014/main" id="{C4F3EEBA-7868-4B7F-BB4E-09D7BD2F81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667" y="1878678"/>
            <a:ext cx="751438" cy="751438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="" xmlns:a16="http://schemas.microsoft.com/office/drawing/2014/main" id="{55BA10D5-A305-4F9B-9D1F-7050752A3E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7201" y="1426428"/>
            <a:ext cx="744572" cy="744572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="" xmlns:a16="http://schemas.microsoft.com/office/drawing/2014/main" id="{22F8DC5F-95A2-455C-B236-44628DA9B1E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617" y="1403238"/>
            <a:ext cx="780982" cy="780982"/>
          </a:xfrm>
          <a:prstGeom prst="rect">
            <a:avLst/>
          </a:prstGeom>
        </p:spPr>
      </p:pic>
      <p:pic>
        <p:nvPicPr>
          <p:cNvPr id="34" name="圖片 33">
            <a:extLst>
              <a:ext uri="{FF2B5EF4-FFF2-40B4-BE49-F238E27FC236}">
                <a16:creationId xmlns="" xmlns:a16="http://schemas.microsoft.com/office/drawing/2014/main" id="{8DAAC6F9-0618-46C2-858B-05DC9EC96A0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796" y="3713112"/>
            <a:ext cx="778873" cy="757349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EF428984-8FC0-4C09-B9D9-58C0B7421CCE}"/>
              </a:ext>
            </a:extLst>
          </p:cNvPr>
          <p:cNvSpPr/>
          <p:nvPr/>
        </p:nvSpPr>
        <p:spPr>
          <a:xfrm>
            <a:off x="427288" y="4417519"/>
            <a:ext cx="25902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2000" b="1" dirty="0">
                <a:solidFill>
                  <a:srgbClr val="E46C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iMeeting</a:t>
            </a:r>
          </a:p>
          <a:p>
            <a:pPr lvl="0"/>
            <a:r>
              <a:rPr lang="en-US" altLang="zh-TW" b="1" dirty="0">
                <a:cs typeface="Arial" panose="020B0604020202020204" pitchFamily="34" charset="0"/>
              </a:rPr>
              <a:t>Meet suppliers online </a:t>
            </a:r>
          </a:p>
          <a:p>
            <a:pPr lvl="0"/>
            <a:r>
              <a:rPr lang="en-US" altLang="zh-TW" b="1" dirty="0">
                <a:cs typeface="Arial" panose="020B0604020202020204" pitchFamily="34" charset="0"/>
              </a:rPr>
              <a:t>via videoconferencing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39ED3B72-C348-482E-B843-C44E24A8457A}"/>
              </a:ext>
            </a:extLst>
          </p:cNvPr>
          <p:cNvSpPr/>
          <p:nvPr/>
        </p:nvSpPr>
        <p:spPr>
          <a:xfrm>
            <a:off x="6960030" y="2633460"/>
            <a:ext cx="233186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Localized Catalogs</a:t>
            </a:r>
            <a:endParaRPr lang="en-US" altLang="en-US" sz="20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Available in </a:t>
            </a:r>
            <a:r>
              <a:rPr lang="en-US" altLang="en-US" sz="2400" b="1" dirty="0">
                <a:solidFill>
                  <a:schemeClr val="accent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13</a:t>
            </a:r>
            <a:r>
              <a:rPr lang="zh-TW" altLang="en-US" sz="24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zh-TW" b="1" dirty="0">
                <a:latin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US" altLang="en-US" b="1" dirty="0">
                <a:latin typeface="Calibri" panose="020F0502020204030204" pitchFamily="34" charset="0"/>
                <a:cs typeface="Arial" panose="020B0604020202020204" pitchFamily="34" charset="0"/>
              </a:rPr>
              <a:t>anguages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圖片 37">
            <a:extLst>
              <a:ext uri="{FF2B5EF4-FFF2-40B4-BE49-F238E27FC236}">
                <a16:creationId xmlns="" xmlns:a16="http://schemas.microsoft.com/office/drawing/2014/main" id="{3897E065-0E6A-4D19-935D-11A2D5935A4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3001" y="1906842"/>
            <a:ext cx="780853" cy="780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85022166-D38D-4CD0-B9FC-9950650DE74A}"/>
              </a:ext>
            </a:extLst>
          </p:cNvPr>
          <p:cNvSpPr/>
          <p:nvPr/>
        </p:nvSpPr>
        <p:spPr>
          <a:xfrm>
            <a:off x="446397" y="2695464"/>
            <a:ext cx="223260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Global Partnership</a:t>
            </a:r>
          </a:p>
          <a:p>
            <a:r>
              <a:rPr lang="en-US" altLang="zh-TW" b="1" dirty="0">
                <a:latin typeface="Calibri" panose="020F0502020204030204" pitchFamily="34" charset="0"/>
                <a:cs typeface="Arial" panose="020B0604020202020204" pitchFamily="34" charset="0"/>
              </a:rPr>
              <a:t>Cooperate with global e-Commerce platforms </a:t>
            </a:r>
            <a:endParaRPr lang="zh-TW" altLang="en-US" b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圖片 39">
            <a:extLst>
              <a:ext uri="{FF2B5EF4-FFF2-40B4-BE49-F238E27FC236}">
                <a16:creationId xmlns="" xmlns:a16="http://schemas.microsoft.com/office/drawing/2014/main" id="{B1B8D1BC-7C02-4DFB-BB55-0C7A2270919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63" y="5636636"/>
            <a:ext cx="1046038" cy="104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377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4F935875-31AB-4AEB-91DB-5C150C8B635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27883"/>
            <a:ext cx="9144000" cy="441183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D5B8FB8-CBBB-4507-B108-0C5E03A4FC62}"/>
              </a:ext>
            </a:extLst>
          </p:cNvPr>
          <p:cNvSpPr/>
          <p:nvPr/>
        </p:nvSpPr>
        <p:spPr>
          <a:xfrm>
            <a:off x="1869417" y="6048957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b="1" dirty="0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E-trading Hub-</a:t>
            </a:r>
            <a:r>
              <a:rPr lang="en-US" altLang="zh-TW" sz="3200" b="1" dirty="0" err="1"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Taiwantrade</a:t>
            </a:r>
            <a:endParaRPr lang="zh-TW" altLang="en-US" sz="3200" b="1" dirty="0">
              <a:latin typeface="Segoe UI Black" panose="020B0A02040204020203" pitchFamily="34" charset="0"/>
              <a:ea typeface="微軟正黑體" panose="020B0604030504040204" pitchFamily="34" charset="-120"/>
              <a:cs typeface="Segoe UI Black" panose="020B0A02040204020203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AC7246E-78D9-4C49-9520-62C6D229BA90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36000">
                <a:srgbClr val="4D9AA1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>
            <a:extLst>
              <a:ext uri="{FF2B5EF4-FFF2-40B4-BE49-F238E27FC236}">
                <a16:creationId xmlns="" xmlns:a16="http://schemas.microsoft.com/office/drawing/2014/main" id="{583B615D-5F06-40F1-A2AC-65480F692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" y="406948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TAITRA Services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 err="1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Taiwantrade</a:t>
            </a:r>
            <a:endParaRPr lang="zh-TW" altLang="en-US" dirty="0"/>
          </a:p>
        </p:txBody>
      </p:sp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88166A10-E558-4DB2-8B17-2F81692F3C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463" y="5636636"/>
            <a:ext cx="1046038" cy="1046038"/>
          </a:xfrm>
          <a:prstGeom prst="rect">
            <a:avLst/>
          </a:prstGeom>
        </p:spPr>
      </p:pic>
      <p:grpSp>
        <p:nvGrpSpPr>
          <p:cNvPr id="9" name="Группа 776">
            <a:extLst>
              <a:ext uri="{FF2B5EF4-FFF2-40B4-BE49-F238E27FC236}">
                <a16:creationId xmlns="" xmlns:a16="http://schemas.microsoft.com/office/drawing/2014/main" id="{B0A1AFBF-ABBA-4908-BF6A-382C813C9E4D}"/>
              </a:ext>
            </a:extLst>
          </p:cNvPr>
          <p:cNvGrpSpPr/>
          <p:nvPr/>
        </p:nvGrpSpPr>
        <p:grpSpPr>
          <a:xfrm rot="8069711" flipV="1">
            <a:off x="7923178" y="5983738"/>
            <a:ext cx="791393" cy="934628"/>
            <a:chOff x="6487731" y="579743"/>
            <a:chExt cx="236829" cy="310967"/>
          </a:xfrm>
        </p:grpSpPr>
        <p:sp>
          <p:nvSpPr>
            <p:cNvPr id="10" name="Freeform 1159">
              <a:extLst>
                <a:ext uri="{FF2B5EF4-FFF2-40B4-BE49-F238E27FC236}">
                  <a16:creationId xmlns="" xmlns:a16="http://schemas.microsoft.com/office/drawing/2014/main" id="{D26CE164-A2F0-4100-A0D6-CE1B0E754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147" y="637406"/>
              <a:ext cx="191523" cy="245067"/>
            </a:xfrm>
            <a:custGeom>
              <a:avLst/>
              <a:gdLst>
                <a:gd name="T0" fmla="*/ 10 w 93"/>
                <a:gd name="T1" fmla="*/ 21 h 119"/>
                <a:gd name="T2" fmla="*/ 20 w 93"/>
                <a:gd name="T3" fmla="*/ 31 h 119"/>
                <a:gd name="T4" fmla="*/ 20 w 93"/>
                <a:gd name="T5" fmla="*/ 48 h 119"/>
                <a:gd name="T6" fmla="*/ 34 w 93"/>
                <a:gd name="T7" fmla="*/ 34 h 119"/>
                <a:gd name="T8" fmla="*/ 37 w 93"/>
                <a:gd name="T9" fmla="*/ 31 h 119"/>
                <a:gd name="T10" fmla="*/ 64 w 93"/>
                <a:gd name="T11" fmla="*/ 4 h 119"/>
                <a:gd name="T12" fmla="*/ 78 w 93"/>
                <a:gd name="T13" fmla="*/ 4 h 119"/>
                <a:gd name="T14" fmla="*/ 78 w 93"/>
                <a:gd name="T15" fmla="*/ 17 h 119"/>
                <a:gd name="T16" fmla="*/ 59 w 93"/>
                <a:gd name="T17" fmla="*/ 36 h 119"/>
                <a:gd name="T18" fmla="*/ 88 w 93"/>
                <a:gd name="T19" fmla="*/ 65 h 119"/>
                <a:gd name="T20" fmla="*/ 88 w 93"/>
                <a:gd name="T21" fmla="*/ 83 h 119"/>
                <a:gd name="T22" fmla="*/ 81 w 93"/>
                <a:gd name="T23" fmla="*/ 90 h 119"/>
                <a:gd name="T24" fmla="*/ 64 w 93"/>
                <a:gd name="T25" fmla="*/ 107 h 119"/>
                <a:gd name="T26" fmla="*/ 59 w 93"/>
                <a:gd name="T27" fmla="*/ 112 h 119"/>
                <a:gd name="T28" fmla="*/ 35 w 93"/>
                <a:gd name="T29" fmla="*/ 112 h 119"/>
                <a:gd name="T30" fmla="*/ 26 w 93"/>
                <a:gd name="T31" fmla="*/ 104 h 119"/>
                <a:gd name="T32" fmla="*/ 12 w 93"/>
                <a:gd name="T33" fmla="*/ 89 h 119"/>
                <a:gd name="T34" fmla="*/ 4 w 93"/>
                <a:gd name="T35" fmla="*/ 81 h 119"/>
                <a:gd name="T36" fmla="*/ 4 w 93"/>
                <a:gd name="T37" fmla="*/ 81 h 119"/>
                <a:gd name="T38" fmla="*/ 0 w 93"/>
                <a:gd name="T39" fmla="*/ 74 h 119"/>
                <a:gd name="T40" fmla="*/ 0 w 93"/>
                <a:gd name="T41" fmla="*/ 73 h 119"/>
                <a:gd name="T42" fmla="*/ 0 w 93"/>
                <a:gd name="T43" fmla="*/ 73 h 119"/>
                <a:gd name="T44" fmla="*/ 0 w 93"/>
                <a:gd name="T45" fmla="*/ 31 h 119"/>
                <a:gd name="T46" fmla="*/ 10 w 93"/>
                <a:gd name="T47" fmla="*/ 2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3" h="119">
                  <a:moveTo>
                    <a:pt x="10" y="21"/>
                  </a:moveTo>
                  <a:cubicBezTo>
                    <a:pt x="15" y="21"/>
                    <a:pt x="20" y="25"/>
                    <a:pt x="20" y="31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34" y="34"/>
                    <a:pt x="34" y="34"/>
                    <a:pt x="34" y="34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8" y="0"/>
                    <a:pt x="74" y="0"/>
                    <a:pt x="78" y="4"/>
                  </a:cubicBezTo>
                  <a:cubicBezTo>
                    <a:pt x="82" y="7"/>
                    <a:pt x="82" y="14"/>
                    <a:pt x="78" y="17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93" y="70"/>
                    <a:pt x="93" y="78"/>
                    <a:pt x="88" y="83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2" y="119"/>
                    <a:pt x="41" y="119"/>
                    <a:pt x="35" y="112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12" y="89"/>
                    <a:pt x="12" y="89"/>
                    <a:pt x="12" y="89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4" y="81"/>
                    <a:pt x="4" y="81"/>
                    <a:pt x="4" y="81"/>
                  </a:cubicBezTo>
                  <a:cubicBezTo>
                    <a:pt x="2" y="79"/>
                    <a:pt x="0" y="77"/>
                    <a:pt x="0" y="74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25"/>
                    <a:pt x="5" y="21"/>
                    <a:pt x="10" y="21"/>
                  </a:cubicBez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Line 1160">
              <a:extLst>
                <a:ext uri="{FF2B5EF4-FFF2-40B4-BE49-F238E27FC236}">
                  <a16:creationId xmlns="" xmlns:a16="http://schemas.microsoft.com/office/drawing/2014/main" id="{E235AF2F-49BE-4A33-8009-1245EEAA71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29829" y="760969"/>
              <a:ext cx="43247" cy="43247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61">
              <a:extLst>
                <a:ext uri="{FF2B5EF4-FFF2-40B4-BE49-F238E27FC236}">
                  <a16:creationId xmlns="" xmlns:a16="http://schemas.microsoft.com/office/drawing/2014/main" id="{2D4E78AB-A025-4E0A-8D87-18671C0D97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05116" y="736256"/>
              <a:ext cx="43247" cy="43247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162">
              <a:extLst>
                <a:ext uri="{FF2B5EF4-FFF2-40B4-BE49-F238E27FC236}">
                  <a16:creationId xmlns="" xmlns:a16="http://schemas.microsoft.com/office/drawing/2014/main" id="{98034603-DEF2-4160-8724-583954D617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580403" y="711544"/>
              <a:ext cx="43247" cy="43247"/>
            </a:xfrm>
            <a:prstGeom prst="line">
              <a:avLst/>
            </a:pr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163">
              <a:extLst>
                <a:ext uri="{FF2B5EF4-FFF2-40B4-BE49-F238E27FC236}">
                  <a16:creationId xmlns="" xmlns:a16="http://schemas.microsoft.com/office/drawing/2014/main" id="{9AC0681B-7997-4F5D-B830-9B4609F00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7731" y="804216"/>
              <a:ext cx="86494" cy="86494"/>
            </a:xfrm>
            <a:custGeom>
              <a:avLst/>
              <a:gdLst>
                <a:gd name="T0" fmla="*/ 84 w 84"/>
                <a:gd name="T1" fmla="*/ 64 h 84"/>
                <a:gd name="T2" fmla="*/ 22 w 84"/>
                <a:gd name="T3" fmla="*/ 0 h 84"/>
                <a:gd name="T4" fmla="*/ 0 w 84"/>
                <a:gd name="T5" fmla="*/ 22 h 84"/>
                <a:gd name="T6" fmla="*/ 64 w 84"/>
                <a:gd name="T7" fmla="*/ 84 h 84"/>
                <a:gd name="T8" fmla="*/ 84 w 84"/>
                <a:gd name="T9" fmla="*/ 6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84">
                  <a:moveTo>
                    <a:pt x="84" y="64"/>
                  </a:moveTo>
                  <a:lnTo>
                    <a:pt x="22" y="0"/>
                  </a:lnTo>
                  <a:lnTo>
                    <a:pt x="0" y="22"/>
                  </a:lnTo>
                  <a:lnTo>
                    <a:pt x="64" y="84"/>
                  </a:lnTo>
                  <a:lnTo>
                    <a:pt x="84" y="64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164">
              <a:extLst>
                <a:ext uri="{FF2B5EF4-FFF2-40B4-BE49-F238E27FC236}">
                  <a16:creationId xmlns="" xmlns:a16="http://schemas.microsoft.com/office/drawing/2014/main" id="{EBDD24F9-2F93-4BFA-AC59-68DF2C7C8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482" y="579743"/>
              <a:ext cx="72078" cy="72078"/>
            </a:xfrm>
            <a:custGeom>
              <a:avLst/>
              <a:gdLst>
                <a:gd name="T0" fmla="*/ 0 w 35"/>
                <a:gd name="T1" fmla="*/ 0 h 35"/>
                <a:gd name="T2" fmla="*/ 35 w 35"/>
                <a:gd name="T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" h="35">
                  <a:moveTo>
                    <a:pt x="0" y="0"/>
                  </a:moveTo>
                  <a:cubicBezTo>
                    <a:pt x="19" y="0"/>
                    <a:pt x="35" y="16"/>
                    <a:pt x="35" y="35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165">
              <a:extLst>
                <a:ext uri="{FF2B5EF4-FFF2-40B4-BE49-F238E27FC236}">
                  <a16:creationId xmlns="" xmlns:a16="http://schemas.microsoft.com/office/drawing/2014/main" id="{65BFB3A6-D9D3-4394-AA13-8E4F802D2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482" y="608575"/>
              <a:ext cx="41188" cy="43247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11" y="0"/>
                    <a:pt x="20" y="10"/>
                    <a:pt x="20" y="21"/>
                  </a:cubicBezTo>
                </a:path>
              </a:pathLst>
            </a:custGeom>
            <a:noFill/>
            <a:ln w="38100" cap="rnd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4470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圖片 47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colorTemperature colorTemp="6137"/>
                    </a14:imgEffect>
                    <a14:imgEffect>
                      <a14:saturation sat="120000"/>
                    </a14:imgEffect>
                    <a14:imgEffect>
                      <a14:brightnessContrast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81655" y="2793261"/>
            <a:ext cx="10926824" cy="3888142"/>
          </a:xfrm>
          <a:prstGeom prst="rect">
            <a:avLst/>
          </a:prstGeom>
        </p:spPr>
      </p:pic>
      <p:sp>
        <p:nvSpPr>
          <p:cNvPr id="28" name="標題 27"/>
          <p:cNvSpPr>
            <a:spLocks noGrp="1"/>
          </p:cNvSpPr>
          <p:nvPr>
            <p:ph type="title"/>
          </p:nvPr>
        </p:nvSpPr>
        <p:spPr>
          <a:xfrm>
            <a:off x="2932591" y="101952"/>
            <a:ext cx="3812722" cy="1325563"/>
          </a:xfrm>
        </p:spPr>
        <p:txBody>
          <a:bodyPr>
            <a:noAutofit/>
          </a:bodyPr>
          <a:lstStyle/>
          <a:p>
            <a:pPr algn="ctr"/>
            <a:r>
              <a:rPr lang="en-US" altLang="zh-TW" sz="6600" b="1" dirty="0">
                <a:ln w="15875" cmpd="sng"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OUTLINE</a:t>
            </a:r>
            <a:endParaRPr lang="zh-TW" altLang="en-US" sz="6600" b="1" dirty="0">
              <a:ln w="15875" cmpd="sng">
                <a:solidFill>
                  <a:schemeClr val="bg1">
                    <a:lumMod val="9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anose="02000000000000000000" pitchFamily="2" charset="0"/>
              <a:ea typeface="Arial Unicode MS" panose="020B0604020202020204" pitchFamily="34" charset="-120"/>
              <a:cs typeface="Ebrima" panose="02000000000000000000" pitchFamily="2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50" normalizeH="0" baseline="0" noProof="0" dirty="0">
              <a:ln w="9525" cmpd="sng">
                <a:solidFill>
                  <a:srgbClr val="5B9BD5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5B9BD5"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54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pattFill prst="ltDnDiag">
                <a:fgClr>
                  <a:srgbClr val="4472C4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0" y="2572389"/>
            <a:ext cx="7325112" cy="2298818"/>
            <a:chOff x="0" y="2635945"/>
            <a:chExt cx="8056174" cy="2298818"/>
          </a:xfrm>
        </p:grpSpPr>
        <p:grpSp>
          <p:nvGrpSpPr>
            <p:cNvPr id="22" name="群組 21"/>
            <p:cNvGrpSpPr/>
            <p:nvPr/>
          </p:nvGrpSpPr>
          <p:grpSpPr>
            <a:xfrm>
              <a:off x="1892446" y="2962037"/>
              <a:ext cx="6053394" cy="1295390"/>
              <a:chOff x="846034" y="969952"/>
              <a:chExt cx="6313145" cy="491380"/>
            </a:xfrm>
            <a:gradFill flip="none" rotWithShape="1">
              <a:gsLst>
                <a:gs pos="0">
                  <a:srgbClr val="2C595E"/>
                </a:gs>
                <a:gs pos="100000">
                  <a:srgbClr val="4D9AA2"/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矩形 22"/>
              <p:cNvSpPr/>
              <p:nvPr/>
            </p:nvSpPr>
            <p:spPr>
              <a:xfrm>
                <a:off x="846034" y="974221"/>
                <a:ext cx="5828231" cy="487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5400000">
                <a:off x="6671032" y="973184"/>
                <a:ext cx="491380" cy="4849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grpSp>
          <p:nvGrpSpPr>
            <p:cNvPr id="4" name="群組 3"/>
            <p:cNvGrpSpPr/>
            <p:nvPr/>
          </p:nvGrpSpPr>
          <p:grpSpPr>
            <a:xfrm>
              <a:off x="0" y="2635945"/>
              <a:ext cx="8056174" cy="2298818"/>
              <a:chOff x="0" y="2635945"/>
              <a:chExt cx="8056174" cy="2298818"/>
            </a:xfrm>
          </p:grpSpPr>
          <p:sp>
            <p:nvSpPr>
              <p:cNvPr id="30" name="標題 27"/>
              <p:cNvSpPr txBox="1">
                <a:spLocks/>
              </p:cNvSpPr>
              <p:nvPr/>
            </p:nvSpPr>
            <p:spPr>
              <a:xfrm>
                <a:off x="986696" y="2956433"/>
                <a:ext cx="7069478" cy="1325563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75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>
                      <a:outerShdw blurRad="50800" dist="38100" dir="8100000" algn="tr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Arial Unicode MS" panose="020B0604020202020204" pitchFamily="34" charset="-120"/>
                    <a:ea typeface="Arial Unicode MS" panose="020B0604020202020204" pitchFamily="34" charset="-120"/>
                    <a:cs typeface="Arial Unicode MS" panose="020B0604020202020204" pitchFamily="34" charset="-120"/>
                  </a:rPr>
                  <a:t>TAITRA Services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0" y="2635945"/>
                <a:ext cx="1935988" cy="2298818"/>
              </a:xfrm>
              <a:custGeom>
                <a:avLst/>
                <a:gdLst>
                  <a:gd name="connsiteX0" fmla="*/ 0 w 2315910"/>
                  <a:gd name="connsiteY0" fmla="*/ 0 h 2298818"/>
                  <a:gd name="connsiteX1" fmla="*/ 2315910 w 2315910"/>
                  <a:gd name="connsiteY1" fmla="*/ 0 h 2298818"/>
                  <a:gd name="connsiteX2" fmla="*/ 2315910 w 2315910"/>
                  <a:gd name="connsiteY2" fmla="*/ 2298818 h 2298818"/>
                  <a:gd name="connsiteX3" fmla="*/ 0 w 2315910"/>
                  <a:gd name="connsiteY3" fmla="*/ 2298818 h 2298818"/>
                  <a:gd name="connsiteX4" fmla="*/ 0 w 2315910"/>
                  <a:gd name="connsiteY4" fmla="*/ 0 h 2298818"/>
                  <a:gd name="connsiteX0" fmla="*/ 0 w 2315910"/>
                  <a:gd name="connsiteY0" fmla="*/ 0 h 2298818"/>
                  <a:gd name="connsiteX1" fmla="*/ 1950150 w 2315910"/>
                  <a:gd name="connsiteY1" fmla="*/ 339635 h 2298818"/>
                  <a:gd name="connsiteX2" fmla="*/ 2315910 w 2315910"/>
                  <a:gd name="connsiteY2" fmla="*/ 2298818 h 2298818"/>
                  <a:gd name="connsiteX3" fmla="*/ 0 w 2315910"/>
                  <a:gd name="connsiteY3" fmla="*/ 2298818 h 2298818"/>
                  <a:gd name="connsiteX4" fmla="*/ 0 w 2315910"/>
                  <a:gd name="connsiteY4" fmla="*/ 0 h 2298818"/>
                  <a:gd name="connsiteX0" fmla="*/ 0 w 2315910"/>
                  <a:gd name="connsiteY0" fmla="*/ 0 h 2298818"/>
                  <a:gd name="connsiteX1" fmla="*/ 1950150 w 2315910"/>
                  <a:gd name="connsiteY1" fmla="*/ 313510 h 2298818"/>
                  <a:gd name="connsiteX2" fmla="*/ 2315910 w 2315910"/>
                  <a:gd name="connsiteY2" fmla="*/ 2298818 h 2298818"/>
                  <a:gd name="connsiteX3" fmla="*/ 0 w 2315910"/>
                  <a:gd name="connsiteY3" fmla="*/ 2298818 h 2298818"/>
                  <a:gd name="connsiteX4" fmla="*/ 0 w 2315910"/>
                  <a:gd name="connsiteY4" fmla="*/ 0 h 2298818"/>
                  <a:gd name="connsiteX0" fmla="*/ 0 w 1950150"/>
                  <a:gd name="connsiteY0" fmla="*/ 0 h 2298818"/>
                  <a:gd name="connsiteX1" fmla="*/ 1950150 w 1950150"/>
                  <a:gd name="connsiteY1" fmla="*/ 313510 h 2298818"/>
                  <a:gd name="connsiteX2" fmla="*/ 1950150 w 1950150"/>
                  <a:gd name="connsiteY2" fmla="*/ 1593424 h 2298818"/>
                  <a:gd name="connsiteX3" fmla="*/ 0 w 1950150"/>
                  <a:gd name="connsiteY3" fmla="*/ 2298818 h 2298818"/>
                  <a:gd name="connsiteX4" fmla="*/ 0 w 1950150"/>
                  <a:gd name="connsiteY4" fmla="*/ 0 h 2298818"/>
                  <a:gd name="connsiteX0" fmla="*/ 0 w 1950150"/>
                  <a:gd name="connsiteY0" fmla="*/ 0 h 2298818"/>
                  <a:gd name="connsiteX1" fmla="*/ 1950150 w 1950150"/>
                  <a:gd name="connsiteY1" fmla="*/ 313510 h 2298818"/>
                  <a:gd name="connsiteX2" fmla="*/ 1941441 w 1950150"/>
                  <a:gd name="connsiteY2" fmla="*/ 1619550 h 2298818"/>
                  <a:gd name="connsiteX3" fmla="*/ 0 w 1950150"/>
                  <a:gd name="connsiteY3" fmla="*/ 2298818 h 2298818"/>
                  <a:gd name="connsiteX4" fmla="*/ 0 w 1950150"/>
                  <a:gd name="connsiteY4" fmla="*/ 0 h 2298818"/>
                  <a:gd name="connsiteX0" fmla="*/ 0 w 1975259"/>
                  <a:gd name="connsiteY0" fmla="*/ 0 h 2298818"/>
                  <a:gd name="connsiteX1" fmla="*/ 1975259 w 1975259"/>
                  <a:gd name="connsiteY1" fmla="*/ 357053 h 2298818"/>
                  <a:gd name="connsiteX2" fmla="*/ 1941441 w 1975259"/>
                  <a:gd name="connsiteY2" fmla="*/ 1619550 h 2298818"/>
                  <a:gd name="connsiteX3" fmla="*/ 0 w 1975259"/>
                  <a:gd name="connsiteY3" fmla="*/ 2298818 h 2298818"/>
                  <a:gd name="connsiteX4" fmla="*/ 0 w 1975259"/>
                  <a:gd name="connsiteY4" fmla="*/ 0 h 2298818"/>
                  <a:gd name="connsiteX0" fmla="*/ 0 w 1941441"/>
                  <a:gd name="connsiteY0" fmla="*/ 0 h 2298818"/>
                  <a:gd name="connsiteX1" fmla="*/ 1908302 w 1941441"/>
                  <a:gd name="connsiteY1" fmla="*/ 348344 h 2298818"/>
                  <a:gd name="connsiteX2" fmla="*/ 1941441 w 1941441"/>
                  <a:gd name="connsiteY2" fmla="*/ 1619550 h 2298818"/>
                  <a:gd name="connsiteX3" fmla="*/ 0 w 1941441"/>
                  <a:gd name="connsiteY3" fmla="*/ 2298818 h 2298818"/>
                  <a:gd name="connsiteX4" fmla="*/ 0 w 1941441"/>
                  <a:gd name="connsiteY4" fmla="*/ 0 h 2298818"/>
                  <a:gd name="connsiteX0" fmla="*/ 0 w 1908302"/>
                  <a:gd name="connsiteY0" fmla="*/ 0 h 2298818"/>
                  <a:gd name="connsiteX1" fmla="*/ 1908302 w 1908302"/>
                  <a:gd name="connsiteY1" fmla="*/ 348344 h 2298818"/>
                  <a:gd name="connsiteX2" fmla="*/ 1891223 w 1908302"/>
                  <a:gd name="connsiteY2" fmla="*/ 1636967 h 2298818"/>
                  <a:gd name="connsiteX3" fmla="*/ 0 w 1908302"/>
                  <a:gd name="connsiteY3" fmla="*/ 2298818 h 2298818"/>
                  <a:gd name="connsiteX4" fmla="*/ 0 w 1908302"/>
                  <a:gd name="connsiteY4" fmla="*/ 0 h 2298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8302" h="2298818">
                    <a:moveTo>
                      <a:pt x="0" y="0"/>
                    </a:moveTo>
                    <a:lnTo>
                      <a:pt x="1908302" y="348344"/>
                    </a:lnTo>
                    <a:lnTo>
                      <a:pt x="1891223" y="1636967"/>
                    </a:lnTo>
                    <a:lnTo>
                      <a:pt x="0" y="2298818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2C595E"/>
                  </a:gs>
                  <a:gs pos="100000">
                    <a:srgbClr val="4D9AA2"/>
                  </a:gs>
                </a:gsLst>
                <a:lin ang="10800000" scaled="1"/>
              </a:gra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1062099" y="3167146"/>
                <a:ext cx="553930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4800" b="1" i="0" u="none" strike="noStrike" kern="1200" cap="none" spc="50" normalizeH="0" baseline="0" noProof="0" dirty="0">
                    <a:ln w="28575" cmpd="sng">
                      <a:solidFill>
                        <a:srgbClr val="FFC000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rgbClr val="5B9BD5">
                          <a:alpha val="40000"/>
                        </a:srgbClr>
                      </a:glow>
                    </a:effectLst>
                    <a:uLnTx/>
                    <a:uFillTx/>
                    <a:latin typeface="Calibri" panose="020F0502020204030204"/>
                    <a:ea typeface="新細明體" panose="02020500000000000000" pitchFamily="18" charset="-120"/>
                    <a:cs typeface="+mn-cs"/>
                  </a:rPr>
                  <a:t>2</a:t>
                </a:r>
                <a:endParaRPr kumimoji="0" lang="zh-TW" altLang="en-US" sz="48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</p:grpSp>
      <p:grpSp>
        <p:nvGrpSpPr>
          <p:cNvPr id="5" name="群組 4"/>
          <p:cNvGrpSpPr/>
          <p:nvPr/>
        </p:nvGrpSpPr>
        <p:grpSpPr>
          <a:xfrm>
            <a:off x="-9911" y="4135098"/>
            <a:ext cx="9796462" cy="3659623"/>
            <a:chOff x="-32688" y="4253458"/>
            <a:chExt cx="7440318" cy="3541263"/>
          </a:xfrm>
        </p:grpSpPr>
        <p:sp>
          <p:nvSpPr>
            <p:cNvPr id="17" name="矩形 16"/>
            <p:cNvSpPr/>
            <p:nvPr/>
          </p:nvSpPr>
          <p:spPr>
            <a:xfrm>
              <a:off x="-32688" y="4260948"/>
              <a:ext cx="1401499" cy="3533773"/>
            </a:xfrm>
            <a:custGeom>
              <a:avLst/>
              <a:gdLst>
                <a:gd name="connsiteX0" fmla="*/ 0 w 2315910"/>
                <a:gd name="connsiteY0" fmla="*/ 0 h 2337274"/>
                <a:gd name="connsiteX1" fmla="*/ 2315910 w 2315910"/>
                <a:gd name="connsiteY1" fmla="*/ 0 h 2337274"/>
                <a:gd name="connsiteX2" fmla="*/ 2315910 w 2315910"/>
                <a:gd name="connsiteY2" fmla="*/ 2337274 h 2337274"/>
                <a:gd name="connsiteX3" fmla="*/ 0 w 2315910"/>
                <a:gd name="connsiteY3" fmla="*/ 2337274 h 2337274"/>
                <a:gd name="connsiteX4" fmla="*/ 0 w 2315910"/>
                <a:gd name="connsiteY4" fmla="*/ 0 h 2337274"/>
                <a:gd name="connsiteX0" fmla="*/ 0 w 2315910"/>
                <a:gd name="connsiteY0" fmla="*/ 653143 h 2990417"/>
                <a:gd name="connsiteX1" fmla="*/ 1950150 w 2315910"/>
                <a:gd name="connsiteY1" fmla="*/ 0 h 2990417"/>
                <a:gd name="connsiteX2" fmla="*/ 2315910 w 2315910"/>
                <a:gd name="connsiteY2" fmla="*/ 2990417 h 2990417"/>
                <a:gd name="connsiteX3" fmla="*/ 0 w 2315910"/>
                <a:gd name="connsiteY3" fmla="*/ 2990417 h 2990417"/>
                <a:gd name="connsiteX4" fmla="*/ 0 w 2315910"/>
                <a:gd name="connsiteY4" fmla="*/ 653143 h 2990417"/>
                <a:gd name="connsiteX0" fmla="*/ 0 w 1950150"/>
                <a:gd name="connsiteY0" fmla="*/ 653143 h 2990417"/>
                <a:gd name="connsiteX1" fmla="*/ 1950150 w 1950150"/>
                <a:gd name="connsiteY1" fmla="*/ 0 h 2990417"/>
                <a:gd name="connsiteX2" fmla="*/ 1932733 w 1950150"/>
                <a:gd name="connsiteY2" fmla="*/ 1248703 h 2990417"/>
                <a:gd name="connsiteX3" fmla="*/ 0 w 1950150"/>
                <a:gd name="connsiteY3" fmla="*/ 2990417 h 2990417"/>
                <a:gd name="connsiteX4" fmla="*/ 0 w 1950150"/>
                <a:gd name="connsiteY4" fmla="*/ 653143 h 2990417"/>
                <a:gd name="connsiteX0" fmla="*/ 0 w 1950150"/>
                <a:gd name="connsiteY0" fmla="*/ 653143 h 2990417"/>
                <a:gd name="connsiteX1" fmla="*/ 1950150 w 1950150"/>
                <a:gd name="connsiteY1" fmla="*/ 0 h 2990417"/>
                <a:gd name="connsiteX2" fmla="*/ 1932733 w 1950150"/>
                <a:gd name="connsiteY2" fmla="*/ 1266120 h 2990417"/>
                <a:gd name="connsiteX3" fmla="*/ 0 w 1950150"/>
                <a:gd name="connsiteY3" fmla="*/ 2990417 h 2990417"/>
                <a:gd name="connsiteX4" fmla="*/ 0 w 1950150"/>
                <a:gd name="connsiteY4" fmla="*/ 653143 h 2990417"/>
                <a:gd name="connsiteX0" fmla="*/ 0 w 1958859"/>
                <a:gd name="connsiteY0" fmla="*/ 653143 h 2990417"/>
                <a:gd name="connsiteX1" fmla="*/ 1950150 w 1958859"/>
                <a:gd name="connsiteY1" fmla="*/ 0 h 2990417"/>
                <a:gd name="connsiteX2" fmla="*/ 1958859 w 1958859"/>
                <a:gd name="connsiteY2" fmla="*/ 1239994 h 2990417"/>
                <a:gd name="connsiteX3" fmla="*/ 0 w 1958859"/>
                <a:gd name="connsiteY3" fmla="*/ 2990417 h 2990417"/>
                <a:gd name="connsiteX4" fmla="*/ 0 w 1958859"/>
                <a:gd name="connsiteY4" fmla="*/ 653143 h 2990417"/>
                <a:gd name="connsiteX0" fmla="*/ 0 w 1967567"/>
                <a:gd name="connsiteY0" fmla="*/ 661852 h 2999126"/>
                <a:gd name="connsiteX1" fmla="*/ 1967567 w 1967567"/>
                <a:gd name="connsiteY1" fmla="*/ 0 h 2999126"/>
                <a:gd name="connsiteX2" fmla="*/ 1958859 w 1967567"/>
                <a:gd name="connsiteY2" fmla="*/ 1248703 h 2999126"/>
                <a:gd name="connsiteX3" fmla="*/ 0 w 1967567"/>
                <a:gd name="connsiteY3" fmla="*/ 2999126 h 2999126"/>
                <a:gd name="connsiteX4" fmla="*/ 0 w 1967567"/>
                <a:gd name="connsiteY4" fmla="*/ 661852 h 2999126"/>
                <a:gd name="connsiteX0" fmla="*/ 0 w 1967567"/>
                <a:gd name="connsiteY0" fmla="*/ 687977 h 3025251"/>
                <a:gd name="connsiteX1" fmla="*/ 1967567 w 1967567"/>
                <a:gd name="connsiteY1" fmla="*/ 0 h 3025251"/>
                <a:gd name="connsiteX2" fmla="*/ 1958859 w 1967567"/>
                <a:gd name="connsiteY2" fmla="*/ 1274828 h 3025251"/>
                <a:gd name="connsiteX3" fmla="*/ 0 w 1967567"/>
                <a:gd name="connsiteY3" fmla="*/ 3025251 h 3025251"/>
                <a:gd name="connsiteX4" fmla="*/ 0 w 1967567"/>
                <a:gd name="connsiteY4" fmla="*/ 687977 h 3025251"/>
                <a:gd name="connsiteX0" fmla="*/ 0 w 1967567"/>
                <a:gd name="connsiteY0" fmla="*/ 687977 h 3025251"/>
                <a:gd name="connsiteX1" fmla="*/ 1967567 w 1967567"/>
                <a:gd name="connsiteY1" fmla="*/ 0 h 3025251"/>
                <a:gd name="connsiteX2" fmla="*/ 1948811 w 1967567"/>
                <a:gd name="connsiteY2" fmla="*/ 1686811 h 3025251"/>
                <a:gd name="connsiteX3" fmla="*/ 0 w 1967567"/>
                <a:gd name="connsiteY3" fmla="*/ 3025251 h 3025251"/>
                <a:gd name="connsiteX4" fmla="*/ 0 w 1967567"/>
                <a:gd name="connsiteY4" fmla="*/ 687977 h 3025251"/>
                <a:gd name="connsiteX0" fmla="*/ 0 w 1967567"/>
                <a:gd name="connsiteY0" fmla="*/ 336285 h 2673559"/>
                <a:gd name="connsiteX1" fmla="*/ 1967567 w 1967567"/>
                <a:gd name="connsiteY1" fmla="*/ 0 h 2673559"/>
                <a:gd name="connsiteX2" fmla="*/ 1948811 w 1967567"/>
                <a:gd name="connsiteY2" fmla="*/ 1335119 h 2673559"/>
                <a:gd name="connsiteX3" fmla="*/ 0 w 1967567"/>
                <a:gd name="connsiteY3" fmla="*/ 2673559 h 2673559"/>
                <a:gd name="connsiteX4" fmla="*/ 0 w 1967567"/>
                <a:gd name="connsiteY4" fmla="*/ 336285 h 2673559"/>
                <a:gd name="connsiteX0" fmla="*/ 0 w 1987664"/>
                <a:gd name="connsiteY0" fmla="*/ 296091 h 2633365"/>
                <a:gd name="connsiteX1" fmla="*/ 1987664 w 1987664"/>
                <a:gd name="connsiteY1" fmla="*/ 0 h 2633365"/>
                <a:gd name="connsiteX2" fmla="*/ 1948811 w 1987664"/>
                <a:gd name="connsiteY2" fmla="*/ 1294925 h 2633365"/>
                <a:gd name="connsiteX3" fmla="*/ 0 w 1987664"/>
                <a:gd name="connsiteY3" fmla="*/ 2633365 h 2633365"/>
                <a:gd name="connsiteX4" fmla="*/ 0 w 1987664"/>
                <a:gd name="connsiteY4" fmla="*/ 296091 h 2633365"/>
                <a:gd name="connsiteX0" fmla="*/ 30145 w 1987664"/>
                <a:gd name="connsiteY0" fmla="*/ 296091 h 2633365"/>
                <a:gd name="connsiteX1" fmla="*/ 1987664 w 1987664"/>
                <a:gd name="connsiteY1" fmla="*/ 0 h 2633365"/>
                <a:gd name="connsiteX2" fmla="*/ 1948811 w 1987664"/>
                <a:gd name="connsiteY2" fmla="*/ 1294925 h 2633365"/>
                <a:gd name="connsiteX3" fmla="*/ 0 w 1987664"/>
                <a:gd name="connsiteY3" fmla="*/ 2633365 h 2633365"/>
                <a:gd name="connsiteX4" fmla="*/ 30145 w 1987664"/>
                <a:gd name="connsiteY4" fmla="*/ 296091 h 2633365"/>
                <a:gd name="connsiteX0" fmla="*/ 30145 w 1987664"/>
                <a:gd name="connsiteY0" fmla="*/ 296091 h 2633365"/>
                <a:gd name="connsiteX1" fmla="*/ 1987664 w 1987664"/>
                <a:gd name="connsiteY1" fmla="*/ 0 h 2633365"/>
                <a:gd name="connsiteX2" fmla="*/ 1978956 w 1987664"/>
                <a:gd name="connsiteY2" fmla="*/ 1244683 h 2633365"/>
                <a:gd name="connsiteX3" fmla="*/ 0 w 1987664"/>
                <a:gd name="connsiteY3" fmla="*/ 2633365 h 2633365"/>
                <a:gd name="connsiteX4" fmla="*/ 30145 w 1987664"/>
                <a:gd name="connsiteY4" fmla="*/ 296091 h 2633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664" h="2633365">
                  <a:moveTo>
                    <a:pt x="30145" y="296091"/>
                  </a:moveTo>
                  <a:lnTo>
                    <a:pt x="1987664" y="0"/>
                  </a:lnTo>
                  <a:cubicBezTo>
                    <a:pt x="1984761" y="416234"/>
                    <a:pt x="1981859" y="828449"/>
                    <a:pt x="1978956" y="1244683"/>
                  </a:cubicBezTo>
                  <a:lnTo>
                    <a:pt x="0" y="2633365"/>
                  </a:lnTo>
                  <a:lnTo>
                    <a:pt x="30145" y="296091"/>
                  </a:lnTo>
                  <a:close/>
                </a:path>
              </a:pathLst>
            </a:custGeom>
            <a:gradFill>
              <a:gsLst>
                <a:gs pos="0">
                  <a:srgbClr val="66644A"/>
                </a:gs>
                <a:gs pos="100000">
                  <a:srgbClr val="BFBDA6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5" name="群組 24"/>
            <p:cNvGrpSpPr/>
            <p:nvPr/>
          </p:nvGrpSpPr>
          <p:grpSpPr>
            <a:xfrm>
              <a:off x="1337290" y="4253458"/>
              <a:ext cx="5837164" cy="1820350"/>
              <a:chOff x="251081" y="1126240"/>
              <a:chExt cx="6908099" cy="491380"/>
            </a:xfrm>
            <a:solidFill>
              <a:srgbClr val="BFBDA6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矩形 25"/>
              <p:cNvSpPr/>
              <p:nvPr/>
            </p:nvSpPr>
            <p:spPr>
              <a:xfrm>
                <a:off x="251081" y="1126441"/>
                <a:ext cx="6433086" cy="487110"/>
              </a:xfrm>
              <a:prstGeom prst="rect">
                <a:avLst/>
              </a:prstGeom>
              <a:gradFill flip="none" rotWithShape="1">
                <a:gsLst>
                  <a:gs pos="0">
                    <a:srgbClr val="868360"/>
                  </a:gs>
                  <a:gs pos="100000">
                    <a:srgbClr val="BFBDA6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7" name="等腰三角形 26"/>
              <p:cNvSpPr/>
              <p:nvPr/>
            </p:nvSpPr>
            <p:spPr>
              <a:xfrm rot="5400000">
                <a:off x="6671033" y="1129472"/>
                <a:ext cx="491380" cy="4849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31" name="標題 27"/>
            <p:cNvSpPr txBox="1">
              <a:spLocks/>
            </p:cNvSpPr>
            <p:nvPr/>
          </p:nvSpPr>
          <p:spPr>
            <a:xfrm>
              <a:off x="1155617" y="4275505"/>
              <a:ext cx="6252013" cy="168289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b="1" i="0" u="none" strike="noStrike" kern="1200" cap="none" spc="0" normalizeH="0" baseline="0" noProof="0" dirty="0">
                  <a:ln>
                    <a:noFill/>
                  </a:ln>
                  <a:solidFill>
                    <a:srgbClr val="FAE90E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Taiwan’s Leading Industries</a:t>
              </a:r>
              <a:endPara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AE90E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0970" y="4504148"/>
              <a:ext cx="814647" cy="1569660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96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rgbClr val="FAE90E"/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3</a:t>
              </a:r>
              <a:endParaRPr kumimoji="0" lang="zh-TW" altLang="en-US" sz="9600" b="1" i="0" u="none" strike="noStrike" kern="1200" cap="none" spc="50" normalizeH="0" baseline="0" noProof="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rgbClr val="FAE90E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-9911" y="-16144"/>
            <a:ext cx="7325112" cy="3049179"/>
            <a:chOff x="-12130" y="-16144"/>
            <a:chExt cx="8964543" cy="3049179"/>
          </a:xfrm>
        </p:grpSpPr>
        <p:sp>
          <p:nvSpPr>
            <p:cNvPr id="7" name="矩形 6"/>
            <p:cNvSpPr/>
            <p:nvPr/>
          </p:nvSpPr>
          <p:spPr>
            <a:xfrm>
              <a:off x="-12130" y="-16144"/>
              <a:ext cx="1960318" cy="2993619"/>
            </a:xfrm>
            <a:custGeom>
              <a:avLst/>
              <a:gdLst>
                <a:gd name="connsiteX0" fmla="*/ 0 w 2315910"/>
                <a:gd name="connsiteY0" fmla="*/ 0 h 2221907"/>
                <a:gd name="connsiteX1" fmla="*/ 2315910 w 2315910"/>
                <a:gd name="connsiteY1" fmla="*/ 0 h 2221907"/>
                <a:gd name="connsiteX2" fmla="*/ 2315910 w 2315910"/>
                <a:gd name="connsiteY2" fmla="*/ 2221907 h 2221907"/>
                <a:gd name="connsiteX3" fmla="*/ 0 w 2315910"/>
                <a:gd name="connsiteY3" fmla="*/ 2221907 h 2221907"/>
                <a:gd name="connsiteX4" fmla="*/ 0 w 2315910"/>
                <a:gd name="connsiteY4" fmla="*/ 0 h 2221907"/>
                <a:gd name="connsiteX0" fmla="*/ 0 w 2315910"/>
                <a:gd name="connsiteY0" fmla="*/ 0 h 2221907"/>
                <a:gd name="connsiteX1" fmla="*/ 1932733 w 2315910"/>
                <a:gd name="connsiteY1" fmla="*/ 1314994 h 2221907"/>
                <a:gd name="connsiteX2" fmla="*/ 2315910 w 2315910"/>
                <a:gd name="connsiteY2" fmla="*/ 2221907 h 2221907"/>
                <a:gd name="connsiteX3" fmla="*/ 0 w 2315910"/>
                <a:gd name="connsiteY3" fmla="*/ 2221907 h 2221907"/>
                <a:gd name="connsiteX4" fmla="*/ 0 w 2315910"/>
                <a:gd name="connsiteY4" fmla="*/ 0 h 2221907"/>
                <a:gd name="connsiteX0" fmla="*/ 0 w 1941441"/>
                <a:gd name="connsiteY0" fmla="*/ 0 h 2221907"/>
                <a:gd name="connsiteX1" fmla="*/ 1932733 w 1941441"/>
                <a:gd name="connsiteY1" fmla="*/ 1314994 h 2221907"/>
                <a:gd name="connsiteX2" fmla="*/ 1941441 w 1941441"/>
                <a:gd name="connsiteY2" fmla="*/ 2213198 h 2221907"/>
                <a:gd name="connsiteX3" fmla="*/ 0 w 1941441"/>
                <a:gd name="connsiteY3" fmla="*/ 2221907 h 2221907"/>
                <a:gd name="connsiteX4" fmla="*/ 0 w 1941441"/>
                <a:gd name="connsiteY4" fmla="*/ 0 h 2221907"/>
                <a:gd name="connsiteX0" fmla="*/ 0 w 1933570"/>
                <a:gd name="connsiteY0" fmla="*/ 0 h 2535415"/>
                <a:gd name="connsiteX1" fmla="*/ 1932733 w 1933570"/>
                <a:gd name="connsiteY1" fmla="*/ 1314994 h 2535415"/>
                <a:gd name="connsiteX2" fmla="*/ 1932732 w 1933570"/>
                <a:gd name="connsiteY2" fmla="*/ 2535415 h 2535415"/>
                <a:gd name="connsiteX3" fmla="*/ 0 w 1933570"/>
                <a:gd name="connsiteY3" fmla="*/ 2221907 h 2535415"/>
                <a:gd name="connsiteX4" fmla="*/ 0 w 1933570"/>
                <a:gd name="connsiteY4" fmla="*/ 0 h 2535415"/>
                <a:gd name="connsiteX0" fmla="*/ 0 w 1941790"/>
                <a:gd name="connsiteY0" fmla="*/ 0 h 2535415"/>
                <a:gd name="connsiteX1" fmla="*/ 1941404 w 1941790"/>
                <a:gd name="connsiteY1" fmla="*/ 1306285 h 2535415"/>
                <a:gd name="connsiteX2" fmla="*/ 1932732 w 1941790"/>
                <a:gd name="connsiteY2" fmla="*/ 2535415 h 2535415"/>
                <a:gd name="connsiteX3" fmla="*/ 0 w 1941790"/>
                <a:gd name="connsiteY3" fmla="*/ 2221907 h 2535415"/>
                <a:gd name="connsiteX4" fmla="*/ 0 w 1941790"/>
                <a:gd name="connsiteY4" fmla="*/ 0 h 2535415"/>
                <a:gd name="connsiteX0" fmla="*/ 0 w 1941790"/>
                <a:gd name="connsiteY0" fmla="*/ 0 h 2561540"/>
                <a:gd name="connsiteX1" fmla="*/ 1941404 w 1941790"/>
                <a:gd name="connsiteY1" fmla="*/ 1306285 h 2561540"/>
                <a:gd name="connsiteX2" fmla="*/ 1932733 w 1941790"/>
                <a:gd name="connsiteY2" fmla="*/ 2561540 h 2561540"/>
                <a:gd name="connsiteX3" fmla="*/ 0 w 1941790"/>
                <a:gd name="connsiteY3" fmla="*/ 2221907 h 2561540"/>
                <a:gd name="connsiteX4" fmla="*/ 0 w 1941790"/>
                <a:gd name="connsiteY4" fmla="*/ 0 h 2561540"/>
                <a:gd name="connsiteX0" fmla="*/ 0 w 1941790"/>
                <a:gd name="connsiteY0" fmla="*/ 0 h 2561540"/>
                <a:gd name="connsiteX1" fmla="*/ 1941404 w 1941790"/>
                <a:gd name="connsiteY1" fmla="*/ 1297576 h 2561540"/>
                <a:gd name="connsiteX2" fmla="*/ 1932733 w 1941790"/>
                <a:gd name="connsiteY2" fmla="*/ 2561540 h 2561540"/>
                <a:gd name="connsiteX3" fmla="*/ 0 w 1941790"/>
                <a:gd name="connsiteY3" fmla="*/ 2221907 h 2561540"/>
                <a:gd name="connsiteX4" fmla="*/ 0 w 1941790"/>
                <a:gd name="connsiteY4" fmla="*/ 0 h 2561540"/>
                <a:gd name="connsiteX0" fmla="*/ 0 w 1942739"/>
                <a:gd name="connsiteY0" fmla="*/ 0 h 2993619"/>
                <a:gd name="connsiteX1" fmla="*/ 1941404 w 1942739"/>
                <a:gd name="connsiteY1" fmla="*/ 1297576 h 2993619"/>
                <a:gd name="connsiteX2" fmla="*/ 1942739 w 1942739"/>
                <a:gd name="connsiteY2" fmla="*/ 2993619 h 2993619"/>
                <a:gd name="connsiteX3" fmla="*/ 0 w 1942739"/>
                <a:gd name="connsiteY3" fmla="*/ 2221907 h 2993619"/>
                <a:gd name="connsiteX4" fmla="*/ 0 w 1942739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69365 h 2993619"/>
                <a:gd name="connsiteX2" fmla="*/ 1942739 w 1951796"/>
                <a:gd name="connsiteY2" fmla="*/ 2993619 h 2993619"/>
                <a:gd name="connsiteX3" fmla="*/ 0 w 1951796"/>
                <a:gd name="connsiteY3" fmla="*/ 2221907 h 2993619"/>
                <a:gd name="connsiteX4" fmla="*/ 0 w 1951796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99510 h 2993619"/>
                <a:gd name="connsiteX2" fmla="*/ 1942739 w 1951796"/>
                <a:gd name="connsiteY2" fmla="*/ 2993619 h 2993619"/>
                <a:gd name="connsiteX3" fmla="*/ 0 w 1951796"/>
                <a:gd name="connsiteY3" fmla="*/ 2221907 h 2993619"/>
                <a:gd name="connsiteX4" fmla="*/ 0 w 1951796"/>
                <a:gd name="connsiteY4" fmla="*/ 0 h 2993619"/>
                <a:gd name="connsiteX0" fmla="*/ 0 w 1951796"/>
                <a:gd name="connsiteY0" fmla="*/ 0 h 2993619"/>
                <a:gd name="connsiteX1" fmla="*/ 1951409 w 1951796"/>
                <a:gd name="connsiteY1" fmla="*/ 1699510 h 2993619"/>
                <a:gd name="connsiteX2" fmla="*/ 1942739 w 1951796"/>
                <a:gd name="connsiteY2" fmla="*/ 2993619 h 2993619"/>
                <a:gd name="connsiteX3" fmla="*/ 0 w 1951796"/>
                <a:gd name="connsiteY3" fmla="*/ 2623841 h 2993619"/>
                <a:gd name="connsiteX4" fmla="*/ 0 w 1951796"/>
                <a:gd name="connsiteY4" fmla="*/ 0 h 299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1796" h="2993619">
                  <a:moveTo>
                    <a:pt x="0" y="0"/>
                  </a:moveTo>
                  <a:lnTo>
                    <a:pt x="1951409" y="1699510"/>
                  </a:lnTo>
                  <a:cubicBezTo>
                    <a:pt x="1954312" y="1998911"/>
                    <a:pt x="1939836" y="2694218"/>
                    <a:pt x="1942739" y="2993619"/>
                  </a:cubicBezTo>
                  <a:lnTo>
                    <a:pt x="0" y="2623841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32D3D"/>
                </a:gs>
                <a:gs pos="100000">
                  <a:srgbClr val="07639A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grpSp>
          <p:nvGrpSpPr>
            <p:cNvPr id="21" name="群組 20"/>
            <p:cNvGrpSpPr/>
            <p:nvPr/>
          </p:nvGrpSpPr>
          <p:grpSpPr>
            <a:xfrm>
              <a:off x="1942013" y="1679944"/>
              <a:ext cx="7010400" cy="1295390"/>
              <a:chOff x="846034" y="969952"/>
              <a:chExt cx="6313145" cy="491380"/>
            </a:xfrm>
            <a:gradFill flip="none" rotWithShape="1">
              <a:gsLst>
                <a:gs pos="0">
                  <a:srgbClr val="043A5C"/>
                </a:gs>
                <a:gs pos="100000">
                  <a:srgbClr val="07639A"/>
                </a:gs>
              </a:gsLst>
              <a:lin ang="0" scaled="1"/>
              <a:tileRect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矩形 18"/>
              <p:cNvSpPr/>
              <p:nvPr/>
            </p:nvSpPr>
            <p:spPr>
              <a:xfrm>
                <a:off x="846034" y="974221"/>
                <a:ext cx="5828231" cy="48711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5400000">
                <a:off x="6671032" y="973184"/>
                <a:ext cx="491380" cy="484915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endParaRPr>
              </a:p>
            </p:txBody>
          </p:sp>
        </p:grpSp>
        <p:sp>
          <p:nvSpPr>
            <p:cNvPr id="29" name="標題 27"/>
            <p:cNvSpPr txBox="1">
              <a:spLocks/>
            </p:cNvSpPr>
            <p:nvPr/>
          </p:nvSpPr>
          <p:spPr>
            <a:xfrm>
              <a:off x="2137755" y="1707472"/>
              <a:ext cx="6009852" cy="132556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Facts about Taiwan</a:t>
              </a:r>
              <a:endParaRPr kumimoji="0" lang="zh-TW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1197208" y="1769231"/>
              <a:ext cx="61638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4800" b="1" i="0" u="none" strike="noStrike" kern="1200" cap="none" spc="50" normalizeH="0" baseline="0" noProof="0" dirty="0">
                  <a:ln w="28575" cmpd="sng">
                    <a:solidFill>
                      <a:srgbClr val="FFC000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rgbClr val="5B9BD5">
                        <a:alpha val="40000"/>
                      </a:srgbClr>
                    </a:glow>
                  </a:effectLst>
                  <a:uLnTx/>
                  <a:uFillTx/>
                  <a:latin typeface="Calibri" panose="020F0502020204030204"/>
                  <a:ea typeface="新細明體" panose="02020500000000000000" pitchFamily="18" charset="-120"/>
                  <a:cs typeface="+mn-cs"/>
                </a:rPr>
                <a:t>1</a:t>
              </a:r>
              <a:endParaRPr kumimoji="0" lang="zh-TW" altLang="en-US" sz="4800" b="1" i="0" u="none" strike="noStrike" kern="1200" cap="none" spc="50" normalizeH="0" baseline="0" noProof="0" dirty="0">
                <a:ln w="28575" cmpd="sng">
                  <a:solidFill>
                    <a:srgbClr val="FFC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7564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1C06776B-42F6-4578-A2A9-626BF27591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2752726"/>
            <a:ext cx="9144000" cy="2005541"/>
          </a:xfrm>
          <a:solidFill>
            <a:schemeClr val="accent5">
              <a:lumMod val="50000"/>
              <a:alpha val="71000"/>
            </a:schemeClr>
          </a:solidFill>
        </p:spPr>
        <p:txBody>
          <a:bodyPr>
            <a:normAutofit/>
          </a:bodyPr>
          <a:lstStyle/>
          <a:p>
            <a:pPr algn="ctr"/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Taiwan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icrosoft JhengHei" charset="-120"/>
                <a:cs typeface="Microsoft JhengHei" charset="-120"/>
              </a:rPr>
              <a:t>’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s</a:t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World Leading Industries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그림 23">
            <a:extLst>
              <a:ext uri="{FF2B5EF4-FFF2-40B4-BE49-F238E27FC236}">
                <a16:creationId xmlns="" xmlns:a16="http://schemas.microsoft.com/office/drawing/2014/main" id="{8313DF91-C37A-42CB-9BF7-7348688478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9899" y="3251937"/>
            <a:ext cx="11299797" cy="2095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75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1.85185E-6 L 1 -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橢圓 88">
            <a:extLst>
              <a:ext uri="{FF2B5EF4-FFF2-40B4-BE49-F238E27FC236}">
                <a16:creationId xmlns="" xmlns:a16="http://schemas.microsoft.com/office/drawing/2014/main" id="{1B6100B8-8BE0-45F3-A6C4-AB50F98712EB}"/>
              </a:ext>
            </a:extLst>
          </p:cNvPr>
          <p:cNvSpPr/>
          <p:nvPr/>
        </p:nvSpPr>
        <p:spPr>
          <a:xfrm>
            <a:off x="74329" y="4137153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0" name="橢圓 89">
            <a:extLst>
              <a:ext uri="{FF2B5EF4-FFF2-40B4-BE49-F238E27FC236}">
                <a16:creationId xmlns="" xmlns:a16="http://schemas.microsoft.com/office/drawing/2014/main" id="{B8AB5388-A3B4-4684-996D-A92C7532F6EA}"/>
              </a:ext>
            </a:extLst>
          </p:cNvPr>
          <p:cNvSpPr/>
          <p:nvPr/>
        </p:nvSpPr>
        <p:spPr>
          <a:xfrm>
            <a:off x="3770269" y="4153373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1" name="橢圓 90">
            <a:extLst>
              <a:ext uri="{FF2B5EF4-FFF2-40B4-BE49-F238E27FC236}">
                <a16:creationId xmlns="" xmlns:a16="http://schemas.microsoft.com/office/drawing/2014/main" id="{363320BE-BD97-4CD8-A613-C5274470C013}"/>
              </a:ext>
            </a:extLst>
          </p:cNvPr>
          <p:cNvSpPr/>
          <p:nvPr/>
        </p:nvSpPr>
        <p:spPr>
          <a:xfrm>
            <a:off x="5616808" y="4125211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2" name="橢圓 91">
            <a:extLst>
              <a:ext uri="{FF2B5EF4-FFF2-40B4-BE49-F238E27FC236}">
                <a16:creationId xmlns="" xmlns:a16="http://schemas.microsoft.com/office/drawing/2014/main" id="{469FADC1-AC57-4500-BC40-05898E2C1B03}"/>
              </a:ext>
            </a:extLst>
          </p:cNvPr>
          <p:cNvSpPr/>
          <p:nvPr/>
        </p:nvSpPr>
        <p:spPr>
          <a:xfrm>
            <a:off x="7391375" y="4137153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3" name="橢圓 92">
            <a:extLst>
              <a:ext uri="{FF2B5EF4-FFF2-40B4-BE49-F238E27FC236}">
                <a16:creationId xmlns="" xmlns:a16="http://schemas.microsoft.com/office/drawing/2014/main" id="{38820272-E78B-4480-91AD-0A00A8F162F5}"/>
              </a:ext>
            </a:extLst>
          </p:cNvPr>
          <p:cNvSpPr/>
          <p:nvPr/>
        </p:nvSpPr>
        <p:spPr>
          <a:xfrm>
            <a:off x="1952927" y="4137153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橢圓 2">
            <a:extLst>
              <a:ext uri="{FF2B5EF4-FFF2-40B4-BE49-F238E27FC236}">
                <a16:creationId xmlns="" xmlns:a16="http://schemas.microsoft.com/office/drawing/2014/main" id="{CA4DF6DE-43E8-4999-926D-9389FB811EF9}"/>
              </a:ext>
            </a:extLst>
          </p:cNvPr>
          <p:cNvSpPr/>
          <p:nvPr/>
        </p:nvSpPr>
        <p:spPr>
          <a:xfrm>
            <a:off x="74015" y="1947648"/>
            <a:ext cx="1678296" cy="167829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8" name="橢圓 77">
            <a:extLst>
              <a:ext uri="{FF2B5EF4-FFF2-40B4-BE49-F238E27FC236}">
                <a16:creationId xmlns="" xmlns:a16="http://schemas.microsoft.com/office/drawing/2014/main" id="{27B9B929-F759-448E-86D9-8E84FF13C3EA}"/>
              </a:ext>
            </a:extLst>
          </p:cNvPr>
          <p:cNvSpPr/>
          <p:nvPr/>
        </p:nvSpPr>
        <p:spPr>
          <a:xfrm>
            <a:off x="3732852" y="1947648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5" name="橢圓 84">
            <a:extLst>
              <a:ext uri="{FF2B5EF4-FFF2-40B4-BE49-F238E27FC236}">
                <a16:creationId xmlns="" xmlns:a16="http://schemas.microsoft.com/office/drawing/2014/main" id="{8DEF651F-742E-4302-9DAA-0B3C26D19B40}"/>
              </a:ext>
            </a:extLst>
          </p:cNvPr>
          <p:cNvSpPr/>
          <p:nvPr/>
        </p:nvSpPr>
        <p:spPr>
          <a:xfrm>
            <a:off x="5563836" y="1947648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7" name="橢圓 86">
            <a:extLst>
              <a:ext uri="{FF2B5EF4-FFF2-40B4-BE49-F238E27FC236}">
                <a16:creationId xmlns="" xmlns:a16="http://schemas.microsoft.com/office/drawing/2014/main" id="{41A04AEA-D4E3-4265-A028-B8C771A36766}"/>
              </a:ext>
            </a:extLst>
          </p:cNvPr>
          <p:cNvSpPr/>
          <p:nvPr/>
        </p:nvSpPr>
        <p:spPr>
          <a:xfrm>
            <a:off x="7365638" y="1947648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8" name="橢圓 87">
            <a:extLst>
              <a:ext uri="{FF2B5EF4-FFF2-40B4-BE49-F238E27FC236}">
                <a16:creationId xmlns="" xmlns:a16="http://schemas.microsoft.com/office/drawing/2014/main" id="{802BE15A-E783-41F5-8861-099E065E976E}"/>
              </a:ext>
            </a:extLst>
          </p:cNvPr>
          <p:cNvSpPr/>
          <p:nvPr/>
        </p:nvSpPr>
        <p:spPr>
          <a:xfrm>
            <a:off x="1938121" y="1947648"/>
            <a:ext cx="1678296" cy="1678296"/>
          </a:xfrm>
          <a:prstGeom prst="ellipse">
            <a:avLst/>
          </a:prstGeom>
          <a:noFill/>
          <a:ln w="38100">
            <a:solidFill>
              <a:srgbClr val="76B5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: 圓角 1">
            <a:extLst>
              <a:ext uri="{FF2B5EF4-FFF2-40B4-BE49-F238E27FC236}">
                <a16:creationId xmlns="" xmlns:a16="http://schemas.microsoft.com/office/drawing/2014/main" id="{1EF4A994-0D6B-4F76-B753-92B17E49830B}"/>
              </a:ext>
            </a:extLst>
          </p:cNvPr>
          <p:cNvSpPr/>
          <p:nvPr/>
        </p:nvSpPr>
        <p:spPr>
          <a:xfrm>
            <a:off x="100066" y="1872800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1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24" name="矩形: 圓角 23">
            <a:extLst>
              <a:ext uri="{FF2B5EF4-FFF2-40B4-BE49-F238E27FC236}">
                <a16:creationId xmlns="" xmlns:a16="http://schemas.microsoft.com/office/drawing/2014/main" id="{4DBEC646-58F8-46F6-9533-4DD2BE189CB9}"/>
              </a:ext>
            </a:extLst>
          </p:cNvPr>
          <p:cNvSpPr/>
          <p:nvPr/>
        </p:nvSpPr>
        <p:spPr>
          <a:xfrm>
            <a:off x="1971243" y="1900374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2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="" xmlns:a16="http://schemas.microsoft.com/office/drawing/2014/main" id="{3666B454-CBE2-47A7-B09E-4408D86DB9C5}"/>
              </a:ext>
            </a:extLst>
          </p:cNvPr>
          <p:cNvSpPr/>
          <p:nvPr/>
        </p:nvSpPr>
        <p:spPr>
          <a:xfrm>
            <a:off x="3673453" y="1915344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3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="" xmlns:a16="http://schemas.microsoft.com/office/drawing/2014/main" id="{CA8A8175-DFB0-4FDC-9C54-61B5E5DFD102}"/>
              </a:ext>
            </a:extLst>
          </p:cNvPr>
          <p:cNvSpPr/>
          <p:nvPr/>
        </p:nvSpPr>
        <p:spPr>
          <a:xfrm>
            <a:off x="5488141" y="1952337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4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="" xmlns:a16="http://schemas.microsoft.com/office/drawing/2014/main" id="{3F1410D1-3996-4DA4-BFEE-936C51EB5D16}"/>
              </a:ext>
            </a:extLst>
          </p:cNvPr>
          <p:cNvSpPr/>
          <p:nvPr/>
        </p:nvSpPr>
        <p:spPr>
          <a:xfrm>
            <a:off x="7226662" y="1915343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5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51" name="矩形: 圓角 50">
            <a:extLst>
              <a:ext uri="{FF2B5EF4-FFF2-40B4-BE49-F238E27FC236}">
                <a16:creationId xmlns="" xmlns:a16="http://schemas.microsoft.com/office/drawing/2014/main" id="{EC9A6745-5D92-4763-851E-A5A67034CEDC}"/>
              </a:ext>
            </a:extLst>
          </p:cNvPr>
          <p:cNvSpPr/>
          <p:nvPr/>
        </p:nvSpPr>
        <p:spPr>
          <a:xfrm>
            <a:off x="100066" y="4075953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6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="" xmlns:a16="http://schemas.microsoft.com/office/drawing/2014/main" id="{BDEBB3DB-AA86-4D5E-8F37-ABFFF0942C48}"/>
              </a:ext>
            </a:extLst>
          </p:cNvPr>
          <p:cNvSpPr/>
          <p:nvPr/>
        </p:nvSpPr>
        <p:spPr>
          <a:xfrm>
            <a:off x="1818797" y="4103527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="" xmlns:a16="http://schemas.microsoft.com/office/drawing/2014/main" id="{AA7D0E08-0FFC-4E85-BF37-57B55F95FC77}"/>
              </a:ext>
            </a:extLst>
          </p:cNvPr>
          <p:cNvSpPr/>
          <p:nvPr/>
        </p:nvSpPr>
        <p:spPr>
          <a:xfrm>
            <a:off x="3580164" y="4118497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8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54" name="矩形: 圓角 53">
            <a:extLst>
              <a:ext uri="{FF2B5EF4-FFF2-40B4-BE49-F238E27FC236}">
                <a16:creationId xmlns="" xmlns:a16="http://schemas.microsoft.com/office/drawing/2014/main" id="{2B9095DF-A5E1-452C-B937-7CCB51D6F7CE}"/>
              </a:ext>
            </a:extLst>
          </p:cNvPr>
          <p:cNvSpPr/>
          <p:nvPr/>
        </p:nvSpPr>
        <p:spPr>
          <a:xfrm>
            <a:off x="5374895" y="4125211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新細明體" panose="02020500000000000000" pitchFamily="18" charset="-120"/>
                <a:cs typeface="Aharoni" panose="02010803020104030203" pitchFamily="2" charset="-79"/>
              </a:rPr>
              <a:t>9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="" xmlns:a16="http://schemas.microsoft.com/office/drawing/2014/main" id="{1EC0BFCA-E5D1-47F1-ADFF-F62AA6201582}"/>
              </a:ext>
            </a:extLst>
          </p:cNvPr>
          <p:cNvSpPr/>
          <p:nvPr/>
        </p:nvSpPr>
        <p:spPr>
          <a:xfrm>
            <a:off x="7314720" y="4152122"/>
            <a:ext cx="596628" cy="596628"/>
          </a:xfrm>
          <a:prstGeom prst="roundRect">
            <a:avLst>
              <a:gd name="adj" fmla="val 27478"/>
            </a:avLst>
          </a:prstGeom>
          <a:solidFill>
            <a:srgbClr val="76B53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8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"/>
                <a:ea typeface="新細明體" panose="02020500000000000000" pitchFamily="18" charset="-120"/>
                <a:cs typeface="Aharoni" panose="02010803020104030203" pitchFamily="2" charset="-79"/>
              </a:rPr>
              <a:t>10</a:t>
            </a:r>
            <a:endParaRPr kumimoji="0" lang="zh-TW" altLang="en-US" sz="208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8B9DC11B-2853-44EF-9339-53FFECC0A5B2}"/>
              </a:ext>
            </a:extLst>
          </p:cNvPr>
          <p:cNvSpPr/>
          <p:nvPr/>
        </p:nvSpPr>
        <p:spPr>
          <a:xfrm>
            <a:off x="134378" y="6374964"/>
            <a:ext cx="228104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Source: ITIS</a:t>
            </a:r>
            <a:endParaRPr kumimoji="1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7" name="矩形 66">
            <a:extLst>
              <a:ext uri="{FF2B5EF4-FFF2-40B4-BE49-F238E27FC236}">
                <a16:creationId xmlns="" xmlns:a16="http://schemas.microsoft.com/office/drawing/2014/main" id="{0BDCFD83-C203-4244-ADD7-8BE6EC013D15}"/>
              </a:ext>
            </a:extLst>
          </p:cNvPr>
          <p:cNvSpPr/>
          <p:nvPr/>
        </p:nvSpPr>
        <p:spPr>
          <a:xfrm>
            <a:off x="131575" y="6127966"/>
            <a:ext cx="22810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Year</a:t>
            </a:r>
            <a:r>
              <a:rPr kumimoji="1"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kumimoji="1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2017</a:t>
            </a:r>
            <a:endParaRPr kumimoji="1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A4CB2BB-3181-4973-B08B-0CC2AA9B89BD}"/>
              </a:ext>
            </a:extLst>
          </p:cNvPr>
          <p:cNvSpPr/>
          <p:nvPr/>
        </p:nvSpPr>
        <p:spPr>
          <a:xfrm>
            <a:off x="-27100" y="2565852"/>
            <a:ext cx="1888228" cy="28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Mother Board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CDC843A-21FE-4D95-A7E6-DC2AD6C9BCD2}"/>
              </a:ext>
            </a:extLst>
          </p:cNvPr>
          <p:cNvSpPr/>
          <p:nvPr/>
        </p:nvSpPr>
        <p:spPr>
          <a:xfrm>
            <a:off x="7357828" y="4667246"/>
            <a:ext cx="18341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Mobile Device </a:t>
            </a:r>
          </a:p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Optical Lens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66DCC3E-B419-4699-94D5-4582424B8C6A}"/>
              </a:ext>
            </a:extLst>
          </p:cNvPr>
          <p:cNvSpPr/>
          <p:nvPr/>
        </p:nvSpPr>
        <p:spPr>
          <a:xfrm>
            <a:off x="1634269" y="2565852"/>
            <a:ext cx="2286000" cy="285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ts val="1400"/>
              </a:lnSpc>
              <a:defRPr/>
            </a:pP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Laptop 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070D578E-2F42-4CD8-B32A-3C0F22238836}"/>
              </a:ext>
            </a:extLst>
          </p:cNvPr>
          <p:cNvSpPr/>
          <p:nvPr/>
        </p:nvSpPr>
        <p:spPr>
          <a:xfrm>
            <a:off x="3631223" y="2565852"/>
            <a:ext cx="1890792" cy="28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Cable CPE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8E3E5EB6-1B44-4BA3-8207-B64706114363}"/>
              </a:ext>
            </a:extLst>
          </p:cNvPr>
          <p:cNvSpPr/>
          <p:nvPr/>
        </p:nvSpPr>
        <p:spPr>
          <a:xfrm>
            <a:off x="215910" y="4819016"/>
            <a:ext cx="1418359" cy="287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DSL CPE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26D61B5-74FE-4144-BA1F-FC5DFB07D6E5}"/>
              </a:ext>
            </a:extLst>
          </p:cNvPr>
          <p:cNvSpPr/>
          <p:nvPr/>
        </p:nvSpPr>
        <p:spPr>
          <a:xfrm>
            <a:off x="2429637" y="4822991"/>
            <a:ext cx="724878" cy="282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PND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1234AF58-D9CD-486D-9800-B2892E54F242}"/>
              </a:ext>
            </a:extLst>
          </p:cNvPr>
          <p:cNvSpPr/>
          <p:nvPr/>
        </p:nvSpPr>
        <p:spPr>
          <a:xfrm>
            <a:off x="5615239" y="4629522"/>
            <a:ext cx="1709964" cy="529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Functional Fabrics 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EBF24523-306C-484D-8F1C-1A68C60D3FC8}"/>
              </a:ext>
            </a:extLst>
          </p:cNvPr>
          <p:cNvSpPr/>
          <p:nvPr/>
        </p:nvSpPr>
        <p:spPr>
          <a:xfrm>
            <a:off x="3862157" y="4448268"/>
            <a:ext cx="150799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IC Packaging &amp; Testing  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C041454E-1D9C-438D-9886-031BE9AB939A}"/>
              </a:ext>
            </a:extLst>
          </p:cNvPr>
          <p:cNvSpPr/>
          <p:nvPr/>
        </p:nvSpPr>
        <p:spPr>
          <a:xfrm>
            <a:off x="7464195" y="2565852"/>
            <a:ext cx="1532654" cy="28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WLAN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8926BCCB-775F-483C-A916-88EA4C13D513}"/>
              </a:ext>
            </a:extLst>
          </p:cNvPr>
          <p:cNvSpPr/>
          <p:nvPr/>
        </p:nvSpPr>
        <p:spPr>
          <a:xfrm>
            <a:off x="5480523" y="2497002"/>
            <a:ext cx="1890792" cy="462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Wafer Foundry</a:t>
            </a:r>
            <a:endParaRPr kumimoji="0" lang="zh-TW" alt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92D44CB4-A11B-48F1-A454-7F2521677EA3}"/>
              </a:ext>
            </a:extLst>
          </p:cNvPr>
          <p:cNvSpPr txBox="1"/>
          <p:nvPr/>
        </p:nvSpPr>
        <p:spPr>
          <a:xfrm>
            <a:off x="494749" y="2852570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89.1%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0" name="文字方塊 39">
            <a:extLst>
              <a:ext uri="{FF2B5EF4-FFF2-40B4-BE49-F238E27FC236}">
                <a16:creationId xmlns="" xmlns:a16="http://schemas.microsoft.com/office/drawing/2014/main" id="{5B864CFD-473B-4A5A-9B80-2445F915A8B0}"/>
              </a:ext>
            </a:extLst>
          </p:cNvPr>
          <p:cNvSpPr txBox="1"/>
          <p:nvPr/>
        </p:nvSpPr>
        <p:spPr>
          <a:xfrm>
            <a:off x="2323564" y="287938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83.3%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="" xmlns:a16="http://schemas.microsoft.com/office/drawing/2014/main" id="{826838C7-A381-4AD1-AA6D-307D25C1BD3A}"/>
              </a:ext>
            </a:extLst>
          </p:cNvPr>
          <p:cNvSpPr txBox="1"/>
          <p:nvPr/>
        </p:nvSpPr>
        <p:spPr>
          <a:xfrm>
            <a:off x="4047111" y="287783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77.11%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="" xmlns:a16="http://schemas.microsoft.com/office/drawing/2014/main" id="{E0ECE430-A2A6-4D0E-9579-DA42AA9E2A65}"/>
              </a:ext>
            </a:extLst>
          </p:cNvPr>
          <p:cNvSpPr txBox="1"/>
          <p:nvPr/>
        </p:nvSpPr>
        <p:spPr>
          <a:xfrm>
            <a:off x="5869516" y="2877830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73.16%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3" name="文字方塊 42">
            <a:extLst>
              <a:ext uri="{FF2B5EF4-FFF2-40B4-BE49-F238E27FC236}">
                <a16:creationId xmlns="" xmlns:a16="http://schemas.microsoft.com/office/drawing/2014/main" id="{3F0B1959-C350-461F-B4E9-9AEBDDA9188B}"/>
              </a:ext>
            </a:extLst>
          </p:cNvPr>
          <p:cNvSpPr txBox="1"/>
          <p:nvPr/>
        </p:nvSpPr>
        <p:spPr>
          <a:xfrm>
            <a:off x="7674120" y="2877829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67.14%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4" name="文字方塊 43">
            <a:extLst>
              <a:ext uri="{FF2B5EF4-FFF2-40B4-BE49-F238E27FC236}">
                <a16:creationId xmlns="" xmlns:a16="http://schemas.microsoft.com/office/drawing/2014/main" id="{FFEA804E-B008-4545-A87A-D046A16ACFF8}"/>
              </a:ext>
            </a:extLst>
          </p:cNvPr>
          <p:cNvSpPr txBox="1"/>
          <p:nvPr/>
        </p:nvSpPr>
        <p:spPr>
          <a:xfrm>
            <a:off x="468822" y="511078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65.4%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文字方塊 44">
            <a:extLst>
              <a:ext uri="{FF2B5EF4-FFF2-40B4-BE49-F238E27FC236}">
                <a16:creationId xmlns="" xmlns:a16="http://schemas.microsoft.com/office/drawing/2014/main" id="{3F5D18B8-501B-4AAA-B357-8EB4059E35F7}"/>
              </a:ext>
            </a:extLst>
          </p:cNvPr>
          <p:cNvSpPr txBox="1"/>
          <p:nvPr/>
        </p:nvSpPr>
        <p:spPr>
          <a:xfrm>
            <a:off x="2332991" y="5110781"/>
            <a:ext cx="957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57.8%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7" name="文字方塊 46">
            <a:extLst>
              <a:ext uri="{FF2B5EF4-FFF2-40B4-BE49-F238E27FC236}">
                <a16:creationId xmlns="" xmlns:a16="http://schemas.microsoft.com/office/drawing/2014/main" id="{945783D9-0264-48BF-98F4-D6F749F2614E}"/>
              </a:ext>
            </a:extLst>
          </p:cNvPr>
          <p:cNvSpPr txBox="1"/>
          <p:nvPr/>
        </p:nvSpPr>
        <p:spPr>
          <a:xfrm>
            <a:off x="4089001" y="511078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55.84%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8" name="文字方塊 47">
            <a:extLst>
              <a:ext uri="{FF2B5EF4-FFF2-40B4-BE49-F238E27FC236}">
                <a16:creationId xmlns="" xmlns:a16="http://schemas.microsoft.com/office/drawing/2014/main" id="{34F7F722-9089-4E1F-8BC0-ED038B74DA71}"/>
              </a:ext>
            </a:extLst>
          </p:cNvPr>
          <p:cNvSpPr txBox="1"/>
          <p:nvPr/>
        </p:nvSpPr>
        <p:spPr>
          <a:xfrm>
            <a:off x="5946778" y="5110781"/>
            <a:ext cx="1112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50.81%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6" name="文字方塊 55">
            <a:extLst>
              <a:ext uri="{FF2B5EF4-FFF2-40B4-BE49-F238E27FC236}">
                <a16:creationId xmlns="" xmlns:a16="http://schemas.microsoft.com/office/drawing/2014/main" id="{AF6994EE-E6BF-4E09-BD9E-E1FC783BCC94}"/>
              </a:ext>
            </a:extLst>
          </p:cNvPr>
          <p:cNvSpPr txBox="1"/>
          <p:nvPr/>
        </p:nvSpPr>
        <p:spPr>
          <a:xfrm>
            <a:off x="7870487" y="5110781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1D01C5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50%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1D01C5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6820C448-06D8-4FB3-A28E-0803051FBA49}"/>
              </a:ext>
            </a:extLst>
          </p:cNvPr>
          <p:cNvSpPr/>
          <p:nvPr/>
        </p:nvSpPr>
        <p:spPr>
          <a:xfrm>
            <a:off x="-1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-22246" y="372735"/>
            <a:ext cx="9682060" cy="931111"/>
          </a:xfrm>
        </p:spPr>
        <p:txBody>
          <a:bodyPr>
            <a:normAutofit/>
          </a:bodyPr>
          <a:lstStyle/>
          <a:p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3. Taiwan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Microsoft JhengHei" charset="-120"/>
                <a:cs typeface="Microsoft JhengHei" charset="-120"/>
              </a:rPr>
              <a:t>’</a:t>
            </a:r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36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Leading market shares</a:t>
            </a:r>
            <a:endParaRPr lang="zh-TW" altLang="en-US" sz="3900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B4A563F-DFAF-40AB-948E-F690E90816CA}"/>
              </a:ext>
            </a:extLst>
          </p:cNvPr>
          <p:cNvSpPr/>
          <p:nvPr/>
        </p:nvSpPr>
        <p:spPr>
          <a:xfrm>
            <a:off x="83910" y="1424304"/>
            <a:ext cx="49679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(Products/Production value in global market share)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186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D2D6CB72-5089-4DB9-90B3-71D93D975C35}"/>
              </a:ext>
            </a:extLst>
          </p:cNvPr>
          <p:cNvSpPr/>
          <p:nvPr/>
        </p:nvSpPr>
        <p:spPr>
          <a:xfrm>
            <a:off x="-1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6619" y="365126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ICT – </a:t>
            </a: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Semiconductor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7301875A-F8A7-48DB-AB98-F4163D983BDE}"/>
              </a:ext>
            </a:extLst>
          </p:cNvPr>
          <p:cNvSpPr/>
          <p:nvPr/>
        </p:nvSpPr>
        <p:spPr>
          <a:xfrm>
            <a:off x="155980" y="5464584"/>
            <a:ext cx="88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TSMC Ranked 1</a:t>
            </a:r>
            <a:r>
              <a:rPr kumimoji="0" lang="en-US" altLang="zh-TW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st</a:t>
            </a: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 with an estimated market share of 56.1%.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AC6096B1-FBFD-49C6-8487-E3A055A274A2}"/>
              </a:ext>
            </a:extLst>
          </p:cNvPr>
          <p:cNvSpPr/>
          <p:nvPr/>
        </p:nvSpPr>
        <p:spPr>
          <a:xfrm>
            <a:off x="164754" y="5784988"/>
            <a:ext cx="8832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In terms of revenue, TSMC, GLOBAL FOUNDRIES, and UMC took 1st, 2nd, and 3rd place, respectively.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="" xmlns:a16="http://schemas.microsoft.com/office/drawing/2014/main" id="{DE242E83-F00D-4153-B0EC-1F5A0B003CA5}"/>
              </a:ext>
            </a:extLst>
          </p:cNvPr>
          <p:cNvSpPr txBox="1"/>
          <p:nvPr/>
        </p:nvSpPr>
        <p:spPr>
          <a:xfrm>
            <a:off x="172994" y="6516132"/>
            <a:ext cx="5700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Data source: </a:t>
            </a:r>
            <a:r>
              <a:rPr kumimoji="0" lang="en-US" altLang="zh-TW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TrendForce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(2018/05), TAITRA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10" name="圖表 9">
            <a:extLst>
              <a:ext uri="{FF2B5EF4-FFF2-40B4-BE49-F238E27FC236}">
                <a16:creationId xmlns="" xmlns:a16="http://schemas.microsoft.com/office/drawing/2014/main" id="{8BD417C9-B313-4A3C-B1C7-F307142230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7706079"/>
              </p:ext>
            </p:extLst>
          </p:nvPr>
        </p:nvGraphicFramePr>
        <p:xfrm>
          <a:off x="309728" y="1330518"/>
          <a:ext cx="8460486" cy="433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文字方塊 10">
            <a:extLst>
              <a:ext uri="{FF2B5EF4-FFF2-40B4-BE49-F238E27FC236}">
                <a16:creationId xmlns="" xmlns:a16="http://schemas.microsoft.com/office/drawing/2014/main" id="{087A0E01-36F1-4771-A34A-BFC191F175ED}"/>
              </a:ext>
            </a:extLst>
          </p:cNvPr>
          <p:cNvSpPr txBox="1"/>
          <p:nvPr/>
        </p:nvSpPr>
        <p:spPr>
          <a:xfrm>
            <a:off x="5637232" y="2145195"/>
            <a:ext cx="297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TSMC+UMC=65%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696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E3C2C810-0DE6-4C8A-AF2D-D06D7575EF79}"/>
              </a:ext>
            </a:extLst>
          </p:cNvPr>
          <p:cNvSpPr/>
          <p:nvPr/>
        </p:nvSpPr>
        <p:spPr>
          <a:xfrm>
            <a:off x="-1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FF738A14-56D3-4493-9299-381ADB649FE2}"/>
              </a:ext>
            </a:extLst>
          </p:cNvPr>
          <p:cNvSpPr txBox="1"/>
          <p:nvPr/>
        </p:nvSpPr>
        <p:spPr>
          <a:xfrm>
            <a:off x="76619" y="6611779"/>
            <a:ext cx="57005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Data source: IHS Markit (2018), TAITRA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A75D6002-5087-4934-A705-09A198726D7A}"/>
              </a:ext>
            </a:extLst>
          </p:cNvPr>
          <p:cNvSpPr/>
          <p:nvPr/>
        </p:nvSpPr>
        <p:spPr>
          <a:xfrm>
            <a:off x="-14624" y="5369143"/>
            <a:ext cx="43325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Key component in the smart IoT market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5AAE67B-5DB3-4FA3-A8BD-48C095027275}"/>
              </a:ext>
            </a:extLst>
          </p:cNvPr>
          <p:cNvSpPr/>
          <p:nvPr/>
        </p:nvSpPr>
        <p:spPr>
          <a:xfrm>
            <a:off x="-66917" y="4527148"/>
            <a:ext cx="44938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Major role in the global automotive display market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8" name="Picture 2" descr="ç¸éåç">
            <a:extLst>
              <a:ext uri="{FF2B5EF4-FFF2-40B4-BE49-F238E27FC236}">
                <a16:creationId xmlns="" xmlns:a16="http://schemas.microsoft.com/office/drawing/2014/main" id="{41CBFD64-52BC-4E36-B9A2-BDF7A55D6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7077" y="1520907"/>
            <a:ext cx="4188721" cy="27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ç¸éåç">
            <a:extLst>
              <a:ext uri="{FF2B5EF4-FFF2-40B4-BE49-F238E27FC236}">
                <a16:creationId xmlns="" xmlns:a16="http://schemas.microsoft.com/office/drawing/2014/main" id="{650F9215-A983-4595-82DB-B76D121B0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202" y="1520906"/>
            <a:ext cx="4188720" cy="278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="" xmlns:a16="http://schemas.microsoft.com/office/drawing/2014/main" id="{2C82ED78-4787-4116-B048-F28A32C3093A}"/>
              </a:ext>
            </a:extLst>
          </p:cNvPr>
          <p:cNvSpPr txBox="1"/>
          <p:nvPr/>
        </p:nvSpPr>
        <p:spPr>
          <a:xfrm>
            <a:off x="4491380" y="4437118"/>
            <a:ext cx="4402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Strong capability in manufacturing customized panels with excellent quality</a:t>
            </a:r>
            <a:endParaRPr lang="zh-TW" altLang="en-US" dirty="0"/>
          </a:p>
        </p:txBody>
      </p:sp>
      <p:sp>
        <p:nvSpPr>
          <p:cNvPr id="13" name="文字方塊 12">
            <a:extLst>
              <a:ext uri="{FF2B5EF4-FFF2-40B4-BE49-F238E27FC236}">
                <a16:creationId xmlns="" xmlns:a16="http://schemas.microsoft.com/office/drawing/2014/main" id="{EF605FF6-F992-4160-A9A3-7B5516EEEC9A}"/>
              </a:ext>
            </a:extLst>
          </p:cNvPr>
          <p:cNvSpPr txBox="1"/>
          <p:nvPr/>
        </p:nvSpPr>
        <p:spPr>
          <a:xfrm>
            <a:off x="4468725" y="5369143"/>
            <a:ext cx="4402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AU Optronics and INNOLUX are in the supply chain of many tier 1 system integrators</a:t>
            </a:r>
            <a:endParaRPr lang="zh-TW" altLang="en-US" dirty="0"/>
          </a:p>
        </p:txBody>
      </p:sp>
      <p:sp>
        <p:nvSpPr>
          <p:cNvPr id="16" name="標題 1">
            <a:extLst>
              <a:ext uri="{FF2B5EF4-FFF2-40B4-BE49-F238E27FC236}">
                <a16:creationId xmlns="" xmlns:a16="http://schemas.microsoft.com/office/drawing/2014/main" id="{E7747BB3-0DF7-435F-A2EA-E94D6D9D3487}"/>
              </a:ext>
            </a:extLst>
          </p:cNvPr>
          <p:cNvSpPr txBox="1">
            <a:spLocks/>
          </p:cNvSpPr>
          <p:nvPr/>
        </p:nvSpPr>
        <p:spPr>
          <a:xfrm>
            <a:off x="76619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ICT – Flat Panel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61921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44B0AFA0-4727-4134-8993-7CDC54D7FA35}"/>
              </a:ext>
            </a:extLst>
          </p:cNvPr>
          <p:cNvSpPr/>
          <p:nvPr/>
        </p:nvSpPr>
        <p:spPr>
          <a:xfrm>
            <a:off x="-1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文字方塊 25">
            <a:extLst>
              <a:ext uri="{FF2B5EF4-FFF2-40B4-BE49-F238E27FC236}">
                <a16:creationId xmlns="" xmlns:a16="http://schemas.microsoft.com/office/drawing/2014/main" id="{A80717B9-175E-4C5B-B1B4-5D1C20DF39AF}"/>
              </a:ext>
            </a:extLst>
          </p:cNvPr>
          <p:cNvSpPr txBox="1"/>
          <p:nvPr/>
        </p:nvSpPr>
        <p:spPr>
          <a:xfrm>
            <a:off x="60724" y="6571377"/>
            <a:ext cx="42487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Data source: IEK (2018/05), TAITRA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1CE2142D-8A20-4652-9EA8-3BF5B914D6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400" b="74200" l="23750" r="7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5879" t="16400" r="27703" b="28594"/>
          <a:stretch/>
        </p:blipFill>
        <p:spPr>
          <a:xfrm>
            <a:off x="1252729" y="5236278"/>
            <a:ext cx="1535607" cy="1421610"/>
          </a:xfrm>
          <a:prstGeom prst="rect">
            <a:avLst/>
          </a:prstGeom>
        </p:spPr>
      </p:pic>
      <p:pic>
        <p:nvPicPr>
          <p:cNvPr id="30" name="圖片 29">
            <a:extLst>
              <a:ext uri="{FF2B5EF4-FFF2-40B4-BE49-F238E27FC236}">
                <a16:creationId xmlns="" xmlns:a16="http://schemas.microsoft.com/office/drawing/2014/main" id="{67BF4D93-CD94-4E79-B51E-FE675ED1BA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1333" l="0" r="100000"/>
                    </a14:imgEffect>
                  </a14:imgLayer>
                </a14:imgProps>
              </a:ext>
            </a:extLst>
          </a:blip>
          <a:srcRect t="15695" b="26648"/>
          <a:stretch/>
        </p:blipFill>
        <p:spPr>
          <a:xfrm>
            <a:off x="7535472" y="3349819"/>
            <a:ext cx="1527056" cy="1290232"/>
          </a:xfrm>
          <a:prstGeom prst="rect">
            <a:avLst/>
          </a:prstGeom>
        </p:spPr>
      </p:pic>
      <p:grpSp>
        <p:nvGrpSpPr>
          <p:cNvPr id="37" name="群組 36">
            <a:extLst>
              <a:ext uri="{FF2B5EF4-FFF2-40B4-BE49-F238E27FC236}">
                <a16:creationId xmlns="" xmlns:a16="http://schemas.microsoft.com/office/drawing/2014/main" id="{18D48A4F-41D9-42F5-B0A5-44A6FFE69D3B}"/>
              </a:ext>
            </a:extLst>
          </p:cNvPr>
          <p:cNvGrpSpPr/>
          <p:nvPr/>
        </p:nvGrpSpPr>
        <p:grpSpPr>
          <a:xfrm>
            <a:off x="4724615" y="1534447"/>
            <a:ext cx="2070119" cy="2199488"/>
            <a:chOff x="5056851" y="1339305"/>
            <a:chExt cx="1885949" cy="1885949"/>
          </a:xfrm>
        </p:grpSpPr>
        <p:grpSp>
          <p:nvGrpSpPr>
            <p:cNvPr id="38" name="组合 9">
              <a:extLst>
                <a:ext uri="{FF2B5EF4-FFF2-40B4-BE49-F238E27FC236}">
                  <a16:creationId xmlns="" xmlns:a16="http://schemas.microsoft.com/office/drawing/2014/main" id="{75D568F5-B227-408A-AED2-506F82C962EA}"/>
                </a:ext>
              </a:extLst>
            </p:cNvPr>
            <p:cNvGrpSpPr/>
            <p:nvPr/>
          </p:nvGrpSpPr>
          <p:grpSpPr>
            <a:xfrm>
              <a:off x="5056851" y="1339305"/>
              <a:ext cx="1885949" cy="1885949"/>
              <a:chOff x="2639158" y="738554"/>
              <a:chExt cx="3259015" cy="3259015"/>
            </a:xfrm>
          </p:grpSpPr>
          <p:sp>
            <p:nvSpPr>
              <p:cNvPr id="42" name="椭圆 10">
                <a:extLst>
                  <a:ext uri="{FF2B5EF4-FFF2-40B4-BE49-F238E27FC236}">
                    <a16:creationId xmlns="" xmlns:a16="http://schemas.microsoft.com/office/drawing/2014/main" id="{29C3CAAF-CFE2-4581-835E-D6277210624F}"/>
                  </a:ext>
                </a:extLst>
              </p:cNvPr>
              <p:cNvSpPr/>
              <p:nvPr/>
            </p:nvSpPr>
            <p:spPr>
              <a:xfrm>
                <a:off x="2835519" y="934915"/>
                <a:ext cx="2866292" cy="2866293"/>
              </a:xfrm>
              <a:prstGeom prst="ellipse">
                <a:avLst/>
              </a:prstGeom>
              <a:solidFill>
                <a:srgbClr val="00AB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43" name="椭圆 11">
                <a:extLst>
                  <a:ext uri="{FF2B5EF4-FFF2-40B4-BE49-F238E27FC236}">
                    <a16:creationId xmlns="" xmlns:a16="http://schemas.microsoft.com/office/drawing/2014/main" id="{A2ABE977-8176-4990-AA90-288CE1DEA1B7}"/>
                  </a:ext>
                </a:extLst>
              </p:cNvPr>
              <p:cNvSpPr/>
              <p:nvPr/>
            </p:nvSpPr>
            <p:spPr>
              <a:xfrm>
                <a:off x="2639158" y="738554"/>
                <a:ext cx="3259015" cy="3259015"/>
              </a:xfrm>
              <a:prstGeom prst="ellipse">
                <a:avLst/>
              </a:prstGeom>
              <a:noFill/>
              <a:ln>
                <a:solidFill>
                  <a:srgbClr val="00ABB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39" name="文本框 21">
              <a:extLst>
                <a:ext uri="{FF2B5EF4-FFF2-40B4-BE49-F238E27FC236}">
                  <a16:creationId xmlns="" xmlns:a16="http://schemas.microsoft.com/office/drawing/2014/main" id="{F8C0C667-AB79-4CA7-B9B7-DC02F6887843}"/>
                </a:ext>
              </a:extLst>
            </p:cNvPr>
            <p:cNvSpPr txBox="1"/>
            <p:nvPr/>
          </p:nvSpPr>
          <p:spPr>
            <a:xfrm>
              <a:off x="5362324" y="2009861"/>
              <a:ext cx="1547974" cy="7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rPr>
                <a:t>46%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40" name="文本框 22">
              <a:extLst>
                <a:ext uri="{FF2B5EF4-FFF2-40B4-BE49-F238E27FC236}">
                  <a16:creationId xmlns="" xmlns:a16="http://schemas.microsoft.com/office/drawing/2014/main" id="{95787310-CCB6-406F-8C73-AFEC6EB08488}"/>
                </a:ext>
              </a:extLst>
            </p:cNvPr>
            <p:cNvSpPr txBox="1"/>
            <p:nvPr/>
          </p:nvSpPr>
          <p:spPr>
            <a:xfrm>
              <a:off x="5258161" y="1664691"/>
              <a:ext cx="1528633" cy="542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4G Terminal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&amp; module</a:t>
              </a:r>
            </a:p>
          </p:txBody>
        </p:sp>
        <p:sp>
          <p:nvSpPr>
            <p:cNvPr id="41" name="文本框 23">
              <a:extLst>
                <a:ext uri="{FF2B5EF4-FFF2-40B4-BE49-F238E27FC236}">
                  <a16:creationId xmlns="" xmlns:a16="http://schemas.microsoft.com/office/drawing/2014/main" id="{C284CCA4-5CC4-480E-A862-7607192677A0}"/>
                </a:ext>
              </a:extLst>
            </p:cNvPr>
            <p:cNvSpPr txBox="1"/>
            <p:nvPr/>
          </p:nvSpPr>
          <p:spPr>
            <a:xfrm>
              <a:off x="5431419" y="2592499"/>
              <a:ext cx="1440527" cy="343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Rank 1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</p:grpSp>
      <p:grpSp>
        <p:nvGrpSpPr>
          <p:cNvPr id="44" name="群組 43">
            <a:extLst>
              <a:ext uri="{FF2B5EF4-FFF2-40B4-BE49-F238E27FC236}">
                <a16:creationId xmlns="" xmlns:a16="http://schemas.microsoft.com/office/drawing/2014/main" id="{2B7BD86D-9CCB-4A5D-9E48-E076503346AC}"/>
              </a:ext>
            </a:extLst>
          </p:cNvPr>
          <p:cNvGrpSpPr/>
          <p:nvPr/>
        </p:nvGrpSpPr>
        <p:grpSpPr>
          <a:xfrm>
            <a:off x="6955374" y="1763317"/>
            <a:ext cx="1713165" cy="1820226"/>
            <a:chOff x="5056851" y="1339305"/>
            <a:chExt cx="1885949" cy="1885949"/>
          </a:xfrm>
        </p:grpSpPr>
        <p:grpSp>
          <p:nvGrpSpPr>
            <p:cNvPr id="45" name="组合 9">
              <a:extLst>
                <a:ext uri="{FF2B5EF4-FFF2-40B4-BE49-F238E27FC236}">
                  <a16:creationId xmlns="" xmlns:a16="http://schemas.microsoft.com/office/drawing/2014/main" id="{E1E30FBC-088C-47BF-B6F9-C948ECCEC41D}"/>
                </a:ext>
              </a:extLst>
            </p:cNvPr>
            <p:cNvGrpSpPr/>
            <p:nvPr/>
          </p:nvGrpSpPr>
          <p:grpSpPr>
            <a:xfrm>
              <a:off x="5056851" y="1339305"/>
              <a:ext cx="1885949" cy="1885949"/>
              <a:chOff x="2639158" y="738554"/>
              <a:chExt cx="3259015" cy="3259015"/>
            </a:xfrm>
          </p:grpSpPr>
          <p:sp>
            <p:nvSpPr>
              <p:cNvPr id="49" name="椭圆 10">
                <a:extLst>
                  <a:ext uri="{FF2B5EF4-FFF2-40B4-BE49-F238E27FC236}">
                    <a16:creationId xmlns="" xmlns:a16="http://schemas.microsoft.com/office/drawing/2014/main" id="{9C7F21D3-C5B7-4F56-8EA1-0ABE7C2CB8E9}"/>
                  </a:ext>
                </a:extLst>
              </p:cNvPr>
              <p:cNvSpPr/>
              <p:nvPr/>
            </p:nvSpPr>
            <p:spPr>
              <a:xfrm>
                <a:off x="2835519" y="934915"/>
                <a:ext cx="2866292" cy="2866292"/>
              </a:xfrm>
              <a:prstGeom prst="ellipse">
                <a:avLst/>
              </a:prstGeom>
              <a:solidFill>
                <a:srgbClr val="00AB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0" name="椭圆 11">
                <a:extLst>
                  <a:ext uri="{FF2B5EF4-FFF2-40B4-BE49-F238E27FC236}">
                    <a16:creationId xmlns="" xmlns:a16="http://schemas.microsoft.com/office/drawing/2014/main" id="{FE6B8BA8-029A-4DCC-B81E-3A78E6A9F269}"/>
                  </a:ext>
                </a:extLst>
              </p:cNvPr>
              <p:cNvSpPr/>
              <p:nvPr/>
            </p:nvSpPr>
            <p:spPr>
              <a:xfrm>
                <a:off x="2639158" y="738554"/>
                <a:ext cx="3259015" cy="3259015"/>
              </a:xfrm>
              <a:prstGeom prst="ellipse">
                <a:avLst/>
              </a:prstGeom>
              <a:noFill/>
              <a:ln>
                <a:solidFill>
                  <a:srgbClr val="00ABB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6" name="文本框 21">
              <a:extLst>
                <a:ext uri="{FF2B5EF4-FFF2-40B4-BE49-F238E27FC236}">
                  <a16:creationId xmlns="" xmlns:a16="http://schemas.microsoft.com/office/drawing/2014/main" id="{57423B2A-E6B9-47B1-AE7F-9850D4B86C5D}"/>
                </a:ext>
              </a:extLst>
            </p:cNvPr>
            <p:cNvSpPr txBox="1"/>
            <p:nvPr/>
          </p:nvSpPr>
          <p:spPr>
            <a:xfrm>
              <a:off x="5314470" y="1934406"/>
              <a:ext cx="1547974" cy="7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rPr>
                <a:t>41%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47" name="文本框 22">
              <a:extLst>
                <a:ext uri="{FF2B5EF4-FFF2-40B4-BE49-F238E27FC236}">
                  <a16:creationId xmlns="" xmlns:a16="http://schemas.microsoft.com/office/drawing/2014/main" id="{26352B19-B853-41DF-9903-1E4BE102BAF4}"/>
                </a:ext>
              </a:extLst>
            </p:cNvPr>
            <p:cNvSpPr txBox="1"/>
            <p:nvPr/>
          </p:nvSpPr>
          <p:spPr>
            <a:xfrm>
              <a:off x="5602713" y="1607528"/>
              <a:ext cx="827874" cy="2990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IP STB</a:t>
              </a:r>
            </a:p>
          </p:txBody>
        </p:sp>
        <p:sp>
          <p:nvSpPr>
            <p:cNvPr id="48" name="文本框 23">
              <a:extLst>
                <a:ext uri="{FF2B5EF4-FFF2-40B4-BE49-F238E27FC236}">
                  <a16:creationId xmlns="" xmlns:a16="http://schemas.microsoft.com/office/drawing/2014/main" id="{A17C8935-FB99-4EBB-A177-ADE83F25FA36}"/>
                </a:ext>
              </a:extLst>
            </p:cNvPr>
            <p:cNvSpPr txBox="1"/>
            <p:nvPr/>
          </p:nvSpPr>
          <p:spPr>
            <a:xfrm>
              <a:off x="5350666" y="2628488"/>
              <a:ext cx="1495139" cy="414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Rank 1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 </a:t>
              </a:r>
            </a:p>
          </p:txBody>
        </p:sp>
      </p:grpSp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9DAF9A16-6F2E-405C-BFE0-9F27276772C3}"/>
              </a:ext>
            </a:extLst>
          </p:cNvPr>
          <p:cNvGrpSpPr/>
          <p:nvPr/>
        </p:nvGrpSpPr>
        <p:grpSpPr>
          <a:xfrm>
            <a:off x="187562" y="1359235"/>
            <a:ext cx="1713165" cy="1820226"/>
            <a:chOff x="309433" y="1555954"/>
            <a:chExt cx="1713165" cy="1820226"/>
          </a:xfrm>
        </p:grpSpPr>
        <p:grpSp>
          <p:nvGrpSpPr>
            <p:cNvPr id="31" name="群組 30">
              <a:extLst>
                <a:ext uri="{FF2B5EF4-FFF2-40B4-BE49-F238E27FC236}">
                  <a16:creationId xmlns="" xmlns:a16="http://schemas.microsoft.com/office/drawing/2014/main" id="{D9C46BD6-5F9C-4999-A728-D11A55968D3D}"/>
                </a:ext>
              </a:extLst>
            </p:cNvPr>
            <p:cNvGrpSpPr/>
            <p:nvPr/>
          </p:nvGrpSpPr>
          <p:grpSpPr>
            <a:xfrm>
              <a:off x="309433" y="1555954"/>
              <a:ext cx="1713165" cy="1820226"/>
              <a:chOff x="5056851" y="1339305"/>
              <a:chExt cx="1885949" cy="1885949"/>
            </a:xfrm>
          </p:grpSpPr>
          <p:grpSp>
            <p:nvGrpSpPr>
              <p:cNvPr id="32" name="组合 9">
                <a:extLst>
                  <a:ext uri="{FF2B5EF4-FFF2-40B4-BE49-F238E27FC236}">
                    <a16:creationId xmlns="" xmlns:a16="http://schemas.microsoft.com/office/drawing/2014/main" id="{7654F09B-1202-4F08-B82A-B2DECEA0D4C6}"/>
                  </a:ext>
                </a:extLst>
              </p:cNvPr>
              <p:cNvGrpSpPr/>
              <p:nvPr/>
            </p:nvGrpSpPr>
            <p:grpSpPr>
              <a:xfrm>
                <a:off x="5056851" y="1339305"/>
                <a:ext cx="1885949" cy="1885949"/>
                <a:chOff x="2639158" y="738554"/>
                <a:chExt cx="3259015" cy="3259015"/>
              </a:xfrm>
            </p:grpSpPr>
            <p:sp>
              <p:nvSpPr>
                <p:cNvPr id="35" name="椭圆 10">
                  <a:extLst>
                    <a:ext uri="{FF2B5EF4-FFF2-40B4-BE49-F238E27FC236}">
                      <a16:creationId xmlns="" xmlns:a16="http://schemas.microsoft.com/office/drawing/2014/main" id="{98B04E7A-76B0-4386-A5AD-3B9CFED73430}"/>
                    </a:ext>
                  </a:extLst>
                </p:cNvPr>
                <p:cNvSpPr/>
                <p:nvPr/>
              </p:nvSpPr>
              <p:spPr>
                <a:xfrm>
                  <a:off x="2835519" y="934915"/>
                  <a:ext cx="2866292" cy="2866292"/>
                </a:xfrm>
                <a:prstGeom prst="ellipse">
                  <a:avLst/>
                </a:prstGeom>
                <a:solidFill>
                  <a:srgbClr val="00AB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36" name="椭圆 11">
                  <a:extLst>
                    <a:ext uri="{FF2B5EF4-FFF2-40B4-BE49-F238E27FC236}">
                      <a16:creationId xmlns="" xmlns:a16="http://schemas.microsoft.com/office/drawing/2014/main" id="{FA59673D-8177-4E0E-A3C2-1C90C17D5193}"/>
                    </a:ext>
                  </a:extLst>
                </p:cNvPr>
                <p:cNvSpPr/>
                <p:nvPr/>
              </p:nvSpPr>
              <p:spPr>
                <a:xfrm>
                  <a:off x="2639158" y="738554"/>
                  <a:ext cx="3259015" cy="3259015"/>
                </a:xfrm>
                <a:prstGeom prst="ellipse">
                  <a:avLst/>
                </a:prstGeom>
                <a:noFill/>
                <a:ln>
                  <a:solidFill>
                    <a:srgbClr val="00ABB4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6858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10600030101010101" pitchFamily="2" charset="-122"/>
                    <a:cs typeface="+mn-cs"/>
                  </a:endParaRPr>
                </a:p>
              </p:txBody>
            </p:sp>
          </p:grpSp>
          <p:sp>
            <p:nvSpPr>
              <p:cNvPr id="33" name="文本框 21">
                <a:extLst>
                  <a:ext uri="{FF2B5EF4-FFF2-40B4-BE49-F238E27FC236}">
                    <a16:creationId xmlns="" xmlns:a16="http://schemas.microsoft.com/office/drawing/2014/main" id="{C645796A-5932-46C6-83F3-47D8DBDF1AB4}"/>
                  </a:ext>
                </a:extLst>
              </p:cNvPr>
              <p:cNvSpPr txBox="1"/>
              <p:nvPr/>
            </p:nvSpPr>
            <p:spPr>
              <a:xfrm>
                <a:off x="5314470" y="1934406"/>
                <a:ext cx="1547974" cy="7972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Meiryo" panose="020B0604030504040204" pitchFamily="34" charset="-128"/>
                  </a:rPr>
                  <a:t>76%</a:t>
                </a:r>
                <a:endParaRPr kumimoji="0" lang="zh-CN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endParaRPr>
              </a:p>
            </p:txBody>
          </p:sp>
          <p:sp>
            <p:nvSpPr>
              <p:cNvPr id="34" name="文本框 22">
                <a:extLst>
                  <a:ext uri="{FF2B5EF4-FFF2-40B4-BE49-F238E27FC236}">
                    <a16:creationId xmlns="" xmlns:a16="http://schemas.microsoft.com/office/drawing/2014/main" id="{164F7DE5-DC06-450A-B97F-905FD5BAD3E0}"/>
                  </a:ext>
                </a:extLst>
              </p:cNvPr>
              <p:cNvSpPr txBox="1"/>
              <p:nvPr/>
            </p:nvSpPr>
            <p:spPr>
              <a:xfrm>
                <a:off x="5381812" y="1611270"/>
                <a:ext cx="1288567" cy="47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Meiryo" panose="020B0604030504040204" pitchFamily="34" charset="-128"/>
                    <a:ea typeface="Meiryo" panose="020B0604030504040204" pitchFamily="34" charset="-128"/>
                    <a:cs typeface="Meiryo" panose="020B0604030504040204" pitchFamily="34" charset="-128"/>
                  </a:rPr>
                  <a:t>WLAN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endParaRPr>
              </a:p>
            </p:txBody>
          </p:sp>
        </p:grpSp>
        <p:sp>
          <p:nvSpPr>
            <p:cNvPr id="51" name="文本框 23">
              <a:extLst>
                <a:ext uri="{FF2B5EF4-FFF2-40B4-BE49-F238E27FC236}">
                  <a16:creationId xmlns="" xmlns:a16="http://schemas.microsoft.com/office/drawing/2014/main" id="{8CD6F93E-2BCF-4947-A6F5-00524C753245}"/>
                </a:ext>
              </a:extLst>
            </p:cNvPr>
            <p:cNvSpPr txBox="1"/>
            <p:nvPr/>
          </p:nvSpPr>
          <p:spPr>
            <a:xfrm>
              <a:off x="618981" y="2787687"/>
              <a:ext cx="1338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Rank 1</a:t>
              </a:r>
              <a:r>
                <a:rPr kumimoji="0" lang="en-US" altLang="zh-CN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</a:t>
              </a: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</p:grpSp>
      <p:grpSp>
        <p:nvGrpSpPr>
          <p:cNvPr id="52" name="群組 51">
            <a:extLst>
              <a:ext uri="{FF2B5EF4-FFF2-40B4-BE49-F238E27FC236}">
                <a16:creationId xmlns="" xmlns:a16="http://schemas.microsoft.com/office/drawing/2014/main" id="{533D8496-0570-4873-82F2-AE8EF9703E82}"/>
              </a:ext>
            </a:extLst>
          </p:cNvPr>
          <p:cNvGrpSpPr/>
          <p:nvPr/>
        </p:nvGrpSpPr>
        <p:grpSpPr>
          <a:xfrm>
            <a:off x="4793257" y="4499871"/>
            <a:ext cx="2013892" cy="1963765"/>
            <a:chOff x="5678104" y="3352122"/>
            <a:chExt cx="1885949" cy="1885949"/>
          </a:xfrm>
        </p:grpSpPr>
        <p:grpSp>
          <p:nvGrpSpPr>
            <p:cNvPr id="53" name="组合 9">
              <a:extLst>
                <a:ext uri="{FF2B5EF4-FFF2-40B4-BE49-F238E27FC236}">
                  <a16:creationId xmlns="" xmlns:a16="http://schemas.microsoft.com/office/drawing/2014/main" id="{921AEDDE-FD9E-4F62-9345-9F787E0E3432}"/>
                </a:ext>
              </a:extLst>
            </p:cNvPr>
            <p:cNvGrpSpPr/>
            <p:nvPr/>
          </p:nvGrpSpPr>
          <p:grpSpPr>
            <a:xfrm>
              <a:off x="5678104" y="3352122"/>
              <a:ext cx="1885949" cy="1885949"/>
              <a:chOff x="2639158" y="738554"/>
              <a:chExt cx="3259015" cy="3259015"/>
            </a:xfrm>
          </p:grpSpPr>
          <p:sp>
            <p:nvSpPr>
              <p:cNvPr id="57" name="椭圆 10">
                <a:extLst>
                  <a:ext uri="{FF2B5EF4-FFF2-40B4-BE49-F238E27FC236}">
                    <a16:creationId xmlns="" xmlns:a16="http://schemas.microsoft.com/office/drawing/2014/main" id="{994856DD-FEB1-4693-AEF2-63627F8A46F3}"/>
                  </a:ext>
                </a:extLst>
              </p:cNvPr>
              <p:cNvSpPr/>
              <p:nvPr/>
            </p:nvSpPr>
            <p:spPr>
              <a:xfrm>
                <a:off x="2835519" y="934915"/>
                <a:ext cx="2866292" cy="2866292"/>
              </a:xfrm>
              <a:prstGeom prst="ellipse">
                <a:avLst/>
              </a:prstGeom>
              <a:solidFill>
                <a:srgbClr val="00AB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58" name="椭圆 11">
                <a:extLst>
                  <a:ext uri="{FF2B5EF4-FFF2-40B4-BE49-F238E27FC236}">
                    <a16:creationId xmlns="" xmlns:a16="http://schemas.microsoft.com/office/drawing/2014/main" id="{230D04B3-7949-4088-8A4F-519AAB636281}"/>
                  </a:ext>
                </a:extLst>
              </p:cNvPr>
              <p:cNvSpPr/>
              <p:nvPr/>
            </p:nvSpPr>
            <p:spPr>
              <a:xfrm>
                <a:off x="2639158" y="738554"/>
                <a:ext cx="3259015" cy="3259015"/>
              </a:xfrm>
              <a:prstGeom prst="ellipse">
                <a:avLst/>
              </a:prstGeom>
              <a:noFill/>
              <a:ln>
                <a:solidFill>
                  <a:srgbClr val="00ABB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4" name="文本框 21">
              <a:extLst>
                <a:ext uri="{FF2B5EF4-FFF2-40B4-BE49-F238E27FC236}">
                  <a16:creationId xmlns="" xmlns:a16="http://schemas.microsoft.com/office/drawing/2014/main" id="{D022A449-8C39-4F92-8C9B-639E6492EE6C}"/>
                </a:ext>
              </a:extLst>
            </p:cNvPr>
            <p:cNvSpPr txBox="1"/>
            <p:nvPr/>
          </p:nvSpPr>
          <p:spPr>
            <a:xfrm>
              <a:off x="5935723" y="3947223"/>
              <a:ext cx="15680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rPr>
                <a:t>3.7%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55" name="文本框 22">
              <a:extLst>
                <a:ext uri="{FF2B5EF4-FFF2-40B4-BE49-F238E27FC236}">
                  <a16:creationId xmlns="" xmlns:a16="http://schemas.microsoft.com/office/drawing/2014/main" id="{4239C5EC-7D1A-4584-99E0-9B1D41086E70}"/>
                </a:ext>
              </a:extLst>
            </p:cNvPr>
            <p:cNvSpPr txBox="1"/>
            <p:nvPr/>
          </p:nvSpPr>
          <p:spPr>
            <a:xfrm>
              <a:off x="5939414" y="3726681"/>
              <a:ext cx="1366360" cy="295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>
                <a:defRPr/>
              </a:pPr>
              <a:r>
                <a:rPr lang="en-US" altLang="zh-CN" sz="1400" b="1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Mobile Phone</a:t>
              </a:r>
              <a:endParaRPr lang="zh-CN" altLang="en-US" sz="1400" b="1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6" name="文本框 23">
              <a:extLst>
                <a:ext uri="{FF2B5EF4-FFF2-40B4-BE49-F238E27FC236}">
                  <a16:creationId xmlns="" xmlns:a16="http://schemas.microsoft.com/office/drawing/2014/main" id="{F378924A-2C0C-4FC9-9199-9454863BA962}"/>
                </a:ext>
              </a:extLst>
            </p:cNvPr>
            <p:cNvSpPr txBox="1"/>
            <p:nvPr/>
          </p:nvSpPr>
          <p:spPr>
            <a:xfrm>
              <a:off x="6047546" y="4638168"/>
              <a:ext cx="1246627" cy="38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CD2F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Rank 4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CD2F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th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CD2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</p:grp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6BB3032E-4A16-403B-8F5B-4F6FAA913AE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8654" y="2900179"/>
            <a:ext cx="1420461" cy="1060611"/>
          </a:xfrm>
          <a:prstGeom prst="rect">
            <a:avLst/>
          </a:prstGeom>
          <a:effectLst>
            <a:softEdge rad="31750"/>
          </a:effectLst>
        </p:spPr>
      </p:pic>
      <p:grpSp>
        <p:nvGrpSpPr>
          <p:cNvPr id="66" name="群組 65">
            <a:extLst>
              <a:ext uri="{FF2B5EF4-FFF2-40B4-BE49-F238E27FC236}">
                <a16:creationId xmlns="" xmlns:a16="http://schemas.microsoft.com/office/drawing/2014/main" id="{7D14C7F5-8CED-48A3-9826-6BEACD66A28C}"/>
              </a:ext>
            </a:extLst>
          </p:cNvPr>
          <p:cNvGrpSpPr/>
          <p:nvPr/>
        </p:nvGrpSpPr>
        <p:grpSpPr>
          <a:xfrm>
            <a:off x="2020533" y="1601060"/>
            <a:ext cx="1993393" cy="2026672"/>
            <a:chOff x="85841" y="2003123"/>
            <a:chExt cx="2444261" cy="2444261"/>
          </a:xfrm>
        </p:grpSpPr>
        <p:grpSp>
          <p:nvGrpSpPr>
            <p:cNvPr id="67" name="组合 5">
              <a:extLst>
                <a:ext uri="{FF2B5EF4-FFF2-40B4-BE49-F238E27FC236}">
                  <a16:creationId xmlns="" xmlns:a16="http://schemas.microsoft.com/office/drawing/2014/main" id="{83C5F6F3-B004-46B5-AB46-25A534D7A26E}"/>
                </a:ext>
              </a:extLst>
            </p:cNvPr>
            <p:cNvGrpSpPr/>
            <p:nvPr/>
          </p:nvGrpSpPr>
          <p:grpSpPr>
            <a:xfrm>
              <a:off x="85841" y="2003123"/>
              <a:ext cx="2444261" cy="2444261"/>
              <a:chOff x="2639158" y="738554"/>
              <a:chExt cx="3259015" cy="3259015"/>
            </a:xfrm>
          </p:grpSpPr>
          <p:sp>
            <p:nvSpPr>
              <p:cNvPr id="71" name="椭圆 1">
                <a:extLst>
                  <a:ext uri="{FF2B5EF4-FFF2-40B4-BE49-F238E27FC236}">
                    <a16:creationId xmlns="" xmlns:a16="http://schemas.microsoft.com/office/drawing/2014/main" id="{E2734F0F-14DB-46AA-9E07-1984FCE3F890}"/>
                  </a:ext>
                </a:extLst>
              </p:cNvPr>
              <p:cNvSpPr/>
              <p:nvPr/>
            </p:nvSpPr>
            <p:spPr>
              <a:xfrm>
                <a:off x="2835519" y="934915"/>
                <a:ext cx="2866292" cy="2866292"/>
              </a:xfrm>
              <a:prstGeom prst="ellipse">
                <a:avLst/>
              </a:prstGeom>
              <a:solidFill>
                <a:srgbClr val="00AB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2" name="椭圆 4">
                <a:extLst>
                  <a:ext uri="{FF2B5EF4-FFF2-40B4-BE49-F238E27FC236}">
                    <a16:creationId xmlns="" xmlns:a16="http://schemas.microsoft.com/office/drawing/2014/main" id="{1109E0D0-CDD8-4252-9AED-D47C2B20A720}"/>
                  </a:ext>
                </a:extLst>
              </p:cNvPr>
              <p:cNvSpPr/>
              <p:nvPr/>
            </p:nvSpPr>
            <p:spPr>
              <a:xfrm>
                <a:off x="2639158" y="738554"/>
                <a:ext cx="3259015" cy="3259015"/>
              </a:xfrm>
              <a:prstGeom prst="ellipse">
                <a:avLst/>
              </a:prstGeom>
              <a:noFill/>
              <a:ln>
                <a:solidFill>
                  <a:srgbClr val="00ABB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15">
              <a:extLst>
                <a:ext uri="{FF2B5EF4-FFF2-40B4-BE49-F238E27FC236}">
                  <a16:creationId xmlns="" xmlns:a16="http://schemas.microsoft.com/office/drawing/2014/main" id="{271336CF-6390-4857-8F89-A6C489D5B845}"/>
                </a:ext>
              </a:extLst>
            </p:cNvPr>
            <p:cNvSpPr txBox="1"/>
            <p:nvPr/>
          </p:nvSpPr>
          <p:spPr>
            <a:xfrm>
              <a:off x="470831" y="2888423"/>
              <a:ext cx="1674279" cy="9045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rPr>
                <a:t>77%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69" name="文本框 16">
              <a:extLst>
                <a:ext uri="{FF2B5EF4-FFF2-40B4-BE49-F238E27FC236}">
                  <a16:creationId xmlns="" xmlns:a16="http://schemas.microsoft.com/office/drawing/2014/main" id="{758EB94C-DBDF-43F3-BE57-73CB910C42E0}"/>
                </a:ext>
              </a:extLst>
            </p:cNvPr>
            <p:cNvSpPr txBox="1"/>
            <p:nvPr/>
          </p:nvSpPr>
          <p:spPr>
            <a:xfrm>
              <a:off x="672041" y="2378235"/>
              <a:ext cx="1271858" cy="651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Cable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Terminal</a:t>
              </a:r>
              <a:endPara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0" name="文本框 17">
              <a:extLst>
                <a:ext uri="{FF2B5EF4-FFF2-40B4-BE49-F238E27FC236}">
                  <a16:creationId xmlns="" xmlns:a16="http://schemas.microsoft.com/office/drawing/2014/main" id="{280F0034-A206-4D4B-999A-C3A53CDCBF4E}"/>
                </a:ext>
              </a:extLst>
            </p:cNvPr>
            <p:cNvSpPr txBox="1"/>
            <p:nvPr/>
          </p:nvSpPr>
          <p:spPr>
            <a:xfrm>
              <a:off x="598440" y="3625297"/>
              <a:ext cx="1622373" cy="482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Rank 1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</p:grpSp>
      <p:grpSp>
        <p:nvGrpSpPr>
          <p:cNvPr id="73" name="群組 72">
            <a:extLst>
              <a:ext uri="{FF2B5EF4-FFF2-40B4-BE49-F238E27FC236}">
                <a16:creationId xmlns="" xmlns:a16="http://schemas.microsoft.com/office/drawing/2014/main" id="{E4AF8534-EEA3-48C1-812E-95F76AC151FB}"/>
              </a:ext>
            </a:extLst>
          </p:cNvPr>
          <p:cNvGrpSpPr/>
          <p:nvPr/>
        </p:nvGrpSpPr>
        <p:grpSpPr>
          <a:xfrm>
            <a:off x="2330384" y="4259971"/>
            <a:ext cx="1713165" cy="1785353"/>
            <a:chOff x="5056851" y="1339305"/>
            <a:chExt cx="1885949" cy="1885949"/>
          </a:xfrm>
        </p:grpSpPr>
        <p:grpSp>
          <p:nvGrpSpPr>
            <p:cNvPr id="74" name="组合 9">
              <a:extLst>
                <a:ext uri="{FF2B5EF4-FFF2-40B4-BE49-F238E27FC236}">
                  <a16:creationId xmlns="" xmlns:a16="http://schemas.microsoft.com/office/drawing/2014/main" id="{BDFF69C3-F7E8-48C6-8D6A-8B9C82CF0C3D}"/>
                </a:ext>
              </a:extLst>
            </p:cNvPr>
            <p:cNvGrpSpPr/>
            <p:nvPr/>
          </p:nvGrpSpPr>
          <p:grpSpPr>
            <a:xfrm>
              <a:off x="5056851" y="1339305"/>
              <a:ext cx="1885949" cy="1885949"/>
              <a:chOff x="2639158" y="738554"/>
              <a:chExt cx="3259015" cy="3259015"/>
            </a:xfrm>
          </p:grpSpPr>
          <p:sp>
            <p:nvSpPr>
              <p:cNvPr id="78" name="椭圆 10">
                <a:extLst>
                  <a:ext uri="{FF2B5EF4-FFF2-40B4-BE49-F238E27FC236}">
                    <a16:creationId xmlns="" xmlns:a16="http://schemas.microsoft.com/office/drawing/2014/main" id="{06C27647-5A70-441F-B628-FF08DD8E5C86}"/>
                  </a:ext>
                </a:extLst>
              </p:cNvPr>
              <p:cNvSpPr/>
              <p:nvPr/>
            </p:nvSpPr>
            <p:spPr>
              <a:xfrm>
                <a:off x="2835519" y="934915"/>
                <a:ext cx="2866292" cy="2866292"/>
              </a:xfrm>
              <a:prstGeom prst="ellipse">
                <a:avLst/>
              </a:prstGeom>
              <a:solidFill>
                <a:srgbClr val="00AB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9" name="椭圆 11">
                <a:extLst>
                  <a:ext uri="{FF2B5EF4-FFF2-40B4-BE49-F238E27FC236}">
                    <a16:creationId xmlns="" xmlns:a16="http://schemas.microsoft.com/office/drawing/2014/main" id="{7A61C04D-8580-48D3-B8FE-55CEA62B3854}"/>
                  </a:ext>
                </a:extLst>
              </p:cNvPr>
              <p:cNvSpPr/>
              <p:nvPr/>
            </p:nvSpPr>
            <p:spPr>
              <a:xfrm>
                <a:off x="2639158" y="738554"/>
                <a:ext cx="3259015" cy="3259015"/>
              </a:xfrm>
              <a:prstGeom prst="ellipse">
                <a:avLst/>
              </a:prstGeom>
              <a:noFill/>
              <a:ln>
                <a:solidFill>
                  <a:srgbClr val="00ABB4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5" name="文本框 21">
              <a:extLst>
                <a:ext uri="{FF2B5EF4-FFF2-40B4-BE49-F238E27FC236}">
                  <a16:creationId xmlns="" xmlns:a16="http://schemas.microsoft.com/office/drawing/2014/main" id="{54B8AB8E-89B6-4AAB-A2E8-409B308E1E7D}"/>
                </a:ext>
              </a:extLst>
            </p:cNvPr>
            <p:cNvSpPr txBox="1"/>
            <p:nvPr/>
          </p:nvSpPr>
          <p:spPr>
            <a:xfrm>
              <a:off x="5314470" y="1934406"/>
              <a:ext cx="1547974" cy="7972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Meiryo" panose="020B0604030504040204" pitchFamily="34" charset="-128"/>
                </a:rPr>
                <a:t>52%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endParaRPr>
            </a:p>
          </p:txBody>
        </p:sp>
        <p:sp>
          <p:nvSpPr>
            <p:cNvPr id="76" name="文本框 22">
              <a:extLst>
                <a:ext uri="{FF2B5EF4-FFF2-40B4-BE49-F238E27FC236}">
                  <a16:creationId xmlns="" xmlns:a16="http://schemas.microsoft.com/office/drawing/2014/main" id="{F93CA14D-838F-4978-B4E6-524C229AEF43}"/>
                </a:ext>
              </a:extLst>
            </p:cNvPr>
            <p:cNvSpPr txBox="1"/>
            <p:nvPr/>
          </p:nvSpPr>
          <p:spPr>
            <a:xfrm>
              <a:off x="5429744" y="1471652"/>
              <a:ext cx="1239721" cy="6058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xDSL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Terminal</a:t>
              </a:r>
            </a:p>
          </p:txBody>
        </p:sp>
        <p:sp>
          <p:nvSpPr>
            <p:cNvPr id="77" name="文本框 23">
              <a:extLst>
                <a:ext uri="{FF2B5EF4-FFF2-40B4-BE49-F238E27FC236}">
                  <a16:creationId xmlns="" xmlns:a16="http://schemas.microsoft.com/office/drawing/2014/main" id="{7C081597-6B64-4FA7-93E1-F3A62A539D20}"/>
                </a:ext>
              </a:extLst>
            </p:cNvPr>
            <p:cNvSpPr txBox="1"/>
            <p:nvPr/>
          </p:nvSpPr>
          <p:spPr>
            <a:xfrm>
              <a:off x="5326149" y="2610259"/>
              <a:ext cx="1489025" cy="42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Rank 1</a:t>
              </a:r>
              <a:r>
                <a:rPr kumimoji="0" lang="en-US" altLang="zh-CN" sz="2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 </a:t>
              </a:r>
            </a:p>
          </p:txBody>
        </p:sp>
      </p:grpSp>
      <p:pic>
        <p:nvPicPr>
          <p:cNvPr id="1028" name="Picture 4" descr="ãhtcãçåçæå°çµæ">
            <a:extLst>
              <a:ext uri="{FF2B5EF4-FFF2-40B4-BE49-F238E27FC236}">
                <a16:creationId xmlns="" xmlns:a16="http://schemas.microsoft.com/office/drawing/2014/main" id="{D2BC7EC2-F0C7-44F5-9CA4-36555C7DE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321" y="5197662"/>
            <a:ext cx="1981849" cy="15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ãwlan åçãçåçæå°çµæ">
            <a:extLst>
              <a:ext uri="{FF2B5EF4-FFF2-40B4-BE49-F238E27FC236}">
                <a16:creationId xmlns="" xmlns:a16="http://schemas.microsoft.com/office/drawing/2014/main" id="{089E53BA-8855-4ECB-AE1A-298AE81E87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82" b="46354"/>
          <a:stretch/>
        </p:blipFill>
        <p:spPr bwMode="auto">
          <a:xfrm>
            <a:off x="96913" y="2879842"/>
            <a:ext cx="1615679" cy="10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圖片 28">
            <a:extLst>
              <a:ext uri="{FF2B5EF4-FFF2-40B4-BE49-F238E27FC236}">
                <a16:creationId xmlns="" xmlns:a16="http://schemas.microsoft.com/office/drawing/2014/main" id="{FDFE854B-8D5A-42AF-9532-77CCF3B1282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357" b="80357" l="19000" r="73000"/>
                    </a14:imgEffect>
                  </a14:imgLayer>
                </a14:imgProps>
              </a:ext>
            </a:extLst>
          </a:blip>
          <a:srcRect l="22325" t="21042" r="30108" b="24131"/>
          <a:stretch/>
        </p:blipFill>
        <p:spPr>
          <a:xfrm>
            <a:off x="5590081" y="3395250"/>
            <a:ext cx="1365292" cy="881233"/>
          </a:xfrm>
          <a:prstGeom prst="rect">
            <a:avLst/>
          </a:prstGeom>
        </p:spPr>
      </p:pic>
      <p:sp>
        <p:nvSpPr>
          <p:cNvPr id="60" name="標題 1">
            <a:extLst>
              <a:ext uri="{FF2B5EF4-FFF2-40B4-BE49-F238E27FC236}">
                <a16:creationId xmlns="" xmlns:a16="http://schemas.microsoft.com/office/drawing/2014/main" id="{7C9A6024-BD92-4859-BB3C-75E91BE830FF}"/>
              </a:ext>
            </a:extLst>
          </p:cNvPr>
          <p:cNvSpPr txBox="1">
            <a:spLocks/>
          </p:cNvSpPr>
          <p:nvPr/>
        </p:nvSpPr>
        <p:spPr>
          <a:xfrm>
            <a:off x="76619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.</a:t>
            </a:r>
            <a:r>
              <a:rPr lang="zh-TW" altLang="en-US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 </a:t>
            </a:r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t>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ICT – Communication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276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860DC498-7E51-43BF-BB43-756E6632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3200" y="2097503"/>
            <a:ext cx="9347200" cy="2308868"/>
          </a:xfrm>
          <a:solidFill>
            <a:schemeClr val="accent5">
              <a:lumMod val="75000"/>
              <a:alpha val="45000"/>
            </a:schemeClr>
          </a:solidFill>
        </p:spPr>
        <p:txBody>
          <a:bodyPr>
            <a:noAutofit/>
            <a:scene3d>
              <a:camera prst="orthographicFront"/>
              <a:lightRig rig="flat" dir="t"/>
            </a:scene3d>
          </a:bodyPr>
          <a:lstStyle/>
          <a:p>
            <a:pPr algn="ctr"/>
            <a:r>
              <a:rPr kumimoji="1" lang="en-US" altLang="zh-TW" b="1" dirty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What are Taiwan</a:t>
            </a:r>
            <a:r>
              <a:rPr kumimoji="1" lang="en-US" altLang="zh-TW" b="1" dirty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  <a:latin typeface="Beirut" charset="-78"/>
                <a:ea typeface="Beirut" charset="-78"/>
                <a:cs typeface="Beirut" charset="-78"/>
              </a:rPr>
              <a:t>’</a:t>
            </a:r>
            <a:r>
              <a:rPr kumimoji="1" lang="en-US" altLang="zh-TW" b="1" dirty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s unique advantages in today</a:t>
            </a:r>
            <a:r>
              <a:rPr kumimoji="1" lang="en-US" altLang="zh-TW" b="1" dirty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  <a:latin typeface="Beirut" charset="-78"/>
                <a:ea typeface="Beirut" charset="-78"/>
                <a:cs typeface="Beirut" charset="-78"/>
              </a:rPr>
              <a:t>’</a:t>
            </a:r>
            <a:r>
              <a:rPr kumimoji="1" lang="en-US" altLang="zh-TW" b="1" dirty="0">
                <a:solidFill>
                  <a:schemeClr val="bg1"/>
                </a:solidFill>
                <a:effectLst>
                  <a:outerShdw blurRad="38100" dist="38100" dir="2700000" sx="101000" sy="101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s global marketplace? </a:t>
            </a:r>
            <a:endParaRPr lang="zh-TW" altLang="en-US" dirty="0">
              <a:solidFill>
                <a:schemeClr val="bg1"/>
              </a:solidFill>
              <a:effectLst>
                <a:outerShdw blurRad="38100" dist="38100" dir="2700000" sx="101000" sy="101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="" xmlns:a16="http://schemas.microsoft.com/office/drawing/2014/main" id="{B17C78FD-9A38-4C60-A720-719E6305A1A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70000"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400" y="4174440"/>
            <a:ext cx="1276974" cy="2406860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그림 23">
            <a:extLst>
              <a:ext uri="{FF2B5EF4-FFF2-40B4-BE49-F238E27FC236}">
                <a16:creationId xmlns="" xmlns:a16="http://schemas.microsoft.com/office/drawing/2014/main" id="{9752B2B9-4851-48C0-A6DE-F635B2C42F8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49899" y="3251937"/>
            <a:ext cx="11299797" cy="2095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026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 -1.85185E-6 L 1 -1.85185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9443" y="414641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Smart Solutions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26796" y="1790446"/>
            <a:ext cx="7886700" cy="9941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graphicFrame>
        <p:nvGraphicFramePr>
          <p:cNvPr id="11" name="圖表 10"/>
          <p:cNvGraphicFramePr/>
          <p:nvPr>
            <p:extLst>
              <p:ext uri="{D42A27DB-BD31-4B8C-83A1-F6EECF244321}">
                <p14:modId xmlns:p14="http://schemas.microsoft.com/office/powerpoint/2010/main" val="3179402110"/>
              </p:ext>
            </p:extLst>
          </p:nvPr>
        </p:nvGraphicFramePr>
        <p:xfrm>
          <a:off x="-661265" y="2056874"/>
          <a:ext cx="4998046" cy="44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標題 1">
            <a:extLst>
              <a:ext uri="{FF2B5EF4-FFF2-40B4-BE49-F238E27FC236}">
                <a16:creationId xmlns="" xmlns:a16="http://schemas.microsoft.com/office/drawing/2014/main" id="{B0ECCB7E-349A-47E9-B6CA-EA0BEF2904BF}"/>
              </a:ext>
            </a:extLst>
          </p:cNvPr>
          <p:cNvSpPr txBox="1">
            <a:spLocks/>
          </p:cNvSpPr>
          <p:nvPr/>
        </p:nvSpPr>
        <p:spPr>
          <a:xfrm>
            <a:off x="1837758" y="1528495"/>
            <a:ext cx="5934940" cy="52390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21838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IoT Development Progress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218380"/>
              </a:solidFill>
              <a:effectLst/>
              <a:uLnTx/>
              <a:uFillTx/>
              <a:latin typeface="Calibri Light" panose="020F0302020204030204"/>
              <a:ea typeface="新細明體" panose="02020500000000000000" pitchFamily="18" charset="-120"/>
              <a:cs typeface="+mj-cs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CB989EEF-59FD-4B5B-8ED1-418D858C07FF}"/>
              </a:ext>
            </a:extLst>
          </p:cNvPr>
          <p:cNvSpPr/>
          <p:nvPr/>
        </p:nvSpPr>
        <p:spPr>
          <a:xfrm>
            <a:off x="6878156" y="6444132"/>
            <a:ext cx="21379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Source</a:t>
            </a:r>
            <a:r>
              <a:rPr lang="en-US" altLang="zh-TW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lang="zh-TW" altLang="en-US" sz="1100" dirty="0">
                <a:solidFill>
                  <a:prstClr val="black">
                    <a:lumMod val="85000"/>
                    <a:lumOff val="1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en-US" altLang="zh-TW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GrowthEnabler</a:t>
            </a: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Analysis</a:t>
            </a:r>
          </a:p>
        </p:txBody>
      </p:sp>
      <p:sp>
        <p:nvSpPr>
          <p:cNvPr id="16" name="矩形: 圓角 4">
            <a:extLst>
              <a:ext uri="{FF2B5EF4-FFF2-40B4-BE49-F238E27FC236}">
                <a16:creationId xmlns="" xmlns:a16="http://schemas.microsoft.com/office/drawing/2014/main" id="{9E4057A1-6569-48D1-A18E-943A51964B3E}"/>
              </a:ext>
            </a:extLst>
          </p:cNvPr>
          <p:cNvSpPr/>
          <p:nvPr/>
        </p:nvSpPr>
        <p:spPr>
          <a:xfrm>
            <a:off x="4287912" y="3046569"/>
            <a:ext cx="4846001" cy="215314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Taiwan's position</a:t>
            </a:r>
          </a:p>
          <a:p>
            <a:pPr marL="176213" lvl="0" indent="-176213" algn="just">
              <a:spcBef>
                <a:spcPts val="450"/>
              </a:spcBef>
              <a:buFont typeface="Wingdings" panose="05000000000000000000" pitchFamily="2" charset="2"/>
              <a:buChar char="u"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7,353 </a:t>
            </a:r>
            <a:r>
              <a:rPr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IoT-related startups in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2017, up 1,406 from 2016 (23.6% increase).</a:t>
            </a:r>
          </a:p>
          <a:p>
            <a:pPr marL="176213" marR="0" lvl="0" indent="-176213" algn="just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Output value to reach US$56 billion by 2020, accounting for 4.7% of global output.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291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文本框 68">
            <a:extLst>
              <a:ext uri="{FF2B5EF4-FFF2-40B4-BE49-F238E27FC236}">
                <a16:creationId xmlns="" xmlns:a16="http://schemas.microsoft.com/office/drawing/2014/main" id="{EDFE7E65-395B-4A91-9B34-31962C39655F}"/>
              </a:ext>
            </a:extLst>
          </p:cNvPr>
          <p:cNvSpPr txBox="1"/>
          <p:nvPr/>
        </p:nvSpPr>
        <p:spPr>
          <a:xfrm>
            <a:off x="-696013" y="1422360"/>
            <a:ext cx="10536026" cy="555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0" marR="0" lvl="0" indent="0" algn="ctr" defTabSz="4572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solidFill>
                    <a:srgbClr val="00CC0A"/>
                  </a:solidFill>
                </a:ln>
                <a:solidFill>
                  <a:srgbClr val="21838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Marketing promotion strategies &amp; implementation</a:t>
            </a:r>
            <a:endParaRPr kumimoji="0" lang="en-US" altLang="zh-CN" sz="2800" b="1" i="0" u="none" strike="noStrike" kern="1200" cap="none" spc="0" normalizeH="0" baseline="0" noProof="0" dirty="0">
              <a:ln>
                <a:solidFill>
                  <a:srgbClr val="00CC0A"/>
                </a:solidFill>
              </a:ln>
              <a:solidFill>
                <a:srgbClr val="21838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itle 13"/>
          <p:cNvSpPr txBox="1">
            <a:spLocks/>
          </p:cNvSpPr>
          <p:nvPr/>
        </p:nvSpPr>
        <p:spPr>
          <a:xfrm>
            <a:off x="3850045" y="3486782"/>
            <a:ext cx="3170914" cy="23503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Visiting group of smart health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6" name="Isosceles Triangle 166"/>
          <p:cNvSpPr/>
          <p:nvPr/>
        </p:nvSpPr>
        <p:spPr>
          <a:xfrm rot="5400000">
            <a:off x="3684057" y="2227293"/>
            <a:ext cx="114299" cy="1115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19" name="Title 13"/>
          <p:cNvSpPr txBox="1">
            <a:spLocks/>
          </p:cNvSpPr>
          <p:nvPr/>
        </p:nvSpPr>
        <p:spPr>
          <a:xfrm>
            <a:off x="3850044" y="2385026"/>
            <a:ext cx="4572041" cy="18152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Understanding the exporting demands of systems for public association and suppliers’ by expanding smart city alliance</a:t>
            </a:r>
            <a:endParaRPr kumimoji="0" lang="zh-CN" alt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0" name="Isosceles Triangle 166"/>
          <p:cNvSpPr/>
          <p:nvPr/>
        </p:nvSpPr>
        <p:spPr>
          <a:xfrm rot="5400000">
            <a:off x="3685717" y="5793799"/>
            <a:ext cx="114299" cy="11152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>
          <a:xfrm>
            <a:off x="934048" y="3966799"/>
            <a:ext cx="1978967" cy="2414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Reinforcing international connection, opening global opportunities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- Attending international exhibition to assist Taiwanese suppliers for opening the international market.</a:t>
            </a:r>
            <a:endParaRPr kumimoji="0" lang="zh-TW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ea"/>
              <a:sym typeface="+mn-lt"/>
            </a:endParaRPr>
          </a:p>
        </p:txBody>
      </p:sp>
      <p:sp>
        <p:nvSpPr>
          <p:cNvPr id="23" name="Title 13"/>
          <p:cNvSpPr txBox="1">
            <a:spLocks/>
          </p:cNvSpPr>
          <p:nvPr/>
        </p:nvSpPr>
        <p:spPr>
          <a:xfrm>
            <a:off x="934048" y="2268384"/>
            <a:ext cx="2158282" cy="20740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Integrate resources,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expand our services</a:t>
            </a:r>
            <a:endParaRPr kumimoji="0" lang="zh-TW" altLang="en-US" sz="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ea"/>
              <a:sym typeface="+mn-lt"/>
            </a:endParaRPr>
          </a:p>
        </p:txBody>
      </p:sp>
      <p:sp>
        <p:nvSpPr>
          <p:cNvPr id="28" name="Title 13"/>
          <p:cNvSpPr txBox="1">
            <a:spLocks/>
          </p:cNvSpPr>
          <p:nvPr/>
        </p:nvSpPr>
        <p:spPr>
          <a:xfrm>
            <a:off x="902358" y="5770667"/>
            <a:ext cx="2548355" cy="15778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Focusing target market to developing opportunities</a:t>
            </a:r>
          </a:p>
          <a:p>
            <a:pPr marL="88900" marR="0" lvl="0" indent="-88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- Doing market survey to develop local opportunities of smart solution for Taiwanese suppliers</a:t>
            </a:r>
          </a:p>
        </p:txBody>
      </p:sp>
      <p:sp>
        <p:nvSpPr>
          <p:cNvPr id="29" name="Title 13">
            <a:extLst>
              <a:ext uri="{FF2B5EF4-FFF2-40B4-BE49-F238E27FC236}">
                <a16:creationId xmlns="" xmlns:a16="http://schemas.microsoft.com/office/drawing/2014/main" id="{034BDA1C-2009-4E73-A671-1D3BE5DE60B3}"/>
              </a:ext>
            </a:extLst>
          </p:cNvPr>
          <p:cNvSpPr txBox="1">
            <a:spLocks/>
          </p:cNvSpPr>
          <p:nvPr/>
        </p:nvSpPr>
        <p:spPr>
          <a:xfrm>
            <a:off x="3850045" y="5709238"/>
            <a:ext cx="4572041" cy="26601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Smart city market survey in Thailand</a:t>
            </a:r>
            <a:r>
              <a:rPr kumimoji="0" lang="zh-TW" alt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 </a:t>
            </a:r>
            <a:r>
              <a:rPr kumimoji="0" lang="en-US" altLang="zh-TW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ea"/>
                <a:sym typeface="+mn-lt"/>
              </a:rPr>
              <a:t>and Vietnam</a:t>
            </a:r>
            <a:endParaRPr kumimoji="0" lang="zh-CN" alt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="" xmlns:a16="http://schemas.microsoft.com/office/drawing/2014/main" id="{C1671A16-16B9-4A82-B2E9-41BF3F2C62C8}"/>
              </a:ext>
            </a:extLst>
          </p:cNvPr>
          <p:cNvSpPr txBox="1"/>
          <p:nvPr/>
        </p:nvSpPr>
        <p:spPr>
          <a:xfrm>
            <a:off x="3862529" y="3133446"/>
            <a:ext cx="66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2019</a:t>
            </a:r>
            <a:endParaRPr kumimoji="0" lang="zh-TW" alt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60267107-6C9C-48F5-9EF6-2DE721FB4E85}"/>
              </a:ext>
            </a:extLst>
          </p:cNvPr>
          <p:cNvGrpSpPr/>
          <p:nvPr/>
        </p:nvGrpSpPr>
        <p:grpSpPr>
          <a:xfrm>
            <a:off x="3675006" y="3518773"/>
            <a:ext cx="5106378" cy="1588155"/>
            <a:chOff x="3675006" y="3889676"/>
            <a:chExt cx="4300945" cy="1217251"/>
          </a:xfrm>
        </p:grpSpPr>
        <p:sp>
          <p:nvSpPr>
            <p:cNvPr id="4" name="圓角矩形 4">
              <a:extLst>
                <a:ext uri="{FF2B5EF4-FFF2-40B4-BE49-F238E27FC236}">
                  <a16:creationId xmlns="" xmlns:a16="http://schemas.microsoft.com/office/drawing/2014/main" id="{BE2A7201-913E-441F-AFAF-312A48576F5B}"/>
                </a:ext>
              </a:extLst>
            </p:cNvPr>
            <p:cNvSpPr/>
            <p:nvPr/>
          </p:nvSpPr>
          <p:spPr>
            <a:xfrm>
              <a:off x="3825375" y="3889676"/>
              <a:ext cx="4150576" cy="1217251"/>
            </a:xfrm>
            <a:prstGeom prst="roundRect">
              <a:avLst/>
            </a:prstGeom>
            <a:solidFill>
              <a:srgbClr val="218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2" name="Title 13"/>
            <p:cNvSpPr txBox="1">
              <a:spLocks/>
            </p:cNvSpPr>
            <p:nvPr/>
          </p:nvSpPr>
          <p:spPr>
            <a:xfrm>
              <a:off x="3872078" y="3939291"/>
              <a:ext cx="3170914" cy="2350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IoT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 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Asia in Singapore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35" name="Title 13">
              <a:extLst>
                <a:ext uri="{FF2B5EF4-FFF2-40B4-BE49-F238E27FC236}">
                  <a16:creationId xmlns="" xmlns:a16="http://schemas.microsoft.com/office/drawing/2014/main" id="{729D3E1F-6938-4999-9EDE-2286ED179A02}"/>
                </a:ext>
              </a:extLst>
            </p:cNvPr>
            <p:cNvSpPr txBox="1">
              <a:spLocks/>
            </p:cNvSpPr>
            <p:nvPr/>
          </p:nvSpPr>
          <p:spPr>
            <a:xfrm>
              <a:off x="3850045" y="4172362"/>
              <a:ext cx="4076381" cy="235033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TAIWAN EXPO 2019 in India, Malaysia</a:t>
              </a:r>
              <a:endPara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endParaRPr>
            </a:p>
          </p:txBody>
        </p:sp>
        <p:sp>
          <p:nvSpPr>
            <p:cNvPr id="36" name="Title 13">
              <a:extLst>
                <a:ext uri="{FF2B5EF4-FFF2-40B4-BE49-F238E27FC236}">
                  <a16:creationId xmlns="" xmlns:a16="http://schemas.microsoft.com/office/drawing/2014/main" id="{CD1F39F4-54E8-490C-847B-FB3C4E69FB34}"/>
                </a:ext>
              </a:extLst>
            </p:cNvPr>
            <p:cNvSpPr txBox="1">
              <a:spLocks/>
            </p:cNvSpPr>
            <p:nvPr/>
          </p:nvSpPr>
          <p:spPr>
            <a:xfrm>
              <a:off x="3832951" y="4441861"/>
              <a:ext cx="4034142" cy="515815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+mn-lt"/>
                </a:rPr>
                <a:t>Smart City Development Community – invite buyers from smart solutions(transport, healthcare, retail, domestic, etc.) and organize Taiwan’s system integration companies for one-on-one meeting and visit applied fields. </a:t>
              </a:r>
            </a:p>
          </p:txBody>
        </p:sp>
        <p:sp>
          <p:nvSpPr>
            <p:cNvPr id="37" name="Isosceles Triangle 168">
              <a:extLst>
                <a:ext uri="{FF2B5EF4-FFF2-40B4-BE49-F238E27FC236}">
                  <a16:creationId xmlns="" xmlns:a16="http://schemas.microsoft.com/office/drawing/2014/main" id="{D0A27A0C-56A5-4D57-B1EB-78302540159A}"/>
                </a:ext>
              </a:extLst>
            </p:cNvPr>
            <p:cNvSpPr/>
            <p:nvPr/>
          </p:nvSpPr>
          <p:spPr>
            <a:xfrm rot="5400000">
              <a:off x="3673617" y="4011545"/>
              <a:ext cx="114299" cy="11152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8" name="Isosceles Triangle 168">
              <a:extLst>
                <a:ext uri="{FF2B5EF4-FFF2-40B4-BE49-F238E27FC236}">
                  <a16:creationId xmlns="" xmlns:a16="http://schemas.microsoft.com/office/drawing/2014/main" id="{CBBAB7CE-42D0-4276-9CE6-FAA3E8DBB6FE}"/>
                </a:ext>
              </a:extLst>
            </p:cNvPr>
            <p:cNvSpPr/>
            <p:nvPr/>
          </p:nvSpPr>
          <p:spPr>
            <a:xfrm rot="5400000">
              <a:off x="3673616" y="4223946"/>
              <a:ext cx="114299" cy="11152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9" name="Isosceles Triangle 168">
              <a:extLst>
                <a:ext uri="{FF2B5EF4-FFF2-40B4-BE49-F238E27FC236}">
                  <a16:creationId xmlns="" xmlns:a16="http://schemas.microsoft.com/office/drawing/2014/main" id="{2A506C99-A72B-4B29-8797-3D5A28776791}"/>
                </a:ext>
              </a:extLst>
            </p:cNvPr>
            <p:cNvSpPr/>
            <p:nvPr/>
          </p:nvSpPr>
          <p:spPr>
            <a:xfrm rot="5400000">
              <a:off x="3673616" y="4443251"/>
              <a:ext cx="114299" cy="11152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endParaRPr>
            </a:p>
          </p:txBody>
        </p:sp>
      </p:grpSp>
      <p:sp>
        <p:nvSpPr>
          <p:cNvPr id="40" name="ïsļiḋe">
            <a:extLst>
              <a:ext uri="{FF2B5EF4-FFF2-40B4-BE49-F238E27FC236}">
                <a16:creationId xmlns="" xmlns:a16="http://schemas.microsoft.com/office/drawing/2014/main" id="{5608BD8E-DD00-4B46-A30C-39985DF88671}"/>
              </a:ext>
            </a:extLst>
          </p:cNvPr>
          <p:cNvSpPr txBox="1"/>
          <p:nvPr/>
        </p:nvSpPr>
        <p:spPr>
          <a:xfrm>
            <a:off x="262589" y="2089851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9000">
                      <a:srgbClr val="00B0F0"/>
                    </a:gs>
                    <a:gs pos="95000">
                      <a:srgbClr val="4CFAE9"/>
                    </a:gs>
                    <a:gs pos="51000">
                      <a:srgbClr val="069A9E"/>
                    </a:gs>
                    <a:gs pos="15000">
                      <a:srgbClr val="1D01C5"/>
                    </a:gs>
                  </a:gsLst>
                  <a:lin ang="19200000" scaled="0"/>
                </a:gra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01</a:t>
            </a:r>
          </a:p>
        </p:txBody>
      </p:sp>
      <p:sp>
        <p:nvSpPr>
          <p:cNvPr id="41" name="îśḷídê">
            <a:extLst>
              <a:ext uri="{FF2B5EF4-FFF2-40B4-BE49-F238E27FC236}">
                <a16:creationId xmlns="" xmlns:a16="http://schemas.microsoft.com/office/drawing/2014/main" id="{21636D9A-7752-4784-A71B-712034B30B55}"/>
              </a:ext>
            </a:extLst>
          </p:cNvPr>
          <p:cNvSpPr txBox="1"/>
          <p:nvPr/>
        </p:nvSpPr>
        <p:spPr>
          <a:xfrm>
            <a:off x="262589" y="3810823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9000">
                      <a:srgbClr val="00B0F0"/>
                    </a:gs>
                    <a:gs pos="95000">
                      <a:srgbClr val="4CFAE9"/>
                    </a:gs>
                    <a:gs pos="51000">
                      <a:srgbClr val="069A9E"/>
                    </a:gs>
                    <a:gs pos="15000">
                      <a:srgbClr val="1D01C5"/>
                    </a:gs>
                  </a:gsLst>
                  <a:lin ang="19200000" scaled="0"/>
                </a:gra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02</a:t>
            </a:r>
          </a:p>
        </p:txBody>
      </p:sp>
      <p:sp>
        <p:nvSpPr>
          <p:cNvPr id="42" name="ïşļidè">
            <a:extLst>
              <a:ext uri="{FF2B5EF4-FFF2-40B4-BE49-F238E27FC236}">
                <a16:creationId xmlns="" xmlns:a16="http://schemas.microsoft.com/office/drawing/2014/main" id="{B4865DFD-D0E9-443D-8F4C-95D87F45A86D}"/>
              </a:ext>
            </a:extLst>
          </p:cNvPr>
          <p:cNvSpPr txBox="1"/>
          <p:nvPr/>
        </p:nvSpPr>
        <p:spPr>
          <a:xfrm>
            <a:off x="262589" y="5596263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79000">
                      <a:srgbClr val="00B0F0"/>
                    </a:gs>
                    <a:gs pos="95000">
                      <a:srgbClr val="4CFAE9"/>
                    </a:gs>
                    <a:gs pos="51000">
                      <a:srgbClr val="069A9E"/>
                    </a:gs>
                    <a:gs pos="15000">
                      <a:srgbClr val="1D01C5"/>
                    </a:gs>
                  </a:gsLst>
                  <a:lin ang="19200000" scaled="0"/>
                </a:gradFill>
                <a:effectLst/>
                <a:uLnTx/>
                <a:uFillTx/>
                <a:latin typeface="Impact" panose="020B0806030902050204" pitchFamily="34" charset="0"/>
                <a:ea typeface="宋体" panose="02010600030101010101" pitchFamily="2" charset="-122"/>
                <a:cs typeface="+mn-cs"/>
              </a:rPr>
              <a:t>03</a:t>
            </a:r>
          </a:p>
        </p:txBody>
      </p:sp>
      <p:sp>
        <p:nvSpPr>
          <p:cNvPr id="30" name="標題 1">
            <a:extLst>
              <a:ext uri="{FF2B5EF4-FFF2-40B4-BE49-F238E27FC236}">
                <a16:creationId xmlns="" xmlns:a16="http://schemas.microsoft.com/office/drawing/2014/main" id="{AF3AB5AE-F222-45AB-ACD5-94948CC39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43" y="414641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Smart Solutions</a:t>
            </a:r>
            <a:endParaRPr lang="zh-TW" altLang="en-U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42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1564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6619" y="407962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/>
            </a:r>
            <a:br>
              <a:rPr kumimoji="1"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Machinery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EEFFC82C-5C6E-4BB9-9200-8AC83A9F8F80}"/>
              </a:ext>
            </a:extLst>
          </p:cNvPr>
          <p:cNvSpPr txBox="1"/>
          <p:nvPr/>
        </p:nvSpPr>
        <p:spPr>
          <a:xfrm>
            <a:off x="4180889" y="2391998"/>
            <a:ext cx="4803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Meiryo UI" panose="020B0604030504040204" pitchFamily="34" charset="-128"/>
                <a:cs typeface="Meiryo UI" panose="020B0604030504040204" pitchFamily="34" charset="-128"/>
              </a:rPr>
              <a:t>Export ranking in the world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53449A9C-84C1-40A5-A835-F8D174024A5C}"/>
              </a:ext>
            </a:extLst>
          </p:cNvPr>
          <p:cNvSpPr txBox="1"/>
          <p:nvPr/>
        </p:nvSpPr>
        <p:spPr>
          <a:xfrm>
            <a:off x="4240301" y="3144654"/>
            <a:ext cx="41922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標楷體" pitchFamily="65" charset="-120"/>
                <a:cs typeface="+mn-cs"/>
              </a:rPr>
              <a:t>Total Output of Taiwan Machinery: US$365</a:t>
            </a:r>
            <a:r>
              <a: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標楷體" pitchFamily="65" charset="-120"/>
                <a:cs typeface="+mn-cs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標楷體" pitchFamily="65" charset="-120"/>
                <a:cs typeface="+mn-cs"/>
              </a:rPr>
              <a:t>Billion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標楷體" pitchFamily="65" charset="-120"/>
                <a:cs typeface="+mn-cs"/>
              </a:rPr>
              <a:t>70 %~80%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標楷體" pitchFamily="65" charset="-120"/>
                <a:cs typeface="+mn-cs"/>
              </a:rPr>
              <a:t>of Taiwan machinery products are exported.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標楷體" pitchFamily="65" charset="-120"/>
              <a:cs typeface="+mn-cs"/>
            </a:endParaRPr>
          </a:p>
        </p:txBody>
      </p:sp>
      <p:sp>
        <p:nvSpPr>
          <p:cNvPr id="8" name="六邊形 7">
            <a:extLst>
              <a:ext uri="{FF2B5EF4-FFF2-40B4-BE49-F238E27FC236}">
                <a16:creationId xmlns="" xmlns:a16="http://schemas.microsoft.com/office/drawing/2014/main" id="{EEAA8F74-57CE-43E9-BA8B-61A5CD47B615}"/>
              </a:ext>
            </a:extLst>
          </p:cNvPr>
          <p:cNvSpPr/>
          <p:nvPr/>
        </p:nvSpPr>
        <p:spPr>
          <a:xfrm>
            <a:off x="335569" y="2795443"/>
            <a:ext cx="1828206" cy="1512168"/>
          </a:xfrm>
          <a:prstGeom prst="hexagon">
            <a:avLst/>
          </a:prstGeom>
          <a:solidFill>
            <a:srgbClr val="48A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Wood Working Machinery</a:t>
            </a:r>
          </a:p>
        </p:txBody>
      </p:sp>
      <p:sp>
        <p:nvSpPr>
          <p:cNvPr id="9" name="六邊形 8">
            <a:extLst>
              <a:ext uri="{FF2B5EF4-FFF2-40B4-BE49-F238E27FC236}">
                <a16:creationId xmlns="" xmlns:a16="http://schemas.microsoft.com/office/drawing/2014/main" id="{50B0126C-8BC6-49A7-9FD6-4B9FFFE1BC34}"/>
              </a:ext>
            </a:extLst>
          </p:cNvPr>
          <p:cNvSpPr/>
          <p:nvPr/>
        </p:nvSpPr>
        <p:spPr>
          <a:xfrm>
            <a:off x="1912079" y="1958453"/>
            <a:ext cx="1828206" cy="1512168"/>
          </a:xfrm>
          <a:prstGeom prst="hexag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Machine Tool</a:t>
            </a:r>
          </a:p>
        </p:txBody>
      </p:sp>
      <p:sp>
        <p:nvSpPr>
          <p:cNvPr id="10" name="六邊形 9">
            <a:extLst>
              <a:ext uri="{FF2B5EF4-FFF2-40B4-BE49-F238E27FC236}">
                <a16:creationId xmlns="" xmlns:a16="http://schemas.microsoft.com/office/drawing/2014/main" id="{D7DB4005-16EF-45D6-85FA-420B27183BA6}"/>
              </a:ext>
            </a:extLst>
          </p:cNvPr>
          <p:cNvSpPr/>
          <p:nvPr/>
        </p:nvSpPr>
        <p:spPr>
          <a:xfrm>
            <a:off x="1912079" y="3617681"/>
            <a:ext cx="1828206" cy="1512168"/>
          </a:xfrm>
          <a:prstGeom prst="hexagon">
            <a:avLst/>
          </a:prstGeom>
          <a:solidFill>
            <a:srgbClr val="CC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Plastics &amp; Rubber Machinery</a:t>
            </a:r>
          </a:p>
        </p:txBody>
      </p:sp>
      <p:sp>
        <p:nvSpPr>
          <p:cNvPr id="11" name="六邊形 10">
            <a:extLst>
              <a:ext uri="{FF2B5EF4-FFF2-40B4-BE49-F238E27FC236}">
                <a16:creationId xmlns="" xmlns:a16="http://schemas.microsoft.com/office/drawing/2014/main" id="{D53BCFF5-AE0B-46C0-B52B-79081A954AF2}"/>
              </a:ext>
            </a:extLst>
          </p:cNvPr>
          <p:cNvSpPr/>
          <p:nvPr/>
        </p:nvSpPr>
        <p:spPr>
          <a:xfrm>
            <a:off x="335569" y="4417145"/>
            <a:ext cx="1859791" cy="1595334"/>
          </a:xfrm>
          <a:prstGeom prst="hexagon">
            <a:avLst/>
          </a:prstGeom>
          <a:solidFill>
            <a:srgbClr val="BA0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Textile &amp; Sewing Machinery</a:t>
            </a:r>
          </a:p>
        </p:txBody>
      </p: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1ACFBEE8-AAD8-4E30-B806-7254B74D7064}"/>
              </a:ext>
            </a:extLst>
          </p:cNvPr>
          <p:cNvGrpSpPr/>
          <p:nvPr/>
        </p:nvGrpSpPr>
        <p:grpSpPr>
          <a:xfrm>
            <a:off x="140677" y="4160242"/>
            <a:ext cx="810687" cy="889917"/>
            <a:chOff x="1241033" y="1639158"/>
            <a:chExt cx="810687" cy="889917"/>
          </a:xfrm>
        </p:grpSpPr>
        <p:pic>
          <p:nvPicPr>
            <p:cNvPr id="14" name="圖片 13">
              <a:extLst>
                <a:ext uri="{FF2B5EF4-FFF2-40B4-BE49-F238E27FC236}">
                  <a16:creationId xmlns="" xmlns:a16="http://schemas.microsoft.com/office/drawing/2014/main" id="{3E2DB8ED-50A5-4451-85D5-68124644E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033" y="1639158"/>
              <a:ext cx="810687" cy="889917"/>
            </a:xfrm>
            <a:prstGeom prst="rect">
              <a:avLst/>
            </a:prstGeom>
          </p:spPr>
        </p:pic>
        <p:sp>
          <p:nvSpPr>
            <p:cNvPr id="15" name="橢圓 14">
              <a:extLst>
                <a:ext uri="{FF2B5EF4-FFF2-40B4-BE49-F238E27FC236}">
                  <a16:creationId xmlns="" xmlns:a16="http://schemas.microsoft.com/office/drawing/2014/main" id="{A6317DB7-5404-4BB5-A10A-E35A870B1AFB}"/>
                </a:ext>
              </a:extLst>
            </p:cNvPr>
            <p:cNvSpPr/>
            <p:nvPr/>
          </p:nvSpPr>
          <p:spPr>
            <a:xfrm>
              <a:off x="1403648" y="1760235"/>
              <a:ext cx="389865" cy="3597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8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grpSp>
        <p:nvGrpSpPr>
          <p:cNvPr id="16" name="群組 15">
            <a:extLst>
              <a:ext uri="{FF2B5EF4-FFF2-40B4-BE49-F238E27FC236}">
                <a16:creationId xmlns="" xmlns:a16="http://schemas.microsoft.com/office/drawing/2014/main" id="{8A5E79E9-6028-401B-BFFF-5664AA5518D3}"/>
              </a:ext>
            </a:extLst>
          </p:cNvPr>
          <p:cNvGrpSpPr/>
          <p:nvPr/>
        </p:nvGrpSpPr>
        <p:grpSpPr>
          <a:xfrm>
            <a:off x="3146382" y="1795279"/>
            <a:ext cx="810687" cy="889917"/>
            <a:chOff x="1241033" y="1639158"/>
            <a:chExt cx="810687" cy="889917"/>
          </a:xfrm>
        </p:grpSpPr>
        <p:pic>
          <p:nvPicPr>
            <p:cNvPr id="17" name="圖片 16">
              <a:extLst>
                <a:ext uri="{FF2B5EF4-FFF2-40B4-BE49-F238E27FC236}">
                  <a16:creationId xmlns="" xmlns:a16="http://schemas.microsoft.com/office/drawing/2014/main" id="{A9A69856-8E5D-448B-BFFC-4CA7B965F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033" y="1639158"/>
              <a:ext cx="810687" cy="889917"/>
            </a:xfrm>
            <a:prstGeom prst="rect">
              <a:avLst/>
            </a:prstGeom>
          </p:spPr>
        </p:pic>
        <p:sp>
          <p:nvSpPr>
            <p:cNvPr id="18" name="橢圓 17">
              <a:extLst>
                <a:ext uri="{FF2B5EF4-FFF2-40B4-BE49-F238E27FC236}">
                  <a16:creationId xmlns="" xmlns:a16="http://schemas.microsoft.com/office/drawing/2014/main" id="{A0335CFC-7318-4967-9AC7-EF54E111B8F4}"/>
                </a:ext>
              </a:extLst>
            </p:cNvPr>
            <p:cNvSpPr/>
            <p:nvPr/>
          </p:nvSpPr>
          <p:spPr>
            <a:xfrm>
              <a:off x="1403648" y="1760235"/>
              <a:ext cx="389865" cy="3597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4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grpSp>
        <p:nvGrpSpPr>
          <p:cNvPr id="19" name="群組 18">
            <a:extLst>
              <a:ext uri="{FF2B5EF4-FFF2-40B4-BE49-F238E27FC236}">
                <a16:creationId xmlns="" xmlns:a16="http://schemas.microsoft.com/office/drawing/2014/main" id="{A12DC6EA-1EA5-47B9-A868-78048A461A9A}"/>
              </a:ext>
            </a:extLst>
          </p:cNvPr>
          <p:cNvGrpSpPr/>
          <p:nvPr/>
        </p:nvGrpSpPr>
        <p:grpSpPr>
          <a:xfrm>
            <a:off x="3127556" y="3345798"/>
            <a:ext cx="810687" cy="889917"/>
            <a:chOff x="1241033" y="1639158"/>
            <a:chExt cx="810687" cy="889917"/>
          </a:xfrm>
        </p:grpSpPr>
        <p:pic>
          <p:nvPicPr>
            <p:cNvPr id="20" name="圖片 19">
              <a:extLst>
                <a:ext uri="{FF2B5EF4-FFF2-40B4-BE49-F238E27FC236}">
                  <a16:creationId xmlns="" xmlns:a16="http://schemas.microsoft.com/office/drawing/2014/main" id="{919274EB-DB7A-4A2A-A09A-288A35488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033" y="1639158"/>
              <a:ext cx="810687" cy="889917"/>
            </a:xfrm>
            <a:prstGeom prst="rect">
              <a:avLst/>
            </a:prstGeom>
          </p:spPr>
        </p:pic>
        <p:sp>
          <p:nvSpPr>
            <p:cNvPr id="21" name="橢圓 20">
              <a:extLst>
                <a:ext uri="{FF2B5EF4-FFF2-40B4-BE49-F238E27FC236}">
                  <a16:creationId xmlns="" xmlns:a16="http://schemas.microsoft.com/office/drawing/2014/main" id="{98CDC875-6DDA-45E2-820D-03603ABA97A7}"/>
                </a:ext>
              </a:extLst>
            </p:cNvPr>
            <p:cNvSpPr/>
            <p:nvPr/>
          </p:nvSpPr>
          <p:spPr>
            <a:xfrm>
              <a:off x="1431126" y="1760235"/>
              <a:ext cx="389865" cy="3597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7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grpSp>
        <p:nvGrpSpPr>
          <p:cNvPr id="22" name="群組 21">
            <a:extLst>
              <a:ext uri="{FF2B5EF4-FFF2-40B4-BE49-F238E27FC236}">
                <a16:creationId xmlns="" xmlns:a16="http://schemas.microsoft.com/office/drawing/2014/main" id="{6B3DB2CA-B941-40AC-8BFD-A0EE0BC4FC01}"/>
              </a:ext>
            </a:extLst>
          </p:cNvPr>
          <p:cNvGrpSpPr/>
          <p:nvPr/>
        </p:nvGrpSpPr>
        <p:grpSpPr>
          <a:xfrm>
            <a:off x="188474" y="2387695"/>
            <a:ext cx="810687" cy="889917"/>
            <a:chOff x="1241033" y="1639158"/>
            <a:chExt cx="810687" cy="889917"/>
          </a:xfrm>
        </p:grpSpPr>
        <p:pic>
          <p:nvPicPr>
            <p:cNvPr id="23" name="圖片 22">
              <a:extLst>
                <a:ext uri="{FF2B5EF4-FFF2-40B4-BE49-F238E27FC236}">
                  <a16:creationId xmlns="" xmlns:a16="http://schemas.microsoft.com/office/drawing/2014/main" id="{78A23235-4864-4536-8364-041CEFA5B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033" y="1639158"/>
              <a:ext cx="810687" cy="889917"/>
            </a:xfrm>
            <a:prstGeom prst="rect">
              <a:avLst/>
            </a:prstGeom>
          </p:spPr>
        </p:pic>
        <p:sp>
          <p:nvSpPr>
            <p:cNvPr id="24" name="橢圓 23">
              <a:extLst>
                <a:ext uri="{FF2B5EF4-FFF2-40B4-BE49-F238E27FC236}">
                  <a16:creationId xmlns="" xmlns:a16="http://schemas.microsoft.com/office/drawing/2014/main" id="{EC31DC50-3B4B-44D6-859C-A601C4C73DF1}"/>
                </a:ext>
              </a:extLst>
            </p:cNvPr>
            <p:cNvSpPr/>
            <p:nvPr/>
          </p:nvSpPr>
          <p:spPr>
            <a:xfrm>
              <a:off x="1403648" y="1760235"/>
              <a:ext cx="389865" cy="3597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4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sp>
        <p:nvSpPr>
          <p:cNvPr id="25" name="六邊形 24">
            <a:extLst>
              <a:ext uri="{FF2B5EF4-FFF2-40B4-BE49-F238E27FC236}">
                <a16:creationId xmlns="" xmlns:a16="http://schemas.microsoft.com/office/drawing/2014/main" id="{76DB331F-BF7A-4260-800D-84F1C611419C}"/>
              </a:ext>
            </a:extLst>
          </p:cNvPr>
          <p:cNvSpPr/>
          <p:nvPr/>
        </p:nvSpPr>
        <p:spPr>
          <a:xfrm>
            <a:off x="1918293" y="5222646"/>
            <a:ext cx="1828206" cy="1512168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Taiwan Machinery</a:t>
            </a:r>
          </a:p>
        </p:txBody>
      </p: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C200598A-4096-4A36-899F-EFD92CE09458}"/>
              </a:ext>
            </a:extLst>
          </p:cNvPr>
          <p:cNvGrpSpPr/>
          <p:nvPr/>
        </p:nvGrpSpPr>
        <p:grpSpPr>
          <a:xfrm>
            <a:off x="3180109" y="5042370"/>
            <a:ext cx="810687" cy="889917"/>
            <a:chOff x="1241033" y="1639158"/>
            <a:chExt cx="810687" cy="889917"/>
          </a:xfrm>
        </p:grpSpPr>
        <p:pic>
          <p:nvPicPr>
            <p:cNvPr id="27" name="圖片 26">
              <a:extLst>
                <a:ext uri="{FF2B5EF4-FFF2-40B4-BE49-F238E27FC236}">
                  <a16:creationId xmlns="" xmlns:a16="http://schemas.microsoft.com/office/drawing/2014/main" id="{34393657-A526-44D4-93A9-02A511AAA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41033" y="1639158"/>
              <a:ext cx="810687" cy="889917"/>
            </a:xfrm>
            <a:prstGeom prst="rect">
              <a:avLst/>
            </a:prstGeom>
          </p:spPr>
        </p:pic>
        <p:sp>
          <p:nvSpPr>
            <p:cNvPr id="28" name="橢圓 27">
              <a:extLst>
                <a:ext uri="{FF2B5EF4-FFF2-40B4-BE49-F238E27FC236}">
                  <a16:creationId xmlns="" xmlns:a16="http://schemas.microsoft.com/office/drawing/2014/main" id="{1944580C-960B-418D-90B1-2C1DDFE74C9E}"/>
                </a:ext>
              </a:extLst>
            </p:cNvPr>
            <p:cNvSpPr/>
            <p:nvPr/>
          </p:nvSpPr>
          <p:spPr>
            <a:xfrm>
              <a:off x="1241034" y="1760235"/>
              <a:ext cx="810686" cy="35970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Meiryo UI" panose="020B0604030504040204" pitchFamily="34" charset="-128"/>
                  <a:ea typeface="Meiryo UI" panose="020B0604030504040204" pitchFamily="34" charset="-128"/>
                  <a:cs typeface="Meiryo UI" panose="020B0604030504040204" pitchFamily="34" charset="-128"/>
                </a:rPr>
                <a:t>15</a:t>
              </a:r>
              <a:endParaRPr kumimoji="0" lang="zh-TW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F1C9C46A-E52F-49B3-AF51-496D6112A076}"/>
              </a:ext>
            </a:extLst>
          </p:cNvPr>
          <p:cNvSpPr/>
          <p:nvPr/>
        </p:nvSpPr>
        <p:spPr>
          <a:xfrm>
            <a:off x="4299133" y="6457815"/>
            <a:ext cx="47818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0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Source:</a:t>
            </a:r>
            <a:r>
              <a:rPr kumimoji="0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World Trade Atlas 2017</a:t>
            </a:r>
            <a:r>
              <a:rPr lang="en-US" altLang="zh-TW" sz="1200" dirty="0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t>;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Taiwan Association Machinery Industry </a:t>
            </a:r>
            <a:endParaRPr kumimoji="0" lang="en-US" altLang="zh-TW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9184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4E6C5BF6-2C4A-4A20-89A2-800F182F414D}"/>
              </a:ext>
            </a:extLst>
          </p:cNvPr>
          <p:cNvSpPr txBox="1"/>
          <p:nvPr/>
        </p:nvSpPr>
        <p:spPr>
          <a:xfrm>
            <a:off x="475561" y="1413752"/>
            <a:ext cx="8291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Meiryo UI" panose="020B0604030504040204" pitchFamily="34" charset="-128"/>
              </a:rPr>
              <a:t>Competitive advantages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</a:prst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Meiryo UI" panose="020B0604030504040204" pitchFamily="34" charset="-128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DEB0D80B-817F-4009-91E6-600A1782EFF8}"/>
              </a:ext>
            </a:extLst>
          </p:cNvPr>
          <p:cNvSpPr txBox="1"/>
          <p:nvPr/>
        </p:nvSpPr>
        <p:spPr>
          <a:xfrm>
            <a:off x="482380" y="1948550"/>
            <a:ext cx="82910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Supply chain conformity and integration with electronics and ICT industries.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="" xmlns:a16="http://schemas.microsoft.com/office/drawing/2014/main" id="{B5128384-9D8C-4DFC-A0B1-823D3ACF7084}"/>
              </a:ext>
            </a:extLst>
          </p:cNvPr>
          <p:cNvGrpSpPr/>
          <p:nvPr/>
        </p:nvGrpSpPr>
        <p:grpSpPr>
          <a:xfrm>
            <a:off x="475561" y="2916148"/>
            <a:ext cx="8537093" cy="3918406"/>
            <a:chOff x="390713" y="2846340"/>
            <a:chExt cx="8825221" cy="3918406"/>
          </a:xfrm>
        </p:grpSpPr>
        <p:cxnSp>
          <p:nvCxnSpPr>
            <p:cNvPr id="9" name="直線接點 8">
              <a:extLst>
                <a:ext uri="{FF2B5EF4-FFF2-40B4-BE49-F238E27FC236}">
                  <a16:creationId xmlns="" xmlns:a16="http://schemas.microsoft.com/office/drawing/2014/main" id="{ED29B53F-389D-48EE-A060-EE0FCF119228}"/>
                </a:ext>
              </a:extLst>
            </p:cNvPr>
            <p:cNvCxnSpPr/>
            <p:nvPr/>
          </p:nvCxnSpPr>
          <p:spPr>
            <a:xfrm>
              <a:off x="3059832" y="4797152"/>
              <a:ext cx="0" cy="1630762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群組 9">
              <a:extLst>
                <a:ext uri="{FF2B5EF4-FFF2-40B4-BE49-F238E27FC236}">
                  <a16:creationId xmlns="" xmlns:a16="http://schemas.microsoft.com/office/drawing/2014/main" id="{52EF600F-C426-48EB-916F-0E5FABFD1DB3}"/>
                </a:ext>
              </a:extLst>
            </p:cNvPr>
            <p:cNvGrpSpPr/>
            <p:nvPr/>
          </p:nvGrpSpPr>
          <p:grpSpPr>
            <a:xfrm>
              <a:off x="390713" y="2846340"/>
              <a:ext cx="8825221" cy="3918406"/>
              <a:chOff x="390713" y="3167114"/>
              <a:chExt cx="8825221" cy="3918406"/>
            </a:xfrm>
          </p:grpSpPr>
          <p:cxnSp>
            <p:nvCxnSpPr>
              <p:cNvPr id="11" name="直線接點 10">
                <a:extLst>
                  <a:ext uri="{FF2B5EF4-FFF2-40B4-BE49-F238E27FC236}">
                    <a16:creationId xmlns="" xmlns:a16="http://schemas.microsoft.com/office/drawing/2014/main" id="{21AA802A-7198-4247-A1D5-74DE2387EA67}"/>
                  </a:ext>
                </a:extLst>
              </p:cNvPr>
              <p:cNvCxnSpPr/>
              <p:nvPr/>
            </p:nvCxnSpPr>
            <p:spPr>
              <a:xfrm flipV="1">
                <a:off x="3065117" y="3389734"/>
                <a:ext cx="0" cy="1345665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接點 11">
                <a:extLst>
                  <a:ext uri="{FF2B5EF4-FFF2-40B4-BE49-F238E27FC236}">
                    <a16:creationId xmlns="" xmlns:a16="http://schemas.microsoft.com/office/drawing/2014/main" id="{DC98A46E-8810-4ECF-8E9E-41FAEF465D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48834" y="3429000"/>
                <a:ext cx="0" cy="1273268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接點 12">
                <a:extLst>
                  <a:ext uri="{FF2B5EF4-FFF2-40B4-BE49-F238E27FC236}">
                    <a16:creationId xmlns="" xmlns:a16="http://schemas.microsoft.com/office/drawing/2014/main" id="{E3619A68-54A3-421D-8BB5-BEB637CBFBE4}"/>
                  </a:ext>
                </a:extLst>
              </p:cNvPr>
              <p:cNvCxnSpPr/>
              <p:nvPr/>
            </p:nvCxnSpPr>
            <p:spPr>
              <a:xfrm>
                <a:off x="5748834" y="5001981"/>
                <a:ext cx="0" cy="1635299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接點 13">
                <a:extLst>
                  <a:ext uri="{FF2B5EF4-FFF2-40B4-BE49-F238E27FC236}">
                    <a16:creationId xmlns="" xmlns:a16="http://schemas.microsoft.com/office/drawing/2014/main" id="{B0C93D06-A2F6-4EBE-8875-1D8A35556A94}"/>
                  </a:ext>
                </a:extLst>
              </p:cNvPr>
              <p:cNvCxnSpPr/>
              <p:nvPr/>
            </p:nvCxnSpPr>
            <p:spPr>
              <a:xfrm>
                <a:off x="510531" y="4347172"/>
                <a:ext cx="2298701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接點 14">
                <a:extLst>
                  <a:ext uri="{FF2B5EF4-FFF2-40B4-BE49-F238E27FC236}">
                    <a16:creationId xmlns="" xmlns:a16="http://schemas.microsoft.com/office/drawing/2014/main" id="{E0807DF1-58B2-4CC7-B26F-F89047B6E404}"/>
                  </a:ext>
                </a:extLst>
              </p:cNvPr>
              <p:cNvCxnSpPr/>
              <p:nvPr/>
            </p:nvCxnSpPr>
            <p:spPr>
              <a:xfrm flipH="1">
                <a:off x="5936368" y="4690944"/>
                <a:ext cx="2952753" cy="11324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接點 15">
                <a:extLst>
                  <a:ext uri="{FF2B5EF4-FFF2-40B4-BE49-F238E27FC236}">
                    <a16:creationId xmlns="" xmlns:a16="http://schemas.microsoft.com/office/drawing/2014/main" id="{40A2E27C-5C37-4FA9-A301-D0CC3113EBE6}"/>
                  </a:ext>
                </a:extLst>
              </p:cNvPr>
              <p:cNvCxnSpPr/>
              <p:nvPr/>
            </p:nvCxnSpPr>
            <p:spPr>
              <a:xfrm flipH="1">
                <a:off x="3203910" y="4221088"/>
                <a:ext cx="2247901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接點 16">
                <a:extLst>
                  <a:ext uri="{FF2B5EF4-FFF2-40B4-BE49-F238E27FC236}">
                    <a16:creationId xmlns="" xmlns:a16="http://schemas.microsoft.com/office/drawing/2014/main" id="{B38FD251-16E1-4BA4-9E2E-81E6DC3DE0B9}"/>
                  </a:ext>
                </a:extLst>
              </p:cNvPr>
              <p:cNvCxnSpPr/>
              <p:nvPr/>
            </p:nvCxnSpPr>
            <p:spPr>
              <a:xfrm flipH="1">
                <a:off x="5964736" y="5700525"/>
                <a:ext cx="2930528" cy="2345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文字方塊 17">
                <a:extLst>
                  <a:ext uri="{FF2B5EF4-FFF2-40B4-BE49-F238E27FC236}">
                    <a16:creationId xmlns="" xmlns:a16="http://schemas.microsoft.com/office/drawing/2014/main" id="{5BE2B28E-7AF6-4444-A9AA-7A9DF29CD075}"/>
                  </a:ext>
                </a:extLst>
              </p:cNvPr>
              <p:cNvSpPr txBox="1"/>
              <p:nvPr/>
            </p:nvSpPr>
            <p:spPr>
              <a:xfrm>
                <a:off x="3177088" y="3167114"/>
                <a:ext cx="278764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ICT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Applications</a:t>
                </a:r>
              </a:p>
            </p:txBody>
          </p:sp>
          <p:sp>
            <p:nvSpPr>
              <p:cNvPr id="19" name="文字方塊 18">
                <a:extLst>
                  <a:ext uri="{FF2B5EF4-FFF2-40B4-BE49-F238E27FC236}">
                    <a16:creationId xmlns="" xmlns:a16="http://schemas.microsoft.com/office/drawing/2014/main" id="{3950AED2-AC9C-4442-93AD-A661C36470CB}"/>
                  </a:ext>
                </a:extLst>
              </p:cNvPr>
              <p:cNvSpPr txBox="1"/>
              <p:nvPr/>
            </p:nvSpPr>
            <p:spPr>
              <a:xfrm>
                <a:off x="3166715" y="4347172"/>
                <a:ext cx="254492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After-sales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B9BD5">
                        <a:lumMod val="50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Service</a:t>
                </a:r>
              </a:p>
            </p:txBody>
          </p:sp>
          <p:sp>
            <p:nvSpPr>
              <p:cNvPr id="20" name="文字方塊 19">
                <a:extLst>
                  <a:ext uri="{FF2B5EF4-FFF2-40B4-BE49-F238E27FC236}">
                    <a16:creationId xmlns="" xmlns:a16="http://schemas.microsoft.com/office/drawing/2014/main" id="{34FD31E3-0F1A-4D43-8993-ECB00619361B}"/>
                  </a:ext>
                </a:extLst>
              </p:cNvPr>
              <p:cNvSpPr txBox="1"/>
              <p:nvPr/>
            </p:nvSpPr>
            <p:spPr>
              <a:xfrm>
                <a:off x="5958384" y="3262517"/>
                <a:ext cx="325755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B2A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Smart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B2A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Manufacturing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2B2A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Industry 4.0</a:t>
                </a:r>
              </a:p>
            </p:txBody>
          </p:sp>
          <p:sp>
            <p:nvSpPr>
              <p:cNvPr id="21" name="文字方塊 20">
                <a:extLst>
                  <a:ext uri="{FF2B5EF4-FFF2-40B4-BE49-F238E27FC236}">
                    <a16:creationId xmlns="" xmlns:a16="http://schemas.microsoft.com/office/drawing/2014/main" id="{A44F5FAB-7509-4886-9AEC-998F8DDD07C0}"/>
                  </a:ext>
                </a:extLst>
              </p:cNvPr>
              <p:cNvSpPr txBox="1"/>
              <p:nvPr/>
            </p:nvSpPr>
            <p:spPr>
              <a:xfrm>
                <a:off x="5936368" y="5081778"/>
                <a:ext cx="3111500" cy="3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ts val="2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7B8E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Customization</a:t>
                </a:r>
              </a:p>
            </p:txBody>
          </p:sp>
          <p:sp>
            <p:nvSpPr>
              <p:cNvPr id="22" name="文字方塊 21">
                <a:extLst>
                  <a:ext uri="{FF2B5EF4-FFF2-40B4-BE49-F238E27FC236}">
                    <a16:creationId xmlns="" xmlns:a16="http://schemas.microsoft.com/office/drawing/2014/main" id="{F9753750-6784-4B71-9CDC-BBD6BDB92688}"/>
                  </a:ext>
                </a:extLst>
              </p:cNvPr>
              <p:cNvSpPr txBox="1"/>
              <p:nvPr/>
            </p:nvSpPr>
            <p:spPr>
              <a:xfrm>
                <a:off x="5964736" y="5789733"/>
                <a:ext cx="325119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660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Eco-friendly Designs</a:t>
                </a:r>
              </a:p>
            </p:txBody>
          </p:sp>
          <p:sp>
            <p:nvSpPr>
              <p:cNvPr id="23" name="文字方塊 22">
                <a:extLst>
                  <a:ext uri="{FF2B5EF4-FFF2-40B4-BE49-F238E27FC236}">
                    <a16:creationId xmlns="" xmlns:a16="http://schemas.microsoft.com/office/drawing/2014/main" id="{C243F89F-008F-40C8-B6DC-434E05836BD3}"/>
                  </a:ext>
                </a:extLst>
              </p:cNvPr>
              <p:cNvSpPr txBox="1"/>
              <p:nvPr/>
            </p:nvSpPr>
            <p:spPr>
              <a:xfrm>
                <a:off x="390713" y="4451646"/>
                <a:ext cx="2438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Prompt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Delivery</a:t>
                </a:r>
              </a:p>
            </p:txBody>
          </p:sp>
          <p:sp>
            <p:nvSpPr>
              <p:cNvPr id="24" name="文字方塊 23">
                <a:extLst>
                  <a:ext uri="{FF2B5EF4-FFF2-40B4-BE49-F238E27FC236}">
                    <a16:creationId xmlns="" xmlns:a16="http://schemas.microsoft.com/office/drawing/2014/main" id="{EB793252-E765-45BD-86FB-91ABE17EAA70}"/>
                  </a:ext>
                </a:extLst>
              </p:cNvPr>
              <p:cNvSpPr txBox="1"/>
              <p:nvPr/>
            </p:nvSpPr>
            <p:spPr>
              <a:xfrm>
                <a:off x="397762" y="3514099"/>
                <a:ext cx="24384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High Quality</a:t>
                </a:r>
              </a:p>
            </p:txBody>
          </p:sp>
          <p:sp>
            <p:nvSpPr>
              <p:cNvPr id="25" name="文字方塊 24">
                <a:extLst>
                  <a:ext uri="{FF2B5EF4-FFF2-40B4-BE49-F238E27FC236}">
                    <a16:creationId xmlns="" xmlns:a16="http://schemas.microsoft.com/office/drawing/2014/main" id="{6BC04ADF-4984-4A81-93FA-BEB5A5AE1C15}"/>
                  </a:ext>
                </a:extLst>
              </p:cNvPr>
              <p:cNvSpPr txBox="1"/>
              <p:nvPr/>
            </p:nvSpPr>
            <p:spPr>
              <a:xfrm>
                <a:off x="3189775" y="5621475"/>
                <a:ext cx="25272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7E6E6">
                        <a:lumMod val="50000"/>
                      </a:srgbClr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Competitive Prices</a:t>
                </a:r>
              </a:p>
            </p:txBody>
          </p:sp>
          <p:cxnSp>
            <p:nvCxnSpPr>
              <p:cNvPr id="26" name="直線接點 25">
                <a:extLst>
                  <a:ext uri="{FF2B5EF4-FFF2-40B4-BE49-F238E27FC236}">
                    <a16:creationId xmlns="" xmlns:a16="http://schemas.microsoft.com/office/drawing/2014/main" id="{6F7EA432-1CCC-443F-A345-DF9BC411D344}"/>
                  </a:ext>
                </a:extLst>
              </p:cNvPr>
              <p:cNvCxnSpPr/>
              <p:nvPr/>
            </p:nvCxnSpPr>
            <p:spPr>
              <a:xfrm flipH="1">
                <a:off x="3089995" y="5373317"/>
                <a:ext cx="2584446" cy="9464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矩形 26">
                <a:extLst>
                  <a:ext uri="{FF2B5EF4-FFF2-40B4-BE49-F238E27FC236}">
                    <a16:creationId xmlns="" xmlns:a16="http://schemas.microsoft.com/office/drawing/2014/main" id="{622DE6E4-0DD6-443A-A0D2-830E8C70F37A}"/>
                  </a:ext>
                </a:extLst>
              </p:cNvPr>
              <p:cNvSpPr/>
              <p:nvPr/>
            </p:nvSpPr>
            <p:spPr>
              <a:xfrm>
                <a:off x="397762" y="5700525"/>
                <a:ext cx="269562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Strong Industrial 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0066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Meiryo UI" panose="020B0604030504040204" pitchFamily="34" charset="-128"/>
                  </a:rPr>
                  <a:t>Cluster</a:t>
                </a:r>
                <a:endParaRPr kumimoji="0" lang="zh-TW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CC0066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Meiryo UI" panose="020B0604030504040204" pitchFamily="34" charset="-128"/>
                </a:endParaRPr>
              </a:p>
            </p:txBody>
          </p:sp>
          <p:cxnSp>
            <p:nvCxnSpPr>
              <p:cNvPr id="28" name="直線接點 27">
                <a:extLst>
                  <a:ext uri="{FF2B5EF4-FFF2-40B4-BE49-F238E27FC236}">
                    <a16:creationId xmlns="" xmlns:a16="http://schemas.microsoft.com/office/drawing/2014/main" id="{12E23F07-5BBC-4AAC-87ED-0F35E56A65C7}"/>
                  </a:ext>
                </a:extLst>
              </p:cNvPr>
              <p:cNvCxnSpPr/>
              <p:nvPr/>
            </p:nvCxnSpPr>
            <p:spPr>
              <a:xfrm>
                <a:off x="510531" y="5589240"/>
                <a:ext cx="2298700" cy="0"/>
              </a:xfrm>
              <a:prstGeom prst="line">
                <a:avLst/>
              </a:prstGeom>
              <a:ln w="3810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9" name="直線接點 28">
            <a:extLst>
              <a:ext uri="{FF2B5EF4-FFF2-40B4-BE49-F238E27FC236}">
                <a16:creationId xmlns="" xmlns:a16="http://schemas.microsoft.com/office/drawing/2014/main" id="{874592CA-C205-4487-8097-265C4A3CA96F}"/>
              </a:ext>
            </a:extLst>
          </p:cNvPr>
          <p:cNvCxnSpPr>
            <a:cxnSpLocks/>
          </p:cNvCxnSpPr>
          <p:nvPr/>
        </p:nvCxnSpPr>
        <p:spPr>
          <a:xfrm flipH="1">
            <a:off x="566877" y="2821902"/>
            <a:ext cx="7904814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28BE089-F195-4716-B32B-90CEE26C8688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標題 1">
            <a:extLst>
              <a:ext uri="{FF2B5EF4-FFF2-40B4-BE49-F238E27FC236}">
                <a16:creationId xmlns="" xmlns:a16="http://schemas.microsoft.com/office/drawing/2014/main" id="{915C96B4-FE9F-4BFE-BAC6-AEE3196A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19" y="407962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/>
            </a:r>
            <a:br>
              <a:rPr kumimoji="1"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Machinery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503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168602" y="1578318"/>
            <a:ext cx="6742737" cy="913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1430" tIns="25715" rIns="51430" bIns="25715">
            <a:spAutoFit/>
          </a:bodyPr>
          <a:lstStyle/>
          <a:p>
            <a:pPr marL="0" marR="0" lvl="0" indent="0" algn="l" defTabSz="514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2183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2018 Taiwan Auto Parts Exports</a:t>
            </a:r>
          </a:p>
          <a:p>
            <a:pPr marL="0" marR="0" lvl="0" indent="0" algn="l" defTabSz="5142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2183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Verdana" panose="020B0604030504040204" pitchFamily="34" charset="0"/>
              </a:rPr>
              <a:t>                                      – Main Categories </a:t>
            </a: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363789"/>
              </p:ext>
            </p:extLst>
          </p:nvPr>
        </p:nvGraphicFramePr>
        <p:xfrm>
          <a:off x="76619" y="2891551"/>
          <a:ext cx="5753813" cy="3966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副標題 2"/>
          <p:cNvSpPr txBox="1">
            <a:spLocks/>
          </p:cNvSpPr>
          <p:nvPr/>
        </p:nvSpPr>
        <p:spPr>
          <a:xfrm>
            <a:off x="5484909" y="2891551"/>
            <a:ext cx="3419745" cy="3304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Top 5 Export Items</a:t>
            </a:r>
          </a:p>
          <a:p>
            <a:pPr marL="542925" marR="0" lvl="2" indent="-28575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Vehicle Components</a:t>
            </a:r>
          </a:p>
          <a:p>
            <a:pPr marL="542925" marR="0" lvl="2" indent="-28575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Body Parts</a:t>
            </a:r>
          </a:p>
          <a:p>
            <a:pPr marL="542925" marR="0" lvl="1" indent="-28575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Electrical Lighting</a:t>
            </a:r>
          </a:p>
          <a:p>
            <a:pPr marL="542925" marR="0" lvl="1" indent="-28575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Tires</a:t>
            </a:r>
          </a:p>
          <a:p>
            <a:pPr marL="542925" marR="0" lvl="1" indent="-28575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Road Wheel Parts</a:t>
            </a:r>
          </a:p>
          <a:p>
            <a:pPr marL="253604" marR="0" lvl="0" indent="-253604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Most of the above items common</a:t>
            </a:r>
          </a:p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to the collision repair market.</a:t>
            </a:r>
            <a:r>
              <a:rPr kumimoji="0" lang="zh-TW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0" marR="0" lvl="0" indent="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3.   Famous Taiwanese Suppliers: </a:t>
            </a:r>
          </a:p>
          <a:p>
            <a:pPr marL="542925" marR="0" lvl="1" indent="-28575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Electrical Lighting: TYC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Brother,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DEPO</a:t>
            </a:r>
          </a:p>
          <a:p>
            <a:pPr marL="542925" marR="0" lvl="1" indent="-28575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TYRES: KENDA, CHENG SHIN (MAXXIS)</a:t>
            </a:r>
          </a:p>
          <a:p>
            <a:pPr marL="542925" marR="0" lvl="1" indent="-285750" algn="just" defTabSz="51435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WHEEL: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SuperAlloy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Co. 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E30B7EE8-4A0E-430E-900D-AC1DFAAF97ED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="" xmlns:a16="http://schemas.microsoft.com/office/drawing/2014/main" id="{5175FFA6-DD69-4812-BEE2-703A10A5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3" y="365126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Auto Parts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ç¸éåç">
            <a:extLst>
              <a:ext uri="{FF2B5EF4-FFF2-40B4-BE49-F238E27FC236}">
                <a16:creationId xmlns="" xmlns:a16="http://schemas.microsoft.com/office/drawing/2014/main" id="{DDFE6C81-1992-4FC7-835F-924E052AC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314" y="3866606"/>
            <a:ext cx="1112773" cy="104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2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93684" y="1366786"/>
            <a:ext cx="7292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2183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Future Auto Industry Development Trend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21838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8" name="五邊形 7"/>
          <p:cNvSpPr/>
          <p:nvPr/>
        </p:nvSpPr>
        <p:spPr>
          <a:xfrm>
            <a:off x="381110" y="2396501"/>
            <a:ext cx="2367582" cy="612599"/>
          </a:xfrm>
          <a:prstGeom prst="homePlate">
            <a:avLst/>
          </a:prstGeom>
          <a:solidFill>
            <a:srgbClr val="002974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＞形箭號 8"/>
          <p:cNvSpPr/>
          <p:nvPr/>
        </p:nvSpPr>
        <p:spPr>
          <a:xfrm>
            <a:off x="3251591" y="2409567"/>
            <a:ext cx="2694041" cy="589928"/>
          </a:xfrm>
          <a:prstGeom prst="chevron">
            <a:avLst/>
          </a:prstGeom>
          <a:solidFill>
            <a:srgbClr val="3984FD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＞形箭號 9"/>
          <p:cNvSpPr/>
          <p:nvPr/>
        </p:nvSpPr>
        <p:spPr>
          <a:xfrm>
            <a:off x="6317820" y="2416379"/>
            <a:ext cx="2141564" cy="562745"/>
          </a:xfrm>
          <a:prstGeom prst="chevron">
            <a:avLst/>
          </a:prstGeom>
          <a:solidFill>
            <a:srgbClr val="47B8E0"/>
          </a:solidFill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68083" y="2567724"/>
            <a:ext cx="1758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Safe &amp; Smart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36519" y="2483509"/>
            <a:ext cx="22374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Lightweight Material+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Module Parts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5872" y="2436385"/>
            <a:ext cx="2419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Energy Saving &amp; Environmental Friendly</a:t>
            </a:r>
            <a:endParaRPr kumimoji="0" lang="zh-TW" alt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450783" y="3230742"/>
            <a:ext cx="2266043" cy="2360763"/>
          </a:xfrm>
          <a:prstGeom prst="roundRect">
            <a:avLst>
              <a:gd name="adj" fmla="val 9615"/>
            </a:avLst>
          </a:prstGeom>
          <a:solidFill>
            <a:srgbClr val="00297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Environmental protection drives towards upgrading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Electronic parts call for sensors, motors to improve efficiency and accuracy</a:t>
            </a:r>
            <a:endParaRPr kumimoji="0" lang="zh-TW" alt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522798" y="3230742"/>
            <a:ext cx="2220180" cy="2360763"/>
          </a:xfrm>
          <a:prstGeom prst="roundRect">
            <a:avLst>
              <a:gd name="adj" fmla="val 9318"/>
            </a:avLst>
          </a:prstGeom>
          <a:solidFill>
            <a:srgbClr val="3984F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Use high-strength materials such as carbon fiber or composite metals.</a:t>
            </a:r>
          </a:p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65113" marR="0" lvl="0" indent="-26511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Introduction of modular design of components leading to cross vehicle systems, brands.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6389478" y="3230742"/>
            <a:ext cx="2176094" cy="2360763"/>
          </a:xfrm>
          <a:prstGeom prst="roundRect">
            <a:avLst>
              <a:gd name="adj" fmla="val 10026"/>
            </a:avLst>
          </a:prstGeom>
          <a:solidFill>
            <a:srgbClr val="47B8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Combining sensors, computing, and various components to build safety.</a:t>
            </a: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TW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257175" marR="0" lvl="0" indent="-25717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TW" sz="1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Employ ADAS, vehicle networking system.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C7ADAF5F-A22C-4A34-B113-3AC2062723E0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="" xmlns:a16="http://schemas.microsoft.com/office/drawing/2014/main" id="{80DB67D9-2FE6-4940-B65B-AA26E0C203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655336" y="4709850"/>
            <a:ext cx="1725190" cy="3287918"/>
          </a:xfrm>
          <a:prstGeom prst="rect">
            <a:avLst/>
          </a:prstGeom>
        </p:spPr>
      </p:pic>
      <p:sp>
        <p:nvSpPr>
          <p:cNvPr id="31" name="標題 1">
            <a:extLst>
              <a:ext uri="{FF2B5EF4-FFF2-40B4-BE49-F238E27FC236}">
                <a16:creationId xmlns="" xmlns:a16="http://schemas.microsoft.com/office/drawing/2014/main" id="{7E270A12-1673-402B-A85C-99C2E949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3" y="365126"/>
            <a:ext cx="8926704" cy="931111"/>
          </a:xfrm>
        </p:spPr>
        <p:txBody>
          <a:bodyPr>
            <a:normAutofit/>
          </a:bodyPr>
          <a:lstStyle/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Auto Parts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24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2 7.40741E-7 L -1.19827 0.0136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12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aphicFrame>
        <p:nvGraphicFramePr>
          <p:cNvPr id="75" name="資料庫圖表 74">
            <a:extLst>
              <a:ext uri="{FF2B5EF4-FFF2-40B4-BE49-F238E27FC236}">
                <a16:creationId xmlns="" xmlns:a16="http://schemas.microsoft.com/office/drawing/2014/main" id="{1A1DE9CA-F6DB-426B-820A-C6AB89064A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4771576"/>
              </p:ext>
            </p:extLst>
          </p:nvPr>
        </p:nvGraphicFramePr>
        <p:xfrm>
          <a:off x="395899" y="3244980"/>
          <a:ext cx="3943649" cy="326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6" name="資料庫圖表 75">
            <a:extLst>
              <a:ext uri="{FF2B5EF4-FFF2-40B4-BE49-F238E27FC236}">
                <a16:creationId xmlns="" xmlns:a16="http://schemas.microsoft.com/office/drawing/2014/main" id="{99550A28-3C7E-4D83-9413-36DB5AFF27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4523911"/>
              </p:ext>
            </p:extLst>
          </p:nvPr>
        </p:nvGraphicFramePr>
        <p:xfrm>
          <a:off x="4829907" y="3244980"/>
          <a:ext cx="3861034" cy="3264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9" name="Picture 28" descr="ç¾å©è¾¾æ°logoå¾ç">
            <a:extLst>
              <a:ext uri="{FF2B5EF4-FFF2-40B4-BE49-F238E27FC236}">
                <a16:creationId xmlns="" xmlns:a16="http://schemas.microsoft.com/office/drawing/2014/main" id="{E9B2016F-35B6-48D8-8761-AD094FA3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041" y="3244591"/>
            <a:ext cx="1167969" cy="74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ç¸éåç">
            <a:extLst>
              <a:ext uri="{FF2B5EF4-FFF2-40B4-BE49-F238E27FC236}">
                <a16:creationId xmlns="" xmlns:a16="http://schemas.microsoft.com/office/drawing/2014/main" id="{3CFCC3D3-5020-437D-B42D-962F93F3E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7014" y="6265311"/>
            <a:ext cx="1021045" cy="2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ç¸éåç">
            <a:extLst>
              <a:ext uri="{FF2B5EF4-FFF2-40B4-BE49-F238E27FC236}">
                <a16:creationId xmlns="" xmlns:a16="http://schemas.microsoft.com/office/drawing/2014/main" id="{E7AF8A19-E4B5-44DD-BDBA-25E33B10C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1041" y="4835394"/>
            <a:ext cx="905548" cy="90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圖片 81">
            <a:extLst>
              <a:ext uri="{FF2B5EF4-FFF2-40B4-BE49-F238E27FC236}">
                <a16:creationId xmlns="" xmlns:a16="http://schemas.microsoft.com/office/drawing/2014/main" id="{460A06F9-6FB8-4DCB-9AD0-7F0B2FB9D23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440" y="5985523"/>
            <a:ext cx="619226" cy="279788"/>
          </a:xfrm>
          <a:prstGeom prst="rect">
            <a:avLst/>
          </a:prstGeom>
        </p:spPr>
      </p:pic>
      <p:pic>
        <p:nvPicPr>
          <p:cNvPr id="83" name="圖片 82">
            <a:extLst>
              <a:ext uri="{FF2B5EF4-FFF2-40B4-BE49-F238E27FC236}">
                <a16:creationId xmlns="" xmlns:a16="http://schemas.microsoft.com/office/drawing/2014/main" id="{EBBF5913-0E4A-4003-9466-1F8E3800CCD7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304" y="3424918"/>
            <a:ext cx="648102" cy="381993"/>
          </a:xfrm>
          <a:prstGeom prst="rect">
            <a:avLst/>
          </a:prstGeom>
        </p:spPr>
      </p:pic>
      <p:pic>
        <p:nvPicPr>
          <p:cNvPr id="84" name="圖片 83">
            <a:extLst>
              <a:ext uri="{FF2B5EF4-FFF2-40B4-BE49-F238E27FC236}">
                <a16:creationId xmlns="" xmlns:a16="http://schemas.microsoft.com/office/drawing/2014/main" id="{D6277E81-34FC-4FD9-AE05-F9F8C3C9333C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9522" y="4670625"/>
            <a:ext cx="735637" cy="150080"/>
          </a:xfrm>
          <a:prstGeom prst="rect">
            <a:avLst/>
          </a:prstGeom>
        </p:spPr>
      </p:pic>
      <p:pic>
        <p:nvPicPr>
          <p:cNvPr id="85" name="圖片 84">
            <a:extLst>
              <a:ext uri="{FF2B5EF4-FFF2-40B4-BE49-F238E27FC236}">
                <a16:creationId xmlns="" xmlns:a16="http://schemas.microsoft.com/office/drawing/2014/main" id="{65F69EB8-419E-4DE9-BECE-63FC265A00AC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304" y="5038846"/>
            <a:ext cx="488767" cy="575421"/>
          </a:xfrm>
          <a:prstGeom prst="rect">
            <a:avLst/>
          </a:prstGeom>
        </p:spPr>
      </p:pic>
      <p:pic>
        <p:nvPicPr>
          <p:cNvPr id="1026" name="Picture 2" descr="ãtaiwan bicycle pngãçåçæå°çµæ">
            <a:extLst>
              <a:ext uri="{FF2B5EF4-FFF2-40B4-BE49-F238E27FC236}">
                <a16:creationId xmlns="" xmlns:a16="http://schemas.microsoft.com/office/drawing/2014/main" id="{F1DA7FB8-380D-4AE7-B9E0-5E0A58849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61" y="1045470"/>
            <a:ext cx="2266127" cy="1509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標題 1">
            <a:extLst>
              <a:ext uri="{FF2B5EF4-FFF2-40B4-BE49-F238E27FC236}">
                <a16:creationId xmlns="" xmlns:a16="http://schemas.microsoft.com/office/drawing/2014/main" id="{3E138BB6-756F-48AA-A01B-CC43F98B72E9}"/>
              </a:ext>
            </a:extLst>
          </p:cNvPr>
          <p:cNvSpPr txBox="1">
            <a:spLocks/>
          </p:cNvSpPr>
          <p:nvPr/>
        </p:nvSpPr>
        <p:spPr>
          <a:xfrm>
            <a:off x="507849" y="1563844"/>
            <a:ext cx="7133633" cy="899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srgbClr val="2183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Think Cycling</a:t>
            </a:r>
            <a:r>
              <a:rPr lang="en-US" altLang="zh-TW" sz="3500" b="1" dirty="0">
                <a:solidFill>
                  <a:srgbClr val="2183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</a:t>
            </a:r>
            <a:r>
              <a:rPr lang="zh-TW" altLang="en-US" sz="3500" b="1" dirty="0">
                <a:solidFill>
                  <a:srgbClr val="21838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sz="3500" b="1" i="0" u="none" strike="noStrike" kern="1200" cap="none" spc="0" normalizeH="0" baseline="0" noProof="0" dirty="0">
                <a:ln>
                  <a:noFill/>
                </a:ln>
                <a:solidFill>
                  <a:srgbClr val="21838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Think Taiwan!</a:t>
            </a:r>
            <a:endParaRPr kumimoji="0" lang="zh-TW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21838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C51347F-3A59-4AD7-A680-F387150DA339}"/>
              </a:ext>
            </a:extLst>
          </p:cNvPr>
          <p:cNvSpPr/>
          <p:nvPr/>
        </p:nvSpPr>
        <p:spPr>
          <a:xfrm>
            <a:off x="4784756" y="2775577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/>
              <a:t>%: M</a:t>
            </a:r>
            <a:r>
              <a:rPr lang="zh-TW" altLang="en-US" sz="1600" dirty="0"/>
              <a:t>arket share of the global high-end market</a:t>
            </a:r>
          </a:p>
        </p:txBody>
      </p:sp>
      <p:sp>
        <p:nvSpPr>
          <p:cNvPr id="17" name="標題 1">
            <a:extLst>
              <a:ext uri="{FF2B5EF4-FFF2-40B4-BE49-F238E27FC236}">
                <a16:creationId xmlns="" xmlns:a16="http://schemas.microsoft.com/office/drawing/2014/main" id="{9C7BBDFA-B39C-46B7-AFB5-7B1B2ED19D66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Bicycle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941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E3114D4-4459-4E73-B3FA-925489960B12}"/>
              </a:ext>
            </a:extLst>
          </p:cNvPr>
          <p:cNvSpPr/>
          <p:nvPr/>
        </p:nvSpPr>
        <p:spPr>
          <a:xfrm>
            <a:off x="775252" y="1429153"/>
            <a:ext cx="78022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218380"/>
                </a:solidFill>
                <a:effectLst/>
                <a:uLnTx/>
                <a:uFillTx/>
                <a:latin typeface="Calibri Light" panose="020F0302020204030204" pitchFamily="34" charset="0"/>
                <a:ea typeface="新細明體" panose="02020500000000000000" pitchFamily="18" charset="-120"/>
                <a:cs typeface="+mn-cs"/>
              </a:rPr>
              <a:t>Taiwan Major Bikes &amp; Parts Manufacturers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218380"/>
              </a:solidFill>
              <a:effectLst/>
              <a:uLnTx/>
              <a:uFillTx/>
              <a:latin typeface="Calibri Light" panose="020F030202020403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="" xmlns:a16="http://schemas.microsoft.com/office/drawing/2014/main" id="{7FC4E76B-498E-49A6-AE1D-D8D021A6F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0386"/>
            <a:ext cx="9144000" cy="4736328"/>
          </a:xfrm>
          <a:prstGeom prst="rect">
            <a:avLst/>
          </a:prstGeom>
        </p:spPr>
      </p:pic>
      <p:sp>
        <p:nvSpPr>
          <p:cNvPr id="9" name="標題 1">
            <a:extLst>
              <a:ext uri="{FF2B5EF4-FFF2-40B4-BE49-F238E27FC236}">
                <a16:creationId xmlns="" xmlns:a16="http://schemas.microsoft.com/office/drawing/2014/main" id="{BA7F1658-7285-43B3-9F12-531964ACC79D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Bicycle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18602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2A750A0F-83FE-4F85-974B-B84E9852D5C6}"/>
              </a:ext>
            </a:extLst>
          </p:cNvPr>
          <p:cNvSpPr/>
          <p:nvPr/>
        </p:nvSpPr>
        <p:spPr>
          <a:xfrm>
            <a:off x="1774516" y="1785218"/>
            <a:ext cx="1289666" cy="324501"/>
          </a:xfrm>
          <a:prstGeom prst="rect">
            <a:avLst/>
          </a:prstGeom>
          <a:solidFill>
            <a:srgbClr val="325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2018 Scale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0FF8F712-5EE4-447F-9AB1-501837BA7204}"/>
              </a:ext>
            </a:extLst>
          </p:cNvPr>
          <p:cNvSpPr/>
          <p:nvPr/>
        </p:nvSpPr>
        <p:spPr>
          <a:xfrm>
            <a:off x="6232445" y="1780132"/>
            <a:ext cx="2274077" cy="324501"/>
          </a:xfrm>
          <a:prstGeom prst="rect">
            <a:avLst/>
          </a:prstGeom>
          <a:solidFill>
            <a:srgbClr val="325D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2018</a:t>
            </a: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Export</a:t>
            </a:r>
            <a:r>
              <a:rPr kumimoji="1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 </a:t>
            </a: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微軟正黑體" panose="020B0604030504040204" pitchFamily="34" charset="-120"/>
                <a:cs typeface="+mn-cs"/>
              </a:rPr>
              <a:t>Products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="" xmlns:a16="http://schemas.microsoft.com/office/drawing/2014/main" id="{5FCA8F4A-EA74-454D-8D72-559CA18DCD9C}"/>
              </a:ext>
            </a:extLst>
          </p:cNvPr>
          <p:cNvSpPr/>
          <p:nvPr/>
        </p:nvSpPr>
        <p:spPr>
          <a:xfrm>
            <a:off x="202553" y="4780722"/>
            <a:ext cx="4676011" cy="706347"/>
          </a:xfrm>
          <a:prstGeom prst="rect">
            <a:avLst/>
          </a:prstGeom>
          <a:solidFill>
            <a:schemeClr val="accent6">
              <a:lumMod val="40000"/>
              <a:lumOff val="60000"/>
              <a:alpha val="16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ts val="2500"/>
              </a:lnSpc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From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Functional Fibers &amp; Fabrics</a:t>
            </a:r>
            <a:r>
              <a:rPr lang="en-US" altLang="zh-TW" b="1" dirty="0">
                <a:solidFill>
                  <a:srgbClr val="E7E6E6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0">
              <a:lnSpc>
                <a:spcPts val="2500"/>
              </a:lnSpc>
              <a:defRPr/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High‐tech Industrial Textiles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C02614ED-77B5-4FAC-B22B-5633677688E3}"/>
              </a:ext>
            </a:extLst>
          </p:cNvPr>
          <p:cNvSpPr/>
          <p:nvPr/>
        </p:nvSpPr>
        <p:spPr>
          <a:xfrm>
            <a:off x="202553" y="2342896"/>
            <a:ext cx="5080289" cy="2115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1650"/>
              </a:lnSpc>
              <a:spcBef>
                <a:spcPts val="9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3A6C7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Export Value</a:t>
            </a:r>
            <a:r>
              <a:rPr kumimoji="1" lang="en-US" altLang="zh-TW" b="1" dirty="0">
                <a:solidFill>
                  <a:srgbClr val="3A6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1" lang="zh-TW" altLang="en-US" b="1" dirty="0">
                <a:solidFill>
                  <a:srgbClr val="3A6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US $100.77</a:t>
            </a:r>
            <a:r>
              <a:rPr kumimoji="0" lang="zh-TW" altLang="en-US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billion (+0.01%)</a:t>
            </a:r>
          </a:p>
          <a:p>
            <a:pPr marL="285750" marR="0" lvl="0" indent="-285750" algn="l" defTabSz="457200" rtl="0" eaLnBrk="1" fontAlgn="auto" latinLnBrk="0" hangingPunct="1">
              <a:lnSpc>
                <a:spcPts val="1650"/>
              </a:lnSpc>
              <a:spcBef>
                <a:spcPts val="9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3A6C7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Import Value</a:t>
            </a:r>
            <a:r>
              <a:rPr lang="en-US" altLang="zh-TW" kern="0" dirty="0">
                <a:solidFill>
                  <a:srgbClr val="3A6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:</a:t>
            </a:r>
            <a:r>
              <a:rPr lang="zh-TW" altLang="en-US" kern="0" dirty="0">
                <a:solidFill>
                  <a:srgbClr val="3A6C7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US $36.81 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billion (+9%)</a:t>
            </a:r>
          </a:p>
          <a:p>
            <a:pPr marL="285750" marR="0" lvl="0" indent="-285750" algn="l" defTabSz="457200" rtl="0" eaLnBrk="1" fontAlgn="auto" latinLnBrk="0" hangingPunct="1">
              <a:lnSpc>
                <a:spcPts val="1650"/>
              </a:lnSpc>
              <a:spcBef>
                <a:spcPts val="9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3A6C7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Competitive product: </a:t>
            </a: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F</a:t>
            </a:r>
            <a:r>
              <a:rPr kumimoji="0" lang="en-US" altLang="zh-TW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unctional fabrics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Taiwan accounts for </a:t>
            </a: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70% </a:t>
            </a: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of the world</a:t>
            </a: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軟正黑體" panose="020B0604030504040204" pitchFamily="34" charset="-120"/>
              </a:rPr>
              <a:t>’</a:t>
            </a: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s output of functional fabrics, and is the 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kumimoji="0" lang="en-US" altLang="zh-TW" sz="200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th</a:t>
            </a:r>
            <a:r>
              <a:rPr kumimoji="0" lang="en-US" altLang="zh-TW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0" lang="en-US" altLang="zh-TW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largest textile exporter globally. </a:t>
            </a:r>
            <a:endParaRPr kumimoji="0" lang="en-US" altLang="zh-TW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>
            <a:extLst>
              <a:ext uri="{FF2B5EF4-FFF2-40B4-BE49-F238E27FC236}">
                <a16:creationId xmlns="" xmlns:a16="http://schemas.microsoft.com/office/drawing/2014/main" id="{1CCF62A6-E9C4-4A57-B283-AEDB99CDD0FE}"/>
              </a:ext>
            </a:extLst>
          </p:cNvPr>
          <p:cNvGrpSpPr/>
          <p:nvPr/>
        </p:nvGrpSpPr>
        <p:grpSpPr>
          <a:xfrm>
            <a:off x="4924352" y="2306938"/>
            <a:ext cx="4794078" cy="3764828"/>
            <a:chOff x="7527178" y="3480993"/>
            <a:chExt cx="4981129" cy="3324108"/>
          </a:xfrm>
        </p:grpSpPr>
        <p:graphicFrame>
          <p:nvGraphicFramePr>
            <p:cNvPr id="10" name="圖表 9">
              <a:extLst>
                <a:ext uri="{FF2B5EF4-FFF2-40B4-BE49-F238E27FC236}">
                  <a16:creationId xmlns="" xmlns:a16="http://schemas.microsoft.com/office/drawing/2014/main" id="{639322B0-82BC-401C-B851-E0D18CEC428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78348218"/>
                </p:ext>
              </p:extLst>
            </p:nvPr>
          </p:nvGraphicFramePr>
          <p:xfrm>
            <a:off x="7527178" y="3882132"/>
            <a:ext cx="4981129" cy="29229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文字方塊 10">
              <a:extLst>
                <a:ext uri="{FF2B5EF4-FFF2-40B4-BE49-F238E27FC236}">
                  <a16:creationId xmlns="" xmlns:a16="http://schemas.microsoft.com/office/drawing/2014/main" id="{1F60FDCA-16EA-45C0-8062-32D2B1643D02}"/>
                </a:ext>
              </a:extLst>
            </p:cNvPr>
            <p:cNvSpPr txBox="1"/>
            <p:nvPr/>
          </p:nvSpPr>
          <p:spPr>
            <a:xfrm>
              <a:off x="9663773" y="5665190"/>
              <a:ext cx="1091059" cy="66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Fabric</a:t>
              </a: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66%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2" name="文字方塊 11">
              <a:extLst>
                <a:ext uri="{FF2B5EF4-FFF2-40B4-BE49-F238E27FC236}">
                  <a16:creationId xmlns="" xmlns:a16="http://schemas.microsoft.com/office/drawing/2014/main" id="{06F27BEF-45C6-4933-AC90-3C4114B4FE74}"/>
                </a:ext>
              </a:extLst>
            </p:cNvPr>
            <p:cNvSpPr txBox="1"/>
            <p:nvPr/>
          </p:nvSpPr>
          <p:spPr>
            <a:xfrm>
              <a:off x="8787485" y="5023173"/>
              <a:ext cx="874688" cy="66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Yarn</a:t>
              </a: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17%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="" xmlns:a16="http://schemas.microsoft.com/office/drawing/2014/main" id="{91D30682-616E-4C9A-958A-5A3CBE79B1C7}"/>
                </a:ext>
              </a:extLst>
            </p:cNvPr>
            <p:cNvSpPr txBox="1"/>
            <p:nvPr/>
          </p:nvSpPr>
          <p:spPr>
            <a:xfrm>
              <a:off x="8013304" y="4316857"/>
              <a:ext cx="1344301" cy="393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Fiber</a:t>
              </a: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8%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4" name="文字方塊 13">
              <a:extLst>
                <a:ext uri="{FF2B5EF4-FFF2-40B4-BE49-F238E27FC236}">
                  <a16:creationId xmlns="" xmlns:a16="http://schemas.microsoft.com/office/drawing/2014/main" id="{81A3379C-F3BD-4A8E-8A65-28F284ADE377}"/>
                </a:ext>
              </a:extLst>
            </p:cNvPr>
            <p:cNvSpPr txBox="1"/>
            <p:nvPr/>
          </p:nvSpPr>
          <p:spPr>
            <a:xfrm>
              <a:off x="8759715" y="3640000"/>
              <a:ext cx="1344301" cy="66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Apparel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     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5%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="" xmlns:a16="http://schemas.microsoft.com/office/drawing/2014/main" id="{7BEF591C-BA3B-4119-8C39-A697326BDBFA}"/>
                </a:ext>
              </a:extLst>
            </p:cNvPr>
            <p:cNvSpPr txBox="1"/>
            <p:nvPr/>
          </p:nvSpPr>
          <p:spPr>
            <a:xfrm>
              <a:off x="9670942" y="3480993"/>
              <a:ext cx="1928393" cy="66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Miscellaneous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itchFamily="34" charset="-120"/>
                  <a:ea typeface="微軟正黑體" panose="020B0604030504040204" pitchFamily="34" charset="-120"/>
                  <a:cs typeface="+mn-cs"/>
                </a:rPr>
                <a:t>4%</a:t>
              </a:r>
              <a:endParaRPr kumimoji="0" lang="zh-TW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16" name="標題 1">
            <a:extLst>
              <a:ext uri="{FF2B5EF4-FFF2-40B4-BE49-F238E27FC236}">
                <a16:creationId xmlns="" xmlns:a16="http://schemas.microsoft.com/office/drawing/2014/main" id="{E4D41BCE-5CE0-4E30-81FA-C2E14A305476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Overview of Taiwan Textiles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8610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ãfunctional fabricãçåçæå°çµæ">
            <a:extLst>
              <a:ext uri="{FF2B5EF4-FFF2-40B4-BE49-F238E27FC236}">
                <a16:creationId xmlns="" xmlns:a16="http://schemas.microsoft.com/office/drawing/2014/main" id="{7BDF8E4E-8657-4110-8053-C30A58651844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2" t="370" r="17353" b="1306"/>
          <a:stretch/>
        </p:blipFill>
        <p:spPr bwMode="auto">
          <a:xfrm>
            <a:off x="6958864" y="1143140"/>
            <a:ext cx="1980000" cy="1980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片占位符 7"/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7" y="2198287"/>
            <a:ext cx="1980000" cy="1980000"/>
          </a:xfrm>
          <a:prstGeom prst="ellipse">
            <a:avLst/>
          </a:prstGeom>
        </p:spPr>
      </p:pic>
      <p:pic>
        <p:nvPicPr>
          <p:cNvPr id="10" name="图片占位符 9"/>
          <p:cNvPicPr preferRelativeResize="0">
            <a:picLocks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27384"/>
          <a:stretch/>
        </p:blipFill>
        <p:spPr>
          <a:xfrm>
            <a:off x="2401785" y="1710796"/>
            <a:ext cx="1980000" cy="1980000"/>
          </a:xfrm>
          <a:prstGeom prst="ellipse">
            <a:avLst/>
          </a:prstGeom>
        </p:spPr>
      </p:pic>
      <p:pic>
        <p:nvPicPr>
          <p:cNvPr id="12" name="图片占位符 11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551" y="1377041"/>
            <a:ext cx="1980000" cy="1980000"/>
          </a:xfrm>
          <a:prstGeom prst="ellipse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0" y="4384406"/>
            <a:ext cx="2793457" cy="18774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新細明體" panose="02020500000000000000" pitchFamily="18" charset="-120"/>
              </a:rPr>
              <a:t>Eco-friendly material 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新細明體" panose="02020500000000000000" pitchFamily="18" charset="-120"/>
              </a:rPr>
              <a:t>Recycled plastic bottles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新細明體" panose="02020500000000000000" pitchFamily="18" charset="-120"/>
              </a:rPr>
              <a:t>Bamboo charcoal yarn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宋体" panose="02010600030101010101" pitchFamily="2" charset="-122"/>
              </a:rPr>
              <a:t>S.Cafe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宋体" panose="02010600030101010101" pitchFamily="2" charset="-122"/>
              </a:rPr>
              <a:t> fabric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新細明體" panose="02020500000000000000" pitchFamily="18" charset="-120"/>
              </a:rPr>
              <a:t>Corn fabric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新細明體" panose="02020500000000000000" pitchFamily="18" charset="-120"/>
              </a:rPr>
              <a:t>Milk Protein fiber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新細明體" panose="02020500000000000000" pitchFamily="18" charset="-120"/>
              </a:rPr>
              <a:t>Spider Web Lace Fabric 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宋体" panose="02010600030101010101" pitchFamily="2" charset="-122"/>
            </a:endParaRPr>
          </a:p>
        </p:txBody>
      </p:sp>
      <p:sp>
        <p:nvSpPr>
          <p:cNvPr id="14" name="文本框 15"/>
          <p:cNvSpPr txBox="1"/>
          <p:nvPr/>
        </p:nvSpPr>
        <p:spPr>
          <a:xfrm>
            <a:off x="2273627" y="3869833"/>
            <a:ext cx="2474379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>
              <a:defRPr sz="2000" b="1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Fiber + Electronics</a:t>
            </a:r>
            <a:r>
              <a:rPr kumimoji="0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The Taiwan Smart Textile Association was jointly initiated by the textile, electronics, and telecommunications industries in March 2018.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Smart textiles market scale will reach US$9.3 billion by 2024.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5" name="文本框 16"/>
          <p:cNvSpPr txBox="1"/>
          <p:nvPr/>
        </p:nvSpPr>
        <p:spPr>
          <a:xfrm>
            <a:off x="4611942" y="3490492"/>
            <a:ext cx="2529551" cy="23698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>
              <a:defRPr sz="2000" b="1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Athletic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Leisure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新細明體" panose="02020500000000000000" pitchFamily="18" charset="-12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Not just sportswear confined to a studio or gym, but also fashionable clothes that can be worn in many occasions.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A fashion trend of the 21st century. </a:t>
            </a:r>
          </a:p>
        </p:txBody>
      </p:sp>
      <p:sp>
        <p:nvSpPr>
          <p:cNvPr id="17" name="椭圆 18"/>
          <p:cNvSpPr/>
          <p:nvPr/>
        </p:nvSpPr>
        <p:spPr>
          <a:xfrm>
            <a:off x="270922" y="2378287"/>
            <a:ext cx="1620000" cy="16200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椭圆 19"/>
          <p:cNvSpPr/>
          <p:nvPr/>
        </p:nvSpPr>
        <p:spPr>
          <a:xfrm>
            <a:off x="2609237" y="1891919"/>
            <a:ext cx="1620000" cy="16200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椭圆 20"/>
          <p:cNvSpPr/>
          <p:nvPr/>
        </p:nvSpPr>
        <p:spPr>
          <a:xfrm>
            <a:off x="4920805" y="1568287"/>
            <a:ext cx="1620000" cy="16200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椭圆 21"/>
          <p:cNvSpPr/>
          <p:nvPr/>
        </p:nvSpPr>
        <p:spPr>
          <a:xfrm>
            <a:off x="7128209" y="1318441"/>
            <a:ext cx="1620000" cy="1620000"/>
          </a:xfrm>
          <a:prstGeom prst="ellipse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文本框 22"/>
          <p:cNvSpPr txBox="1"/>
          <p:nvPr/>
        </p:nvSpPr>
        <p:spPr>
          <a:xfrm>
            <a:off x="478292" y="2772788"/>
            <a:ext cx="12821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Eco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Textiles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2" name="文本框 23"/>
          <p:cNvSpPr txBox="1"/>
          <p:nvPr/>
        </p:nvSpPr>
        <p:spPr>
          <a:xfrm>
            <a:off x="2756963" y="2357290"/>
            <a:ext cx="128214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Smart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Textiles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3" name="文本框 24"/>
          <p:cNvSpPr txBox="1"/>
          <p:nvPr/>
        </p:nvSpPr>
        <p:spPr>
          <a:xfrm>
            <a:off x="4920805" y="2146804"/>
            <a:ext cx="169078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Athleisure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4" name="文本框 25"/>
          <p:cNvSpPr txBox="1"/>
          <p:nvPr/>
        </p:nvSpPr>
        <p:spPr>
          <a:xfrm>
            <a:off x="7066816" y="1820104"/>
            <a:ext cx="1742785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algn="ctr"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Functional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Textile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7" name="文本框 16">
            <a:extLst>
              <a:ext uri="{FF2B5EF4-FFF2-40B4-BE49-F238E27FC236}">
                <a16:creationId xmlns="" xmlns:a16="http://schemas.microsoft.com/office/drawing/2014/main" id="{B4A57C7B-9BB0-457F-9D8E-EFE13E5B7E1F}"/>
              </a:ext>
            </a:extLst>
          </p:cNvPr>
          <p:cNvSpPr txBox="1"/>
          <p:nvPr/>
        </p:nvSpPr>
        <p:spPr>
          <a:xfrm>
            <a:off x="6921811" y="3188286"/>
            <a:ext cx="2222190" cy="335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lvl="0" algn="ctr">
              <a:defRPr sz="2000" b="1">
                <a:solidFill>
                  <a:prstClr val="white">
                    <a:lumMod val="50000"/>
                  </a:prstClr>
                </a:solidFill>
                <a:latin typeface="+mj-ea"/>
                <a:ea typeface="+mj-ea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Athletic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+Leisure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新細明體" panose="02020500000000000000" pitchFamily="18" charset="-120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600" dirty="0">
                <a:solidFill>
                  <a:srgbClr val="CC0099"/>
                </a:solidFill>
                <a:latin typeface="+mn-lt"/>
                <a:ea typeface="新細明體" panose="02020500000000000000" pitchFamily="18" charset="-120"/>
              </a:rPr>
              <a:t>M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ore than 70 % 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of the world’s outdoor sportswear is currently made using performance textiles from Taiwan.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Nike, Adidas and Under </a:t>
            </a:r>
            <a:r>
              <a:rPr kumimoji="0" lang="en-US" altLang="zh-TW" sz="1600" b="1" i="0" u="sng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Armour</a:t>
            </a:r>
            <a:r>
              <a:rPr kumimoji="0" lang="en-US" altLang="zh-TW" sz="16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新細明體" panose="02020500000000000000" pitchFamily="18" charset="-120"/>
                <a:cs typeface="+mn-cs"/>
              </a:rPr>
              <a:t>source their functional textiles from Taiwan.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+mn-lt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92862D44-541B-4C75-938E-2C105BEB20BE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標題 1">
            <a:extLst>
              <a:ext uri="{FF2B5EF4-FFF2-40B4-BE49-F238E27FC236}">
                <a16:creationId xmlns="" xmlns:a16="http://schemas.microsoft.com/office/drawing/2014/main" id="{8DE9B573-8359-47C9-85C0-2A22A3709FCB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Strengths of Taiwan Textiles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9571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圖片 7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  <a14:imgEffect>
                      <a14:colorTemperature colorTemp="6137"/>
                    </a14:imgEffect>
                    <a14:imgEffect>
                      <a14:saturation sat="120000"/>
                    </a14:imgEffect>
                    <a14:imgEffect>
                      <a14:brightnessContrast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47194" y="246186"/>
            <a:ext cx="12097840" cy="668931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365126"/>
            <a:ext cx="7616651" cy="931111"/>
          </a:xfrm>
          <a:prstGeom prst="rect">
            <a:avLst/>
          </a:prstGeom>
          <a:gradFill>
            <a:gsLst>
              <a:gs pos="1835">
                <a:srgbClr val="00224C"/>
              </a:gs>
              <a:gs pos="66039">
                <a:srgbClr val="98AEBC"/>
              </a:gs>
              <a:gs pos="36000">
                <a:srgbClr val="076096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76619" y="893680"/>
            <a:ext cx="7886700" cy="931111"/>
          </a:xfrm>
        </p:spPr>
        <p:txBody>
          <a:bodyPr>
            <a:normAutofit fontScale="90000"/>
          </a:bodyPr>
          <a:lstStyle/>
          <a:p>
            <a:r>
              <a:rPr kumimoji="1" lang="en-US" altLang="zh-TW" sz="4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1. Facts about Taiwan </a:t>
            </a:r>
            <a: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accent5">
                    <a:lumMod val="75000"/>
                  </a:schemeClr>
                </a:solidFill>
                <a:latin typeface="Microsoft JhengHei" charset="-120"/>
                <a:ea typeface="Microsoft JhengHei" charset="-120"/>
                <a:cs typeface="Microsoft JhengHei" charset="-120"/>
              </a:rPr>
            </a:br>
            <a:endParaRPr lang="zh-TW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0" y="1629592"/>
            <a:ext cx="1350188" cy="1151663"/>
          </a:xfrm>
          <a:custGeom>
            <a:avLst/>
            <a:gdLst>
              <a:gd name="connsiteX0" fmla="*/ 0 w 1581374"/>
              <a:gd name="connsiteY0" fmla="*/ 0 h 961440"/>
              <a:gd name="connsiteX1" fmla="*/ 1581374 w 1581374"/>
              <a:gd name="connsiteY1" fmla="*/ 0 h 961440"/>
              <a:gd name="connsiteX2" fmla="*/ 1581374 w 1581374"/>
              <a:gd name="connsiteY2" fmla="*/ 961440 h 961440"/>
              <a:gd name="connsiteX3" fmla="*/ 0 w 1581374"/>
              <a:gd name="connsiteY3" fmla="*/ 961440 h 961440"/>
              <a:gd name="connsiteX4" fmla="*/ 0 w 1581374"/>
              <a:gd name="connsiteY4" fmla="*/ 0 h 961440"/>
              <a:gd name="connsiteX0" fmla="*/ 0 w 1581374"/>
              <a:gd name="connsiteY0" fmla="*/ 0 h 961440"/>
              <a:gd name="connsiteX1" fmla="*/ 1293826 w 1581374"/>
              <a:gd name="connsiteY1" fmla="*/ 345057 h 961440"/>
              <a:gd name="connsiteX2" fmla="*/ 1581374 w 1581374"/>
              <a:gd name="connsiteY2" fmla="*/ 961440 h 961440"/>
              <a:gd name="connsiteX3" fmla="*/ 0 w 1581374"/>
              <a:gd name="connsiteY3" fmla="*/ 961440 h 961440"/>
              <a:gd name="connsiteX4" fmla="*/ 0 w 1581374"/>
              <a:gd name="connsiteY4" fmla="*/ 0 h 961440"/>
              <a:gd name="connsiteX0" fmla="*/ 0 w 1581374"/>
              <a:gd name="connsiteY0" fmla="*/ 0 h 961440"/>
              <a:gd name="connsiteX1" fmla="*/ 1293826 w 1581374"/>
              <a:gd name="connsiteY1" fmla="*/ 368060 h 961440"/>
              <a:gd name="connsiteX2" fmla="*/ 1581374 w 1581374"/>
              <a:gd name="connsiteY2" fmla="*/ 961440 h 961440"/>
              <a:gd name="connsiteX3" fmla="*/ 0 w 1581374"/>
              <a:gd name="connsiteY3" fmla="*/ 961440 h 961440"/>
              <a:gd name="connsiteX4" fmla="*/ 0 w 1581374"/>
              <a:gd name="connsiteY4" fmla="*/ 0 h 961440"/>
              <a:gd name="connsiteX0" fmla="*/ 0 w 1293826"/>
              <a:gd name="connsiteY0" fmla="*/ 0 h 1128217"/>
              <a:gd name="connsiteX1" fmla="*/ 1293826 w 1293826"/>
              <a:gd name="connsiteY1" fmla="*/ 368060 h 1128217"/>
              <a:gd name="connsiteX2" fmla="*/ 1293826 w 1293826"/>
              <a:gd name="connsiteY2" fmla="*/ 1128217 h 1128217"/>
              <a:gd name="connsiteX3" fmla="*/ 0 w 1293826"/>
              <a:gd name="connsiteY3" fmla="*/ 961440 h 1128217"/>
              <a:gd name="connsiteX4" fmla="*/ 0 w 1293826"/>
              <a:gd name="connsiteY4" fmla="*/ 0 h 1128217"/>
              <a:gd name="connsiteX0" fmla="*/ 0 w 1299577"/>
              <a:gd name="connsiteY0" fmla="*/ 0 h 1128217"/>
              <a:gd name="connsiteX1" fmla="*/ 1299577 w 1299577"/>
              <a:gd name="connsiteY1" fmla="*/ 350807 h 1128217"/>
              <a:gd name="connsiteX2" fmla="*/ 1293826 w 1299577"/>
              <a:gd name="connsiteY2" fmla="*/ 1128217 h 1128217"/>
              <a:gd name="connsiteX3" fmla="*/ 0 w 1299577"/>
              <a:gd name="connsiteY3" fmla="*/ 961440 h 1128217"/>
              <a:gd name="connsiteX4" fmla="*/ 0 w 1299577"/>
              <a:gd name="connsiteY4" fmla="*/ 0 h 1128217"/>
              <a:gd name="connsiteX0" fmla="*/ 0 w 1299577"/>
              <a:gd name="connsiteY0" fmla="*/ 0 h 1151663"/>
              <a:gd name="connsiteX1" fmla="*/ 1299577 w 1299577"/>
              <a:gd name="connsiteY1" fmla="*/ 350807 h 1151663"/>
              <a:gd name="connsiteX2" fmla="*/ 1282102 w 1299577"/>
              <a:gd name="connsiteY2" fmla="*/ 1151663 h 1151663"/>
              <a:gd name="connsiteX3" fmla="*/ 0 w 1299577"/>
              <a:gd name="connsiteY3" fmla="*/ 961440 h 1151663"/>
              <a:gd name="connsiteX4" fmla="*/ 0 w 1299577"/>
              <a:gd name="connsiteY4" fmla="*/ 0 h 1151663"/>
              <a:gd name="connsiteX0" fmla="*/ 0 w 1282102"/>
              <a:gd name="connsiteY0" fmla="*/ 0 h 1151663"/>
              <a:gd name="connsiteX1" fmla="*/ 1277313 w 1282102"/>
              <a:gd name="connsiteY1" fmla="*/ 385976 h 1151663"/>
              <a:gd name="connsiteX2" fmla="*/ 1282102 w 1282102"/>
              <a:gd name="connsiteY2" fmla="*/ 1151663 h 1151663"/>
              <a:gd name="connsiteX3" fmla="*/ 0 w 1282102"/>
              <a:gd name="connsiteY3" fmla="*/ 961440 h 1151663"/>
              <a:gd name="connsiteX4" fmla="*/ 0 w 1282102"/>
              <a:gd name="connsiteY4" fmla="*/ 0 h 115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102" h="1151663">
                <a:moveTo>
                  <a:pt x="0" y="0"/>
                </a:moveTo>
                <a:lnTo>
                  <a:pt x="1277313" y="385976"/>
                </a:lnTo>
                <a:cubicBezTo>
                  <a:pt x="1278909" y="641205"/>
                  <a:pt x="1280506" y="896434"/>
                  <a:pt x="1282102" y="1151663"/>
                </a:cubicBezTo>
                <a:lnTo>
                  <a:pt x="0" y="9614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C9B497">
                  <a:shade val="30000"/>
                  <a:satMod val="115000"/>
                </a:srgbClr>
              </a:gs>
              <a:gs pos="50000">
                <a:srgbClr val="C9B497">
                  <a:shade val="67500"/>
                  <a:satMod val="115000"/>
                </a:srgbClr>
              </a:gs>
              <a:gs pos="100000">
                <a:srgbClr val="C9B497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6D8A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1" y="2591032"/>
            <a:ext cx="1368590" cy="961440"/>
          </a:xfrm>
          <a:custGeom>
            <a:avLst/>
            <a:gdLst>
              <a:gd name="connsiteX0" fmla="*/ 0 w 1581374"/>
              <a:gd name="connsiteY0" fmla="*/ 0 h 961440"/>
              <a:gd name="connsiteX1" fmla="*/ 1581374 w 1581374"/>
              <a:gd name="connsiteY1" fmla="*/ 0 h 961440"/>
              <a:gd name="connsiteX2" fmla="*/ 1581374 w 1581374"/>
              <a:gd name="connsiteY2" fmla="*/ 961440 h 961440"/>
              <a:gd name="connsiteX3" fmla="*/ 0 w 1581374"/>
              <a:gd name="connsiteY3" fmla="*/ 961440 h 961440"/>
              <a:gd name="connsiteX4" fmla="*/ 0 w 1581374"/>
              <a:gd name="connsiteY4" fmla="*/ 0 h 961440"/>
              <a:gd name="connsiteX0" fmla="*/ 0 w 1581374"/>
              <a:gd name="connsiteY0" fmla="*/ 0 h 961440"/>
              <a:gd name="connsiteX1" fmla="*/ 1299577 w 1581374"/>
              <a:gd name="connsiteY1" fmla="*/ 155276 h 961440"/>
              <a:gd name="connsiteX2" fmla="*/ 1581374 w 1581374"/>
              <a:gd name="connsiteY2" fmla="*/ 961440 h 961440"/>
              <a:gd name="connsiteX3" fmla="*/ 0 w 1581374"/>
              <a:gd name="connsiteY3" fmla="*/ 961440 h 961440"/>
              <a:gd name="connsiteX4" fmla="*/ 0 w 1581374"/>
              <a:gd name="connsiteY4" fmla="*/ 0 h 961440"/>
              <a:gd name="connsiteX0" fmla="*/ 0 w 1311080"/>
              <a:gd name="connsiteY0" fmla="*/ 0 h 961440"/>
              <a:gd name="connsiteX1" fmla="*/ 1299577 w 1311080"/>
              <a:gd name="connsiteY1" fmla="*/ 155276 h 961440"/>
              <a:gd name="connsiteX2" fmla="*/ 1311080 w 1311080"/>
              <a:gd name="connsiteY2" fmla="*/ 955689 h 961440"/>
              <a:gd name="connsiteX3" fmla="*/ 0 w 1311080"/>
              <a:gd name="connsiteY3" fmla="*/ 961440 h 961440"/>
              <a:gd name="connsiteX4" fmla="*/ 0 w 1311080"/>
              <a:gd name="connsiteY4" fmla="*/ 0 h 961440"/>
              <a:gd name="connsiteX0" fmla="*/ 0 w 1311080"/>
              <a:gd name="connsiteY0" fmla="*/ 0 h 961440"/>
              <a:gd name="connsiteX1" fmla="*/ 1299577 w 1311080"/>
              <a:gd name="connsiteY1" fmla="*/ 184031 h 961440"/>
              <a:gd name="connsiteX2" fmla="*/ 1311080 w 1311080"/>
              <a:gd name="connsiteY2" fmla="*/ 955689 h 961440"/>
              <a:gd name="connsiteX3" fmla="*/ 0 w 1311080"/>
              <a:gd name="connsiteY3" fmla="*/ 961440 h 961440"/>
              <a:gd name="connsiteX4" fmla="*/ 0 w 1311080"/>
              <a:gd name="connsiteY4" fmla="*/ 0 h 961440"/>
              <a:gd name="connsiteX0" fmla="*/ 0 w 1334083"/>
              <a:gd name="connsiteY0" fmla="*/ 0 h 961440"/>
              <a:gd name="connsiteX1" fmla="*/ 1334083 w 1334083"/>
              <a:gd name="connsiteY1" fmla="*/ 172529 h 961440"/>
              <a:gd name="connsiteX2" fmla="*/ 1311080 w 1334083"/>
              <a:gd name="connsiteY2" fmla="*/ 955689 h 961440"/>
              <a:gd name="connsiteX3" fmla="*/ 0 w 1334083"/>
              <a:gd name="connsiteY3" fmla="*/ 961440 h 961440"/>
              <a:gd name="connsiteX4" fmla="*/ 0 w 1334083"/>
              <a:gd name="connsiteY4" fmla="*/ 0 h 961440"/>
              <a:gd name="connsiteX0" fmla="*/ 0 w 1368590"/>
              <a:gd name="connsiteY0" fmla="*/ 0 h 961440"/>
              <a:gd name="connsiteX1" fmla="*/ 1334083 w 1368590"/>
              <a:gd name="connsiteY1" fmla="*/ 172529 h 961440"/>
              <a:gd name="connsiteX2" fmla="*/ 1368590 w 1368590"/>
              <a:gd name="connsiteY2" fmla="*/ 944187 h 961440"/>
              <a:gd name="connsiteX3" fmla="*/ 0 w 1368590"/>
              <a:gd name="connsiteY3" fmla="*/ 961440 h 961440"/>
              <a:gd name="connsiteX4" fmla="*/ 0 w 1368590"/>
              <a:gd name="connsiteY4" fmla="*/ 0 h 961440"/>
              <a:gd name="connsiteX0" fmla="*/ 0 w 1368590"/>
              <a:gd name="connsiteY0" fmla="*/ 0 h 961440"/>
              <a:gd name="connsiteX1" fmla="*/ 1334083 w 1368590"/>
              <a:gd name="connsiteY1" fmla="*/ 172529 h 961440"/>
              <a:gd name="connsiteX2" fmla="*/ 1368590 w 1368590"/>
              <a:gd name="connsiteY2" fmla="*/ 955910 h 961440"/>
              <a:gd name="connsiteX3" fmla="*/ 0 w 1368590"/>
              <a:gd name="connsiteY3" fmla="*/ 961440 h 961440"/>
              <a:gd name="connsiteX4" fmla="*/ 0 w 1368590"/>
              <a:gd name="connsiteY4" fmla="*/ 0 h 9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590" h="961440">
                <a:moveTo>
                  <a:pt x="0" y="0"/>
                </a:moveTo>
                <a:lnTo>
                  <a:pt x="1334083" y="172529"/>
                </a:lnTo>
                <a:lnTo>
                  <a:pt x="1368590" y="955910"/>
                </a:lnTo>
                <a:lnTo>
                  <a:pt x="0" y="9614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869296">
                  <a:shade val="30000"/>
                  <a:satMod val="115000"/>
                </a:srgbClr>
              </a:gs>
              <a:gs pos="50000">
                <a:srgbClr val="869296">
                  <a:shade val="67500"/>
                  <a:satMod val="115000"/>
                </a:srgbClr>
              </a:gs>
              <a:gs pos="100000">
                <a:srgbClr val="869296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" y="3535228"/>
            <a:ext cx="1615880" cy="961440"/>
          </a:xfrm>
          <a:custGeom>
            <a:avLst/>
            <a:gdLst>
              <a:gd name="connsiteX0" fmla="*/ 0 w 1581374"/>
              <a:gd name="connsiteY0" fmla="*/ 0 h 961440"/>
              <a:gd name="connsiteX1" fmla="*/ 1581374 w 1581374"/>
              <a:gd name="connsiteY1" fmla="*/ 0 h 961440"/>
              <a:gd name="connsiteX2" fmla="*/ 1581374 w 1581374"/>
              <a:gd name="connsiteY2" fmla="*/ 961440 h 961440"/>
              <a:gd name="connsiteX3" fmla="*/ 0 w 1581374"/>
              <a:gd name="connsiteY3" fmla="*/ 961440 h 961440"/>
              <a:gd name="connsiteX4" fmla="*/ 0 w 1581374"/>
              <a:gd name="connsiteY4" fmla="*/ 0 h 961440"/>
              <a:gd name="connsiteX0" fmla="*/ 0 w 1598627"/>
              <a:gd name="connsiteY0" fmla="*/ 0 h 961440"/>
              <a:gd name="connsiteX1" fmla="*/ 1581374 w 1598627"/>
              <a:gd name="connsiteY1" fmla="*/ 0 h 961440"/>
              <a:gd name="connsiteX2" fmla="*/ 1598627 w 1598627"/>
              <a:gd name="connsiteY2" fmla="*/ 708398 h 961440"/>
              <a:gd name="connsiteX3" fmla="*/ 0 w 1598627"/>
              <a:gd name="connsiteY3" fmla="*/ 961440 h 961440"/>
              <a:gd name="connsiteX4" fmla="*/ 0 w 1598627"/>
              <a:gd name="connsiteY4" fmla="*/ 0 h 961440"/>
              <a:gd name="connsiteX0" fmla="*/ 0 w 1615880"/>
              <a:gd name="connsiteY0" fmla="*/ 0 h 961440"/>
              <a:gd name="connsiteX1" fmla="*/ 1581374 w 1615880"/>
              <a:gd name="connsiteY1" fmla="*/ 0 h 961440"/>
              <a:gd name="connsiteX2" fmla="*/ 1615880 w 1615880"/>
              <a:gd name="connsiteY2" fmla="*/ 719900 h 961440"/>
              <a:gd name="connsiteX3" fmla="*/ 0 w 1615880"/>
              <a:gd name="connsiteY3" fmla="*/ 961440 h 961440"/>
              <a:gd name="connsiteX4" fmla="*/ 0 w 1615880"/>
              <a:gd name="connsiteY4" fmla="*/ 0 h 96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880" h="961440">
                <a:moveTo>
                  <a:pt x="0" y="0"/>
                </a:moveTo>
                <a:lnTo>
                  <a:pt x="1581374" y="0"/>
                </a:lnTo>
                <a:lnTo>
                  <a:pt x="1615880" y="719900"/>
                </a:lnTo>
                <a:lnTo>
                  <a:pt x="0" y="96144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5D7185">
                  <a:shade val="30000"/>
                  <a:satMod val="115000"/>
                </a:srgbClr>
              </a:gs>
              <a:gs pos="50000">
                <a:srgbClr val="5D7185">
                  <a:shade val="67500"/>
                  <a:satMod val="115000"/>
                </a:srgbClr>
              </a:gs>
              <a:gs pos="100000">
                <a:srgbClr val="5D7185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0" y="4998032"/>
            <a:ext cx="1529616" cy="1421515"/>
          </a:xfrm>
          <a:custGeom>
            <a:avLst/>
            <a:gdLst>
              <a:gd name="connsiteX0" fmla="*/ 0 w 1581374"/>
              <a:gd name="connsiteY0" fmla="*/ 0 h 961440"/>
              <a:gd name="connsiteX1" fmla="*/ 1581374 w 1581374"/>
              <a:gd name="connsiteY1" fmla="*/ 0 h 961440"/>
              <a:gd name="connsiteX2" fmla="*/ 1581374 w 1581374"/>
              <a:gd name="connsiteY2" fmla="*/ 961440 h 961440"/>
              <a:gd name="connsiteX3" fmla="*/ 0 w 1581374"/>
              <a:gd name="connsiteY3" fmla="*/ 961440 h 961440"/>
              <a:gd name="connsiteX4" fmla="*/ 0 w 1581374"/>
              <a:gd name="connsiteY4" fmla="*/ 0 h 961440"/>
              <a:gd name="connsiteX0" fmla="*/ 0 w 1581374"/>
              <a:gd name="connsiteY0" fmla="*/ 460075 h 1421515"/>
              <a:gd name="connsiteX1" fmla="*/ 1529616 w 1581374"/>
              <a:gd name="connsiteY1" fmla="*/ 0 h 1421515"/>
              <a:gd name="connsiteX2" fmla="*/ 1581374 w 1581374"/>
              <a:gd name="connsiteY2" fmla="*/ 1421515 h 1421515"/>
              <a:gd name="connsiteX3" fmla="*/ 0 w 1581374"/>
              <a:gd name="connsiteY3" fmla="*/ 1421515 h 1421515"/>
              <a:gd name="connsiteX4" fmla="*/ 0 w 1581374"/>
              <a:gd name="connsiteY4" fmla="*/ 460075 h 1421515"/>
              <a:gd name="connsiteX0" fmla="*/ 0 w 1656137"/>
              <a:gd name="connsiteY0" fmla="*/ 460075 h 1421515"/>
              <a:gd name="connsiteX1" fmla="*/ 1529616 w 1656137"/>
              <a:gd name="connsiteY1" fmla="*/ 0 h 1421515"/>
              <a:gd name="connsiteX2" fmla="*/ 1656137 w 1656137"/>
              <a:gd name="connsiteY2" fmla="*/ 777409 h 1421515"/>
              <a:gd name="connsiteX3" fmla="*/ 0 w 1656137"/>
              <a:gd name="connsiteY3" fmla="*/ 1421515 h 1421515"/>
              <a:gd name="connsiteX4" fmla="*/ 0 w 1656137"/>
              <a:gd name="connsiteY4" fmla="*/ 460075 h 1421515"/>
              <a:gd name="connsiteX0" fmla="*/ 0 w 1633134"/>
              <a:gd name="connsiteY0" fmla="*/ 460075 h 1421515"/>
              <a:gd name="connsiteX1" fmla="*/ 1529616 w 1633134"/>
              <a:gd name="connsiteY1" fmla="*/ 0 h 1421515"/>
              <a:gd name="connsiteX2" fmla="*/ 1633134 w 1633134"/>
              <a:gd name="connsiteY2" fmla="*/ 719900 h 1421515"/>
              <a:gd name="connsiteX3" fmla="*/ 0 w 1633134"/>
              <a:gd name="connsiteY3" fmla="*/ 1421515 h 1421515"/>
              <a:gd name="connsiteX4" fmla="*/ 0 w 1633134"/>
              <a:gd name="connsiteY4" fmla="*/ 460075 h 1421515"/>
              <a:gd name="connsiteX0" fmla="*/ 0 w 1529616"/>
              <a:gd name="connsiteY0" fmla="*/ 460075 h 1421515"/>
              <a:gd name="connsiteX1" fmla="*/ 1529616 w 1529616"/>
              <a:gd name="connsiteY1" fmla="*/ 0 h 1421515"/>
              <a:gd name="connsiteX2" fmla="*/ 1207564 w 1529616"/>
              <a:gd name="connsiteY2" fmla="*/ 880926 h 1421515"/>
              <a:gd name="connsiteX3" fmla="*/ 0 w 1529616"/>
              <a:gd name="connsiteY3" fmla="*/ 1421515 h 1421515"/>
              <a:gd name="connsiteX4" fmla="*/ 0 w 1529616"/>
              <a:gd name="connsiteY4" fmla="*/ 460075 h 1421515"/>
              <a:gd name="connsiteX0" fmla="*/ 0 w 1529616"/>
              <a:gd name="connsiteY0" fmla="*/ 460075 h 1421515"/>
              <a:gd name="connsiteX1" fmla="*/ 1529616 w 1529616"/>
              <a:gd name="connsiteY1" fmla="*/ 0 h 1421515"/>
              <a:gd name="connsiteX2" fmla="*/ 1316832 w 1529616"/>
              <a:gd name="connsiteY2" fmla="*/ 840670 h 1421515"/>
              <a:gd name="connsiteX3" fmla="*/ 0 w 1529616"/>
              <a:gd name="connsiteY3" fmla="*/ 1421515 h 1421515"/>
              <a:gd name="connsiteX4" fmla="*/ 0 w 1529616"/>
              <a:gd name="connsiteY4" fmla="*/ 460075 h 142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9616" h="1421515">
                <a:moveTo>
                  <a:pt x="0" y="460075"/>
                </a:moveTo>
                <a:lnTo>
                  <a:pt x="1529616" y="0"/>
                </a:lnTo>
                <a:lnTo>
                  <a:pt x="1316832" y="840670"/>
                </a:lnTo>
                <a:lnTo>
                  <a:pt x="0" y="1421515"/>
                </a:lnTo>
                <a:lnTo>
                  <a:pt x="0" y="460075"/>
                </a:lnTo>
                <a:close/>
              </a:path>
            </a:pathLst>
          </a:cu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rgbClr val="323133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-5752" y="4260869"/>
            <a:ext cx="1621631" cy="1214483"/>
          </a:xfrm>
          <a:custGeom>
            <a:avLst/>
            <a:gdLst>
              <a:gd name="connsiteX0" fmla="*/ 0 w 1581374"/>
              <a:gd name="connsiteY0" fmla="*/ 0 h 961440"/>
              <a:gd name="connsiteX1" fmla="*/ 1581374 w 1581374"/>
              <a:gd name="connsiteY1" fmla="*/ 0 h 961440"/>
              <a:gd name="connsiteX2" fmla="*/ 1581374 w 1581374"/>
              <a:gd name="connsiteY2" fmla="*/ 961440 h 961440"/>
              <a:gd name="connsiteX3" fmla="*/ 0 w 1581374"/>
              <a:gd name="connsiteY3" fmla="*/ 961440 h 961440"/>
              <a:gd name="connsiteX4" fmla="*/ 0 w 1581374"/>
              <a:gd name="connsiteY4" fmla="*/ 0 h 961440"/>
              <a:gd name="connsiteX0" fmla="*/ 0 w 1581374"/>
              <a:gd name="connsiteY0" fmla="*/ 276046 h 1237486"/>
              <a:gd name="connsiteX1" fmla="*/ 1575623 w 1581374"/>
              <a:gd name="connsiteY1" fmla="*/ 0 h 1237486"/>
              <a:gd name="connsiteX2" fmla="*/ 1581374 w 1581374"/>
              <a:gd name="connsiteY2" fmla="*/ 1237486 h 1237486"/>
              <a:gd name="connsiteX3" fmla="*/ 0 w 1581374"/>
              <a:gd name="connsiteY3" fmla="*/ 1237486 h 1237486"/>
              <a:gd name="connsiteX4" fmla="*/ 0 w 1581374"/>
              <a:gd name="connsiteY4" fmla="*/ 276046 h 1237486"/>
              <a:gd name="connsiteX0" fmla="*/ 0 w 1587125"/>
              <a:gd name="connsiteY0" fmla="*/ 253043 h 1237486"/>
              <a:gd name="connsiteX1" fmla="*/ 1581374 w 1587125"/>
              <a:gd name="connsiteY1" fmla="*/ 0 h 1237486"/>
              <a:gd name="connsiteX2" fmla="*/ 1587125 w 1587125"/>
              <a:gd name="connsiteY2" fmla="*/ 1237486 h 1237486"/>
              <a:gd name="connsiteX3" fmla="*/ 5751 w 1587125"/>
              <a:gd name="connsiteY3" fmla="*/ 1237486 h 1237486"/>
              <a:gd name="connsiteX4" fmla="*/ 0 w 1587125"/>
              <a:gd name="connsiteY4" fmla="*/ 253043 h 1237486"/>
              <a:gd name="connsiteX0" fmla="*/ 0 w 1621631"/>
              <a:gd name="connsiteY0" fmla="*/ 253043 h 1237486"/>
              <a:gd name="connsiteX1" fmla="*/ 1581374 w 1621631"/>
              <a:gd name="connsiteY1" fmla="*/ 0 h 1237486"/>
              <a:gd name="connsiteX2" fmla="*/ 1621631 w 1621631"/>
              <a:gd name="connsiteY2" fmla="*/ 737154 h 1237486"/>
              <a:gd name="connsiteX3" fmla="*/ 5751 w 1621631"/>
              <a:gd name="connsiteY3" fmla="*/ 1237486 h 1237486"/>
              <a:gd name="connsiteX4" fmla="*/ 0 w 1621631"/>
              <a:gd name="connsiteY4" fmla="*/ 253043 h 1237486"/>
              <a:gd name="connsiteX0" fmla="*/ 0 w 1621631"/>
              <a:gd name="connsiteY0" fmla="*/ 218538 h 1202981"/>
              <a:gd name="connsiteX1" fmla="*/ 1581374 w 1621631"/>
              <a:gd name="connsiteY1" fmla="*/ 0 h 1202981"/>
              <a:gd name="connsiteX2" fmla="*/ 1621631 w 1621631"/>
              <a:gd name="connsiteY2" fmla="*/ 702649 h 1202981"/>
              <a:gd name="connsiteX3" fmla="*/ 5751 w 1621631"/>
              <a:gd name="connsiteY3" fmla="*/ 1202981 h 1202981"/>
              <a:gd name="connsiteX4" fmla="*/ 0 w 1621631"/>
              <a:gd name="connsiteY4" fmla="*/ 218538 h 1202981"/>
              <a:gd name="connsiteX0" fmla="*/ 0 w 1621631"/>
              <a:gd name="connsiteY0" fmla="*/ 207036 h 1191479"/>
              <a:gd name="connsiteX1" fmla="*/ 1575623 w 1621631"/>
              <a:gd name="connsiteY1" fmla="*/ 0 h 1191479"/>
              <a:gd name="connsiteX2" fmla="*/ 1621631 w 1621631"/>
              <a:gd name="connsiteY2" fmla="*/ 691147 h 1191479"/>
              <a:gd name="connsiteX3" fmla="*/ 5751 w 1621631"/>
              <a:gd name="connsiteY3" fmla="*/ 1191479 h 1191479"/>
              <a:gd name="connsiteX4" fmla="*/ 0 w 1621631"/>
              <a:gd name="connsiteY4" fmla="*/ 207036 h 1191479"/>
              <a:gd name="connsiteX0" fmla="*/ 0 w 1621631"/>
              <a:gd name="connsiteY0" fmla="*/ 230040 h 1214483"/>
              <a:gd name="connsiteX1" fmla="*/ 1581373 w 1621631"/>
              <a:gd name="connsiteY1" fmla="*/ 0 h 1214483"/>
              <a:gd name="connsiteX2" fmla="*/ 1621631 w 1621631"/>
              <a:gd name="connsiteY2" fmla="*/ 714151 h 1214483"/>
              <a:gd name="connsiteX3" fmla="*/ 5751 w 1621631"/>
              <a:gd name="connsiteY3" fmla="*/ 1214483 h 1214483"/>
              <a:gd name="connsiteX4" fmla="*/ 0 w 1621631"/>
              <a:gd name="connsiteY4" fmla="*/ 230040 h 1214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1631" h="1214483">
                <a:moveTo>
                  <a:pt x="0" y="230040"/>
                </a:moveTo>
                <a:lnTo>
                  <a:pt x="1581373" y="0"/>
                </a:lnTo>
                <a:lnTo>
                  <a:pt x="1621631" y="714151"/>
                </a:lnTo>
                <a:lnTo>
                  <a:pt x="5751" y="1214483"/>
                </a:lnTo>
                <a:lnTo>
                  <a:pt x="0" y="230040"/>
                </a:lnTo>
                <a:close/>
              </a:path>
            </a:pathLst>
          </a:custGeom>
          <a:gradFill flip="none" rotWithShape="1">
            <a:gsLst>
              <a:gs pos="0">
                <a:srgbClr val="406D8C">
                  <a:shade val="30000"/>
                  <a:satMod val="115000"/>
                </a:srgbClr>
              </a:gs>
              <a:gs pos="50000">
                <a:srgbClr val="406D8C">
                  <a:shade val="67500"/>
                  <a:satMod val="115000"/>
                </a:srgbClr>
              </a:gs>
              <a:gs pos="100000">
                <a:srgbClr val="406D8C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1289950" y="1979746"/>
            <a:ext cx="7618814" cy="789241"/>
            <a:chOff x="1269402" y="2199284"/>
            <a:chExt cx="6423539" cy="789241"/>
          </a:xfrm>
          <a:solidFill>
            <a:srgbClr val="C9B497"/>
          </a:solidFill>
        </p:grpSpPr>
        <p:sp>
          <p:nvSpPr>
            <p:cNvPr id="33" name="矩形 32"/>
            <p:cNvSpPr/>
            <p:nvPr/>
          </p:nvSpPr>
          <p:spPr>
            <a:xfrm>
              <a:off x="1269402" y="2199284"/>
              <a:ext cx="5690795" cy="783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4" name="等腰三角形 33"/>
            <p:cNvSpPr/>
            <p:nvPr/>
          </p:nvSpPr>
          <p:spPr>
            <a:xfrm rot="5400000">
              <a:off x="6931949" y="2227532"/>
              <a:ext cx="789240" cy="7327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1289951" y="2763241"/>
            <a:ext cx="7618814" cy="789241"/>
            <a:chOff x="1269402" y="2199284"/>
            <a:chExt cx="6423539" cy="789241"/>
          </a:xfrm>
          <a:solidFill>
            <a:srgbClr val="869296"/>
          </a:solidFill>
        </p:grpSpPr>
        <p:sp>
          <p:nvSpPr>
            <p:cNvPr id="37" name="矩形 36"/>
            <p:cNvSpPr/>
            <p:nvPr/>
          </p:nvSpPr>
          <p:spPr>
            <a:xfrm>
              <a:off x="1269402" y="2199284"/>
              <a:ext cx="5690795" cy="783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8" name="等腰三角形 37"/>
            <p:cNvSpPr/>
            <p:nvPr/>
          </p:nvSpPr>
          <p:spPr>
            <a:xfrm rot="5400000">
              <a:off x="6931949" y="2227532"/>
              <a:ext cx="789240" cy="7327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289950" y="3535228"/>
            <a:ext cx="7618814" cy="789241"/>
            <a:chOff x="1269402" y="2199284"/>
            <a:chExt cx="6423539" cy="789241"/>
          </a:xfrm>
          <a:solidFill>
            <a:srgbClr val="5D7185"/>
          </a:solidFill>
        </p:grpSpPr>
        <p:sp>
          <p:nvSpPr>
            <p:cNvPr id="40" name="矩形 39"/>
            <p:cNvSpPr/>
            <p:nvPr/>
          </p:nvSpPr>
          <p:spPr>
            <a:xfrm>
              <a:off x="1269402" y="2199284"/>
              <a:ext cx="5690795" cy="783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1" name="等腰三角形 40"/>
            <p:cNvSpPr/>
            <p:nvPr/>
          </p:nvSpPr>
          <p:spPr>
            <a:xfrm rot="5400000">
              <a:off x="6931949" y="2227532"/>
              <a:ext cx="789240" cy="7327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1289950" y="4301469"/>
            <a:ext cx="7618814" cy="789241"/>
            <a:chOff x="1269402" y="2199284"/>
            <a:chExt cx="6423539" cy="789241"/>
          </a:xfrm>
          <a:solidFill>
            <a:srgbClr val="406D8C"/>
          </a:solidFill>
        </p:grpSpPr>
        <p:sp>
          <p:nvSpPr>
            <p:cNvPr id="43" name="矩形 42"/>
            <p:cNvSpPr/>
            <p:nvPr/>
          </p:nvSpPr>
          <p:spPr>
            <a:xfrm>
              <a:off x="1269402" y="2199284"/>
              <a:ext cx="5690795" cy="783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4" name="等腰三角形 43"/>
            <p:cNvSpPr/>
            <p:nvPr/>
          </p:nvSpPr>
          <p:spPr>
            <a:xfrm rot="5400000">
              <a:off x="6931949" y="2227532"/>
              <a:ext cx="789240" cy="7327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45" name="群組 44"/>
          <p:cNvGrpSpPr/>
          <p:nvPr/>
        </p:nvGrpSpPr>
        <p:grpSpPr>
          <a:xfrm>
            <a:off x="1289950" y="5067710"/>
            <a:ext cx="7618814" cy="789241"/>
            <a:chOff x="1269402" y="2199284"/>
            <a:chExt cx="6423539" cy="789241"/>
          </a:xfrm>
          <a:solidFill>
            <a:srgbClr val="323133"/>
          </a:solidFill>
        </p:grpSpPr>
        <p:sp>
          <p:nvSpPr>
            <p:cNvPr id="46" name="矩形 45"/>
            <p:cNvSpPr/>
            <p:nvPr/>
          </p:nvSpPr>
          <p:spPr>
            <a:xfrm>
              <a:off x="1269402" y="2199284"/>
              <a:ext cx="5690795" cy="7834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7" name="等腰三角形 46"/>
            <p:cNvSpPr/>
            <p:nvPr/>
          </p:nvSpPr>
          <p:spPr>
            <a:xfrm rot="5400000">
              <a:off x="6931949" y="2227532"/>
              <a:ext cx="789240" cy="73274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1" name="文字方塊 50"/>
          <p:cNvSpPr txBox="1"/>
          <p:nvPr/>
        </p:nvSpPr>
        <p:spPr>
          <a:xfrm>
            <a:off x="1368591" y="197974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2" name="標題 27"/>
          <p:cNvSpPr txBox="1">
            <a:spLocks/>
          </p:cNvSpPr>
          <p:nvPr/>
        </p:nvSpPr>
        <p:spPr>
          <a:xfrm>
            <a:off x="1039778" y="1979746"/>
            <a:ext cx="6009852" cy="13125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Leading Trader in the World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6" name="標題 27"/>
          <p:cNvSpPr txBox="1">
            <a:spLocks/>
          </p:cNvSpPr>
          <p:nvPr/>
        </p:nvSpPr>
        <p:spPr>
          <a:xfrm>
            <a:off x="675093" y="2693774"/>
            <a:ext cx="6851843" cy="8477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Strong Innovation Capability</a:t>
            </a:r>
          </a:p>
        </p:txBody>
      </p:sp>
      <p:sp>
        <p:nvSpPr>
          <p:cNvPr id="67" name="標題 27"/>
          <p:cNvSpPr txBox="1">
            <a:spLocks/>
          </p:cNvSpPr>
          <p:nvPr/>
        </p:nvSpPr>
        <p:spPr>
          <a:xfrm>
            <a:off x="930085" y="3682017"/>
            <a:ext cx="7558577" cy="10111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High Performing Industrial Clusters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8" name="標題 27"/>
          <p:cNvSpPr txBox="1">
            <a:spLocks/>
          </p:cNvSpPr>
          <p:nvPr/>
        </p:nvSpPr>
        <p:spPr>
          <a:xfrm>
            <a:off x="1210420" y="4378668"/>
            <a:ext cx="4356857" cy="6577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altLang="zh-TW" sz="3300" b="1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Global Logistics Hub</a:t>
            </a:r>
            <a:endParaRPr kumimoji="0" lang="zh-TW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9" name="標題 27"/>
          <p:cNvSpPr txBox="1">
            <a:spLocks/>
          </p:cNvSpPr>
          <p:nvPr/>
        </p:nvSpPr>
        <p:spPr>
          <a:xfrm>
            <a:off x="1180681" y="5007765"/>
            <a:ext cx="7409639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Key Role in the Global Supply Chain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332949" y="1892657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①</a:t>
            </a:r>
          </a:p>
        </p:txBody>
      </p:sp>
      <p:sp>
        <p:nvSpPr>
          <p:cNvPr id="78" name="文字方塊 77"/>
          <p:cNvSpPr txBox="1"/>
          <p:nvPr/>
        </p:nvSpPr>
        <p:spPr>
          <a:xfrm>
            <a:off x="332949" y="274728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②</a:t>
            </a:r>
          </a:p>
        </p:txBody>
      </p:sp>
      <p:sp>
        <p:nvSpPr>
          <p:cNvPr id="81" name="文字方塊 80"/>
          <p:cNvSpPr txBox="1"/>
          <p:nvPr/>
        </p:nvSpPr>
        <p:spPr>
          <a:xfrm>
            <a:off x="326280" y="356130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③</a:t>
            </a:r>
          </a:p>
        </p:txBody>
      </p:sp>
      <p:sp>
        <p:nvSpPr>
          <p:cNvPr id="82" name="文字方塊 81"/>
          <p:cNvSpPr txBox="1"/>
          <p:nvPr/>
        </p:nvSpPr>
        <p:spPr>
          <a:xfrm>
            <a:off x="342151" y="5294378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⑤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342151" y="4420116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400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anose="02010609060101010101" pitchFamily="49" charset="-122"/>
                <a:ea typeface="SimHei" panose="02010609060101010101" pitchFamily="49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imHei" panose="02010609060101010101" pitchFamily="49" charset="-122"/>
                <a:ea typeface="SimHei" panose="02010609060101010101" pitchFamily="49" charset="-122"/>
                <a:cs typeface="+mn-cs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2496800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>
            <a:spLocks noChangeArrowheads="1"/>
          </p:cNvSpPr>
          <p:nvPr/>
        </p:nvSpPr>
        <p:spPr bwMode="auto">
          <a:xfrm>
            <a:off x="4719919" y="1824791"/>
            <a:ext cx="4283404" cy="496011"/>
          </a:xfrm>
          <a:prstGeom prst="rect">
            <a:avLst/>
          </a:prstGeom>
          <a:noFill/>
          <a:ln>
            <a:noFill/>
          </a:ln>
        </p:spPr>
        <p:txBody>
          <a:bodyPr wrap="square" lIns="64496" tIns="32247" rIns="64496" bIns="32247">
            <a:spAutoFit/>
          </a:bodyPr>
          <a:lstStyle/>
          <a:p>
            <a:pPr marL="0" marR="0" lvl="0" indent="0" algn="ctr" defTabSz="910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Segoe UI Black" panose="020B0A02040204020203" pitchFamily="34" charset="0"/>
                <a:sym typeface="微软雅黑" pitchFamily="34" charset="-122"/>
              </a:rPr>
              <a:t>Why Choose Taiwan?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Segoe UI Black" panose="020B0A02040204020203" pitchFamily="34" charset="0"/>
              <a:sym typeface="微软雅黑" pitchFamily="34" charset="-122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89" y="1824791"/>
            <a:ext cx="4696523" cy="490234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851270" y="2435334"/>
            <a:ext cx="41520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A hotspot for hardware development and production.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The history of technology innovation has positioned the island to become the launch site for startups. </a:t>
            </a:r>
          </a:p>
          <a:p>
            <a:pPr marL="214313" marR="0" lvl="0" indent="-214313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Taiwan is home to many public and private startup incubators and accelerators where entrepreneurial-minded individuals can turn for funding and mentoring.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1D1F3B70-5536-4637-BD20-32DC4B55AD04}"/>
              </a:ext>
            </a:extLst>
          </p:cNvPr>
          <p:cNvSpPr/>
          <p:nvPr/>
        </p:nvSpPr>
        <p:spPr>
          <a:xfrm>
            <a:off x="7909477" y="6550114"/>
            <a:ext cx="10938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Source</a:t>
            </a:r>
            <a:r>
              <a:rPr kumimoji="1"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新細明體" panose="02020500000000000000" pitchFamily="18" charset="-120"/>
              </a:rPr>
              <a:t>:</a:t>
            </a:r>
            <a:r>
              <a:rPr kumimoji="1" lang="zh-TW" altLang="en-US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新細明體" panose="02020500000000000000" pitchFamily="18" charset="-120"/>
              </a:rPr>
              <a:t> </a:t>
            </a:r>
            <a:r>
              <a:rPr kumimoji="1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WEF</a:t>
            </a:r>
            <a:endParaRPr kumimoji="1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421AEC7-45AC-48E2-85D0-C7C2D05174AB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標題 1">
            <a:extLst>
              <a:ext uri="{FF2B5EF4-FFF2-40B4-BE49-F238E27FC236}">
                <a16:creationId xmlns="" xmlns:a16="http://schemas.microsoft.com/office/drawing/2014/main" id="{B9DC2148-01E3-4F38-976B-073DC82155E7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Startup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="" xmlns:a16="http://schemas.microsoft.com/office/drawing/2014/main" id="{39D79328-02EA-4F1F-B314-FC47D20E79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25" y="328004"/>
            <a:ext cx="3108423" cy="16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570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20"/>
          <p:cNvSpPr txBox="1"/>
          <p:nvPr/>
        </p:nvSpPr>
        <p:spPr>
          <a:xfrm>
            <a:off x="4871843" y="2185876"/>
            <a:ext cx="2121506" cy="6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81" b="1" i="0" u="none" strike="noStrike" kern="1200" cap="none" spc="0" normalizeH="0" baseline="0" noProof="0" dirty="0">
                <a:ln>
                  <a:noFill/>
                </a:ln>
                <a:solidFill>
                  <a:srgbClr val="FCB64F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Linkage Worldwide</a:t>
            </a:r>
          </a:p>
        </p:txBody>
      </p:sp>
      <p:sp>
        <p:nvSpPr>
          <p:cNvPr id="7" name="TextBox 17"/>
          <p:cNvSpPr txBox="1"/>
          <p:nvPr/>
        </p:nvSpPr>
        <p:spPr>
          <a:xfrm>
            <a:off x="6672985" y="2146650"/>
            <a:ext cx="2471015" cy="730697"/>
          </a:xfrm>
          <a:prstGeom prst="rect">
            <a:avLst/>
          </a:prstGeom>
          <a:noFill/>
        </p:spPr>
        <p:txBody>
          <a:bodyPr wrap="square" lIns="35542" tIns="17772" rIns="35542" bIns="17772" rtlCol="0">
            <a:spAutoFit/>
          </a:bodyPr>
          <a:lstStyle>
            <a:defPPr>
              <a:defRPr lang="zh-CN"/>
            </a:defPPr>
            <a:lvl1pPr marL="224958" indent="-224958">
              <a:buFont typeface="Arial" panose="020B0604020202020204" pitchFamily="34" charset="0"/>
              <a:buChar char="•"/>
              <a:defRPr sz="10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ato" charset="0"/>
              </a:defRPr>
            </a:lvl1pPr>
          </a:lstStyle>
          <a:p>
            <a:pPr marL="224958" marR="0" lvl="0" indent="-22495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Startup events</a:t>
            </a:r>
          </a:p>
          <a:p>
            <a:pPr marL="224958" marR="0" lvl="0" indent="-22495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Exhibitions</a:t>
            </a:r>
          </a:p>
          <a:p>
            <a:pPr marL="224958" marR="0" lvl="0" indent="-22495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Business matching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780401" y="7320148"/>
            <a:ext cx="668875" cy="25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4</a:t>
            </a:r>
            <a:endParaRPr kumimoji="0" lang="zh-TW" altLang="en-US" sz="10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文本框 112">
            <a:extLst>
              <a:ext uri="{FF2B5EF4-FFF2-40B4-BE49-F238E27FC236}">
                <a16:creationId xmlns="" xmlns:a16="http://schemas.microsoft.com/office/drawing/2014/main" id="{4AABC529-0C9E-438A-ABF3-C9AFAA456DEB}"/>
              </a:ext>
            </a:extLst>
          </p:cNvPr>
          <p:cNvSpPr txBox="1"/>
          <p:nvPr/>
        </p:nvSpPr>
        <p:spPr>
          <a:xfrm>
            <a:off x="2066432" y="5249066"/>
            <a:ext cx="1176929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81" b="1" i="0" u="none" strike="noStrike" kern="1200" cap="none" spc="0" normalizeH="0" baseline="0" noProof="0" dirty="0">
                <a:ln>
                  <a:noFill/>
                </a:ln>
                <a:solidFill>
                  <a:srgbClr val="01ACBE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Training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="" xmlns:a16="http://schemas.microsoft.com/office/drawing/2014/main" id="{2A9C5EE0-1367-4027-826F-75880A9ED678}"/>
              </a:ext>
            </a:extLst>
          </p:cNvPr>
          <p:cNvSpPr txBox="1"/>
          <p:nvPr/>
        </p:nvSpPr>
        <p:spPr>
          <a:xfrm>
            <a:off x="3261510" y="5103123"/>
            <a:ext cx="5043878" cy="730697"/>
          </a:xfrm>
          <a:prstGeom prst="rect">
            <a:avLst/>
          </a:prstGeom>
          <a:noFill/>
        </p:spPr>
        <p:txBody>
          <a:bodyPr wrap="square" lIns="35542" tIns="17772" rIns="35542" bIns="17772" rtlCol="0">
            <a:spAutoFit/>
          </a:bodyPr>
          <a:lstStyle/>
          <a:p>
            <a:pPr marL="222170" marR="0" lvl="0" indent="-222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to" charset="0"/>
              </a:rPr>
              <a:t>Branding &amp; marketing</a:t>
            </a:r>
            <a:r>
              <a:rPr kumimoji="0" lang="zh-TW" altLang="en-US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to" charset="0"/>
              </a:rPr>
              <a:t>         </a:t>
            </a:r>
            <a:endParaRPr kumimoji="0" lang="en-US" altLang="zh-TW" sz="131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Lato" charset="0"/>
            </a:endParaRPr>
          </a:p>
          <a:p>
            <a:pPr marL="222170" marR="0" lvl="0" indent="-222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to" charset="0"/>
              </a:rPr>
              <a:t>Mentoring &amp; coaching for business development</a:t>
            </a:r>
          </a:p>
          <a:p>
            <a:pPr marL="222170" marR="0" lvl="0" indent="-22217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ato" charset="0"/>
              </a:rPr>
              <a:t>Language &amp; presentation skills</a:t>
            </a:r>
            <a:endParaRPr kumimoji="0" lang="zh-TW" altLang="en-US" sz="131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Lato" charset="0"/>
            </a:endParaRPr>
          </a:p>
        </p:txBody>
      </p:sp>
      <p:sp>
        <p:nvSpPr>
          <p:cNvPr id="11" name="文本框 112">
            <a:extLst>
              <a:ext uri="{FF2B5EF4-FFF2-40B4-BE49-F238E27FC236}">
                <a16:creationId xmlns="" xmlns:a16="http://schemas.microsoft.com/office/drawing/2014/main" id="{523B5607-70BF-4C87-905C-745E4F7A55E9}"/>
              </a:ext>
            </a:extLst>
          </p:cNvPr>
          <p:cNvSpPr txBox="1"/>
          <p:nvPr/>
        </p:nvSpPr>
        <p:spPr>
          <a:xfrm>
            <a:off x="2995500" y="3140521"/>
            <a:ext cx="3328254" cy="671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81" b="1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Evolving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81" b="1" i="0" u="none" strike="noStrike" kern="1200" cap="none" spc="0" normalizeH="0" baseline="0" noProof="0" dirty="0">
                <a:ln>
                  <a:noFill/>
                </a:ln>
                <a:solidFill>
                  <a:srgbClr val="E87071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Industry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EB446A51-BD4D-4810-9723-8DF0E1E53B82}"/>
              </a:ext>
            </a:extLst>
          </p:cNvPr>
          <p:cNvSpPr/>
          <p:nvPr/>
        </p:nvSpPr>
        <p:spPr>
          <a:xfrm>
            <a:off x="5271880" y="3103381"/>
            <a:ext cx="3217291" cy="787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22523" marR="0" lvl="0" indent="-32252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Attract international startups</a:t>
            </a:r>
          </a:p>
          <a:p>
            <a:pPr marL="322523" marR="0" lvl="0" indent="-32252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Industrial transformation</a:t>
            </a:r>
          </a:p>
          <a:p>
            <a:pPr marL="322523" marR="0" lvl="0" indent="-322523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Creating job opportunities</a:t>
            </a:r>
            <a:endParaRPr kumimoji="0" lang="zh-TW" altLang="en-US" sz="150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="" xmlns:a16="http://schemas.microsoft.com/office/drawing/2014/main" id="{60DBB801-DCE8-4FC2-AC30-DF7CF842E95E}"/>
              </a:ext>
            </a:extLst>
          </p:cNvPr>
          <p:cNvSpPr txBox="1"/>
          <p:nvPr/>
        </p:nvSpPr>
        <p:spPr>
          <a:xfrm>
            <a:off x="1885683" y="1643657"/>
            <a:ext cx="3589380" cy="35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7AE73411-4BF0-41E5-BB81-7D802864F282}"/>
              </a:ext>
            </a:extLst>
          </p:cNvPr>
          <p:cNvSpPr txBox="1"/>
          <p:nvPr/>
        </p:nvSpPr>
        <p:spPr>
          <a:xfrm>
            <a:off x="2935365" y="4266563"/>
            <a:ext cx="1490015" cy="381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81" b="1" i="0" u="none" strike="noStrike" kern="1200" cap="none" spc="0" normalizeH="0" baseline="0" noProof="0" dirty="0">
                <a:ln>
                  <a:noFill/>
                </a:ln>
                <a:solidFill>
                  <a:srgbClr val="5C7098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rPr>
              <a:t>Funding</a:t>
            </a:r>
            <a:endParaRPr kumimoji="0" lang="en-US" altLang="zh-TW" sz="1881" b="0" i="0" u="none" strike="noStrike" kern="1200" cap="none" spc="0" normalizeH="0" baseline="0" noProof="0" dirty="0">
              <a:ln>
                <a:noFill/>
              </a:ln>
              <a:solidFill>
                <a:srgbClr val="5C7098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9AF44767-2222-4986-B1FC-2F19EB03279C}"/>
              </a:ext>
            </a:extLst>
          </p:cNvPr>
          <p:cNvSpPr txBox="1"/>
          <p:nvPr/>
        </p:nvSpPr>
        <p:spPr>
          <a:xfrm>
            <a:off x="4425380" y="4175491"/>
            <a:ext cx="2675154" cy="555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Inviting venture capitals &amp;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investment companies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CC2DE247-EC21-4CBD-A490-FDC76FD9CD8B}"/>
              </a:ext>
            </a:extLst>
          </p:cNvPr>
          <p:cNvSpPr txBox="1"/>
          <p:nvPr/>
        </p:nvSpPr>
        <p:spPr>
          <a:xfrm>
            <a:off x="1005018" y="3204727"/>
            <a:ext cx="184731" cy="3528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9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7E4847DB-A417-4B8A-BDA8-7DA5B74033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872" y="3907561"/>
            <a:ext cx="860050" cy="86005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E7FC74FD-8784-472F-824C-7F32814B95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6983" y="4975083"/>
            <a:ext cx="778104" cy="778104"/>
          </a:xfrm>
          <a:prstGeom prst="rect">
            <a:avLst/>
          </a:prstGeom>
        </p:spPr>
      </p:pic>
      <p:grpSp>
        <p:nvGrpSpPr>
          <p:cNvPr id="24" name="群組 23">
            <a:extLst>
              <a:ext uri="{FF2B5EF4-FFF2-40B4-BE49-F238E27FC236}">
                <a16:creationId xmlns="" xmlns:a16="http://schemas.microsoft.com/office/drawing/2014/main" id="{80B05AAA-76D5-4635-A3B1-0B38BB1514F8}"/>
              </a:ext>
            </a:extLst>
          </p:cNvPr>
          <p:cNvGrpSpPr/>
          <p:nvPr/>
        </p:nvGrpSpPr>
        <p:grpSpPr>
          <a:xfrm>
            <a:off x="4315793" y="2129052"/>
            <a:ext cx="805927" cy="726498"/>
            <a:chOff x="429752" y="2224286"/>
            <a:chExt cx="1479060" cy="1248459"/>
          </a:xfrm>
        </p:grpSpPr>
        <p:pic>
          <p:nvPicPr>
            <p:cNvPr id="25" name="圖片 24">
              <a:extLst>
                <a:ext uri="{FF2B5EF4-FFF2-40B4-BE49-F238E27FC236}">
                  <a16:creationId xmlns="" xmlns:a16="http://schemas.microsoft.com/office/drawing/2014/main" id="{7B0AD373-0164-4CEA-9C4E-67C5760B0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752" y="2224286"/>
              <a:ext cx="1479060" cy="1248458"/>
            </a:xfrm>
            <a:prstGeom prst="rect">
              <a:avLst/>
            </a:prstGeom>
          </p:spPr>
        </p:pic>
        <p:pic>
          <p:nvPicPr>
            <p:cNvPr id="26" name="圖片 25">
              <a:extLst>
                <a:ext uri="{FF2B5EF4-FFF2-40B4-BE49-F238E27FC236}">
                  <a16:creationId xmlns="" xmlns:a16="http://schemas.microsoft.com/office/drawing/2014/main" id="{30519EFB-37AA-4408-A88F-200299182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58763" y="2272402"/>
              <a:ext cx="1422059" cy="1200343"/>
            </a:xfrm>
            <a:prstGeom prst="rect">
              <a:avLst/>
            </a:prstGeom>
          </p:spPr>
        </p:pic>
      </p:grpSp>
      <p:pic>
        <p:nvPicPr>
          <p:cNvPr id="27" name="圖片 26">
            <a:extLst>
              <a:ext uri="{FF2B5EF4-FFF2-40B4-BE49-F238E27FC236}">
                <a16:creationId xmlns="" xmlns:a16="http://schemas.microsoft.com/office/drawing/2014/main" id="{9940D399-FE87-4A0B-A490-396A6754D96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012" y="2900280"/>
            <a:ext cx="862986" cy="862986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6E81B9EC-24FB-47FB-B836-8A17C42897B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10121" y="1950999"/>
            <a:ext cx="876601" cy="870026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611D9FBC-7034-403B-B08D-094CF2AEACB0}"/>
              </a:ext>
            </a:extLst>
          </p:cNvPr>
          <p:cNvSpPr/>
          <p:nvPr/>
        </p:nvSpPr>
        <p:spPr>
          <a:xfrm>
            <a:off x="1196396" y="2111002"/>
            <a:ext cx="1670412" cy="555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01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TAITRA</a:t>
            </a:r>
          </a:p>
        </p:txBody>
      </p:sp>
      <p:cxnSp>
        <p:nvCxnSpPr>
          <p:cNvPr id="30" name="直線接點 29">
            <a:extLst>
              <a:ext uri="{FF2B5EF4-FFF2-40B4-BE49-F238E27FC236}">
                <a16:creationId xmlns="" xmlns:a16="http://schemas.microsoft.com/office/drawing/2014/main" id="{BFEEF27B-746B-4C0F-9299-FCF2B20C148C}"/>
              </a:ext>
            </a:extLst>
          </p:cNvPr>
          <p:cNvCxnSpPr>
            <a:cxnSpLocks/>
          </p:cNvCxnSpPr>
          <p:nvPr/>
        </p:nvCxnSpPr>
        <p:spPr>
          <a:xfrm>
            <a:off x="410121" y="2883725"/>
            <a:ext cx="2355823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文字方塊 30">
            <a:extLst>
              <a:ext uri="{FF2B5EF4-FFF2-40B4-BE49-F238E27FC236}">
                <a16:creationId xmlns="" xmlns:a16="http://schemas.microsoft.com/office/drawing/2014/main" id="{C8E5F93B-7796-4D4C-AABA-7373E1F4AD09}"/>
              </a:ext>
            </a:extLst>
          </p:cNvPr>
          <p:cNvSpPr txBox="1"/>
          <p:nvPr/>
        </p:nvSpPr>
        <p:spPr>
          <a:xfrm>
            <a:off x="410122" y="2914410"/>
            <a:ext cx="2035728" cy="497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633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  <a:ea typeface="新細明體" panose="02020500000000000000" pitchFamily="18" charset="-120"/>
                <a:cs typeface="+mn-cs"/>
              </a:rPr>
              <a:t>Accelerator</a:t>
            </a:r>
            <a:endParaRPr kumimoji="0" lang="zh-TW" altLang="en-US" sz="2633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mpact" panose="020B080603090205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2" name="加號 31">
            <a:extLst>
              <a:ext uri="{FF2B5EF4-FFF2-40B4-BE49-F238E27FC236}">
                <a16:creationId xmlns="" xmlns:a16="http://schemas.microsoft.com/office/drawing/2014/main" id="{757C58D6-43FA-42B3-95E2-871BC7B5115C}"/>
              </a:ext>
            </a:extLst>
          </p:cNvPr>
          <p:cNvSpPr/>
          <p:nvPr/>
        </p:nvSpPr>
        <p:spPr>
          <a:xfrm>
            <a:off x="2175349" y="2870837"/>
            <a:ext cx="442379" cy="361853"/>
          </a:xfrm>
          <a:prstGeom prst="mathPlus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93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6EF39447-5691-4DC3-A223-E9BBC0913398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4" name="標題 1">
            <a:extLst>
              <a:ext uri="{FF2B5EF4-FFF2-40B4-BE49-F238E27FC236}">
                <a16:creationId xmlns="" xmlns:a16="http://schemas.microsoft.com/office/drawing/2014/main" id="{E76C28C8-6553-457A-AD32-4D3C8244EEB9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Startup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92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0" grpId="0"/>
      <p:bldP spid="11" grpId="0"/>
      <p:bldP spid="12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方塊 9"/>
          <p:cNvSpPr txBox="1">
            <a:spLocks noChangeArrowheads="1"/>
          </p:cNvSpPr>
          <p:nvPr/>
        </p:nvSpPr>
        <p:spPr bwMode="auto">
          <a:xfrm>
            <a:off x="-15335" y="6386955"/>
            <a:ext cx="58201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TW" altLang="en-US" sz="1200" dirty="0">
              <a:latin typeface="華康粗黑體(P)"/>
              <a:ea typeface="華康儷中黑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00F3752C-3675-44FC-BD94-136DEC3B613E}"/>
              </a:ext>
            </a:extLst>
          </p:cNvPr>
          <p:cNvGrpSpPr/>
          <p:nvPr/>
        </p:nvGrpSpPr>
        <p:grpSpPr>
          <a:xfrm>
            <a:off x="708944" y="4043190"/>
            <a:ext cx="1986729" cy="2787028"/>
            <a:chOff x="6242300" y="3209933"/>
            <a:chExt cx="2196138" cy="3080791"/>
          </a:xfrm>
        </p:grpSpPr>
        <p:pic>
          <p:nvPicPr>
            <p:cNvPr id="14" name="圖片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177" y="3209933"/>
              <a:ext cx="1888792" cy="3080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甜甜圈 14"/>
            <p:cNvSpPr/>
            <p:nvPr/>
          </p:nvSpPr>
          <p:spPr>
            <a:xfrm>
              <a:off x="6690289" y="4020650"/>
              <a:ext cx="865187" cy="833437"/>
            </a:xfrm>
            <a:prstGeom prst="donu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6242300" y="5133834"/>
              <a:ext cx="1664126" cy="510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Southern Taiwan</a:t>
              </a:r>
            </a:p>
            <a:p>
              <a:pPr>
                <a:defRPr/>
              </a:pP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10%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6918347" y="3316216"/>
              <a:ext cx="1520091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Northern Taiwan  </a:t>
              </a:r>
            </a:p>
            <a:p>
              <a:pPr>
                <a:defRPr/>
              </a:pPr>
              <a:r>
                <a:rPr lang="en-US" altLang="zh-TW" sz="1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  20%</a:t>
              </a:r>
              <a:endPara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385023"/>
              </p:ext>
            </p:extLst>
          </p:nvPr>
        </p:nvGraphicFramePr>
        <p:xfrm>
          <a:off x="4455124" y="1477127"/>
          <a:ext cx="4610883" cy="293355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131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977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34854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600" dirty="0"/>
                        <a:t>Industry</a:t>
                      </a:r>
                      <a:r>
                        <a:rPr lang="en-US" altLang="zh-TW" sz="1600" baseline="0" dirty="0"/>
                        <a:t> Scale</a:t>
                      </a: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1" marR="91441" marT="45729" marB="45729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623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altLang="zh-TW" sz="1200" dirty="0"/>
                        <a:t>Production</a:t>
                      </a:r>
                      <a:r>
                        <a:rPr lang="zh-TW" altLang="en-US" sz="1200" baseline="0" dirty="0"/>
                        <a:t> </a:t>
                      </a:r>
                      <a:r>
                        <a:rPr lang="en-US" altLang="zh-TW" sz="1200" baseline="0" dirty="0"/>
                        <a:t>Value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altLang="zh-TW" sz="1200" dirty="0"/>
                        <a:t>US$4.1 Billion (2018)</a:t>
                      </a: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+2.03%</a:t>
                      </a:r>
                      <a:endParaRPr lang="en-US" altLang="zh-TW" sz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1" marR="91441" marT="45729" marB="4572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5867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/>
                        <a:t>Export</a:t>
                      </a:r>
                      <a:r>
                        <a:rPr lang="en-US" altLang="zh-TW" sz="1200" baseline="0" dirty="0"/>
                        <a:t> value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160"/>
                        </a:lnSpc>
                      </a:pPr>
                      <a:r>
                        <a:rPr lang="en-US" altLang="zh-TW" sz="1200" dirty="0"/>
                        <a:t>US$3.86 Billion (2018) +2.91%</a:t>
                      </a:r>
                      <a:endParaRPr lang="en-US" altLang="zh-TW" sz="1200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1" marR="91441" marT="45729" marB="4572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6376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</a:pPr>
                      <a:r>
                        <a:rPr lang="en-US" altLang="zh-TW" sz="1200" baseline="0" dirty="0"/>
                        <a:t>Competitive</a:t>
                      </a:r>
                      <a:r>
                        <a:rPr lang="en-US" altLang="zh-TW" sz="1200" dirty="0"/>
                        <a:t>  products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/>
                        <a:t>Sockets, wrenches,</a:t>
                      </a: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hand tool kits,</a:t>
                      </a:r>
                      <a:r>
                        <a:rPr lang="zh-TW" altLang="en-US" sz="1200" dirty="0"/>
                        <a:t> </a:t>
                      </a:r>
                      <a:r>
                        <a:rPr lang="en-US" altLang="zh-TW" sz="1200" dirty="0"/>
                        <a:t>and pneumatic hand tools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94202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/>
                        <a:t>Strengths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1" marR="91441" marT="45729" marB="45729"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ts val="1600"/>
                        </a:lnSpc>
                        <a:buFont typeface="Wingdings" panose="05000000000000000000" pitchFamily="2" charset="2"/>
                        <a:buChar char="u"/>
                      </a:pPr>
                      <a:r>
                        <a:rPr lang="en-US" altLang="zh-TW" sz="1200" dirty="0"/>
                        <a:t>Industrial cluster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zh-TW" sz="1200" dirty="0"/>
                        <a:t>Flexible manufacturing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zh-TW" sz="1200" dirty="0"/>
                        <a:t>High</a:t>
                      </a:r>
                      <a:r>
                        <a:rPr lang="en-US" altLang="zh-TW" sz="1200" baseline="0" dirty="0"/>
                        <a:t> quality products with good value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u"/>
                        <a:tabLst/>
                        <a:defRPr/>
                      </a:pPr>
                      <a:r>
                        <a:rPr lang="en-US" altLang="zh-TW" sz="1200" baseline="0" dirty="0"/>
                        <a:t>Innovation</a:t>
                      </a:r>
                      <a:endParaRPr lang="en-US" altLang="zh-TW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1441" marR="91441" marT="45729" marB="4572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300">
                <a:tc>
                  <a:txBody>
                    <a:bodyPr/>
                    <a:lstStyle/>
                    <a:p>
                      <a:pPr algn="l"/>
                      <a:r>
                        <a:rPr lang="en-US" altLang="zh-TW" sz="1200" dirty="0"/>
                        <a:t>Industrial Trend</a:t>
                      </a:r>
                      <a:endParaRPr lang="zh-TW" altLang="en-US" sz="1200" b="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</a:pPr>
                      <a:r>
                        <a:rPr lang="en-US" altLang="zh-TW" sz="1200" dirty="0"/>
                        <a:t>Digitized, lightweight, complex-functioned and environment-friendly products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直線圖說文字 1 19"/>
          <p:cNvSpPr/>
          <p:nvPr/>
        </p:nvSpPr>
        <p:spPr>
          <a:xfrm>
            <a:off x="327463" y="1502015"/>
            <a:ext cx="3377246" cy="2251034"/>
          </a:xfrm>
          <a:prstGeom prst="borderCallout1">
            <a:avLst>
              <a:gd name="adj1" fmla="val 102381"/>
              <a:gd name="adj2" fmla="val 20385"/>
              <a:gd name="adj3" fmla="val 158601"/>
              <a:gd name="adj4" fmla="val 43314"/>
            </a:avLst>
          </a:prstGeom>
          <a:solidFill>
            <a:schemeClr val="accent6">
              <a:lumMod val="40000"/>
              <a:lumOff val="60000"/>
              <a:alpha val="26000"/>
            </a:schemeClr>
          </a:solidFill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TW" sz="2000" b="1" dirty="0">
                <a:solidFill>
                  <a:srgbClr val="C81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Industrial cluster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70% of the manufacturers is located in central Taiwan</a:t>
            </a:r>
          </a:p>
          <a:p>
            <a:pPr>
              <a:defRPr/>
            </a:pPr>
            <a:r>
              <a:rPr lang="en-US" altLang="zh-TW" sz="2000" b="1" dirty="0">
                <a:solidFill>
                  <a:srgbClr val="C816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manufacturers:</a:t>
            </a:r>
          </a:p>
          <a:p>
            <a:pPr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Sockets wrenches: </a:t>
            </a:r>
            <a:r>
              <a:rPr lang="en-US" altLang="zh-TW" sz="1400" dirty="0">
                <a:solidFill>
                  <a:srgbClr val="0070C0"/>
                </a:solidFill>
                <a:hlinkClick r:id="rId4"/>
              </a:rPr>
              <a:t>Infar</a:t>
            </a:r>
            <a:r>
              <a:rPr lang="en-US" altLang="zh-TW" sz="1400" dirty="0">
                <a:solidFill>
                  <a:srgbClr val="0070C0"/>
                </a:solidFill>
              </a:rPr>
              <a:t>, </a:t>
            </a:r>
            <a:r>
              <a:rPr lang="en-US" altLang="zh-TW" sz="1400" dirty="0">
                <a:solidFill>
                  <a:srgbClr val="0070C0"/>
                </a:solidFill>
                <a:hlinkClick r:id="rId5"/>
              </a:rPr>
              <a:t>Redai</a:t>
            </a:r>
            <a:endParaRPr lang="en-US" altLang="zh-TW" sz="1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Screwdriver: </a:t>
            </a:r>
            <a:r>
              <a:rPr lang="en-US" altLang="zh-TW" sz="1400" dirty="0">
                <a:solidFill>
                  <a:srgbClr val="0070C0"/>
                </a:solidFill>
                <a:hlinkClick r:id="rId6"/>
              </a:rPr>
              <a:t>Lancer</a:t>
            </a:r>
            <a:r>
              <a:rPr lang="en-US" altLang="zh-TW" sz="1400" dirty="0">
                <a:solidFill>
                  <a:srgbClr val="0070C0"/>
                </a:solidFill>
              </a:rPr>
              <a:t>, </a:t>
            </a:r>
            <a:r>
              <a:rPr lang="en-US" altLang="zh-TW" sz="1400" dirty="0">
                <a:solidFill>
                  <a:srgbClr val="0070C0"/>
                </a:solidFill>
                <a:hlinkClick r:id="rId7"/>
              </a:rPr>
              <a:t>Tong Lee</a:t>
            </a:r>
            <a:endParaRPr lang="en-US" altLang="zh-TW" sz="1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Hammer: </a:t>
            </a:r>
            <a:r>
              <a:rPr lang="en-US" altLang="zh-TW" sz="1400" dirty="0">
                <a:solidFill>
                  <a:srgbClr val="0070C0"/>
                </a:solidFill>
                <a:hlinkClick r:id="rId8"/>
              </a:rPr>
              <a:t>Lucky tools</a:t>
            </a:r>
            <a:endParaRPr lang="en-US" altLang="zh-TW" sz="1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Saw: </a:t>
            </a:r>
            <a:r>
              <a:rPr lang="en-US" altLang="zh-TW" sz="1400" dirty="0">
                <a:solidFill>
                  <a:srgbClr val="0070C0"/>
                </a:solidFill>
                <a:hlinkClick r:id="rId9"/>
              </a:rPr>
              <a:t>K&amp;W</a:t>
            </a:r>
            <a:r>
              <a:rPr lang="en-US" altLang="zh-TW" sz="1400" dirty="0">
                <a:solidFill>
                  <a:schemeClr val="tx1"/>
                </a:solidFill>
              </a:rPr>
              <a:t>; Pliers: </a:t>
            </a:r>
            <a:r>
              <a:rPr lang="en-US" altLang="zh-TW" sz="1400" dirty="0">
                <a:solidFill>
                  <a:srgbClr val="0070C0"/>
                </a:solidFill>
                <a:hlinkClick r:id="rId10"/>
              </a:rPr>
              <a:t>Allpro</a:t>
            </a:r>
            <a:endParaRPr lang="en-US" altLang="zh-TW" sz="1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n-US" altLang="zh-TW" sz="1400" dirty="0">
                <a:solidFill>
                  <a:schemeClr val="tx1"/>
                </a:solidFill>
              </a:rPr>
              <a:t>Power Tools: </a:t>
            </a:r>
            <a:r>
              <a:rPr lang="en-US" altLang="zh-TW" sz="1400" dirty="0">
                <a:solidFill>
                  <a:srgbClr val="0070C0"/>
                </a:solidFill>
                <a:hlinkClick r:id="rId11"/>
              </a:rPr>
              <a:t>Basso</a:t>
            </a:r>
            <a:r>
              <a:rPr lang="en-US" altLang="zh-TW" sz="1400" dirty="0">
                <a:solidFill>
                  <a:srgbClr val="0070C0"/>
                </a:solidFill>
              </a:rPr>
              <a:t>, </a:t>
            </a:r>
            <a:r>
              <a:rPr lang="en-US" altLang="zh-TW" sz="1400" dirty="0">
                <a:solidFill>
                  <a:srgbClr val="0070C0"/>
                </a:solidFill>
                <a:hlinkClick r:id="rId12"/>
              </a:rPr>
              <a:t>Durofix </a:t>
            </a:r>
            <a:endParaRPr lang="en-US" altLang="zh-TW" sz="1400" dirty="0">
              <a:solidFill>
                <a:srgbClr val="0070C0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016086" y="5068274"/>
            <a:ext cx="1421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b="1" dirty="0">
              <a:solidFill>
                <a:schemeClr val="accent5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2" name="內容版面配置區 18">
            <a:extLst>
              <a:ext uri="{FF2B5EF4-FFF2-40B4-BE49-F238E27FC236}">
                <a16:creationId xmlns="" xmlns:a16="http://schemas.microsoft.com/office/drawing/2014/main" id="{E743D0AE-20B6-427E-8C77-07F0A36C7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571297"/>
              </p:ext>
            </p:extLst>
          </p:nvPr>
        </p:nvGraphicFramePr>
        <p:xfrm>
          <a:off x="4825387" y="4284808"/>
          <a:ext cx="4290507" cy="2545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25D4E351-8A58-4DC6-895B-908F37B8C349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標題 1">
            <a:extLst>
              <a:ext uri="{FF2B5EF4-FFF2-40B4-BE49-F238E27FC236}">
                <a16:creationId xmlns="" xmlns:a16="http://schemas.microsoft.com/office/drawing/2014/main" id="{6269C839-65B5-42E3-B821-51EB9E937453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Hand Tools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4185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226343" y="1190821"/>
            <a:ext cx="7155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　　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TAITRA’s Trade Promotion Activities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73692" y="2260291"/>
            <a:ext cx="2276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Image Enhancement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37728" y="3928007"/>
            <a:ext cx="2212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Market Development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3692" y="5789089"/>
            <a:ext cx="221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Market Research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="" xmlns:a16="http://schemas.microsoft.com/office/drawing/2014/main" id="{D546DAFA-4E2F-440B-8D77-CFE399AA56D6}"/>
              </a:ext>
            </a:extLst>
          </p:cNvPr>
          <p:cNvSpPr/>
          <p:nvPr/>
        </p:nvSpPr>
        <p:spPr>
          <a:xfrm>
            <a:off x="2561475" y="1888848"/>
            <a:ext cx="5631603" cy="1426296"/>
          </a:xfrm>
          <a:prstGeom prst="rect">
            <a:avLst/>
          </a:prstGeom>
          <a:solidFill>
            <a:srgbClr val="007F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/>
              <a:t>Taiwan Industry Image Enhancement Project (IEP)</a:t>
            </a:r>
          </a:p>
          <a:p>
            <a:r>
              <a:rPr lang="en-US" altLang="zh-TW" dirty="0"/>
              <a:t>Taiwan Trade Digital and E-commerce Marketing</a:t>
            </a:r>
            <a:endParaRPr lang="zh-TW" altLang="en-US" sz="1100" dirty="0"/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683114A8-AA4A-45ED-A257-EB775F59929C}"/>
              </a:ext>
            </a:extLst>
          </p:cNvPr>
          <p:cNvSpPr/>
          <p:nvPr/>
        </p:nvSpPr>
        <p:spPr>
          <a:xfrm>
            <a:off x="2561475" y="3538025"/>
            <a:ext cx="5631603" cy="1426296"/>
          </a:xfrm>
          <a:prstGeom prst="rect">
            <a:avLst/>
          </a:prstGeom>
          <a:solidFill>
            <a:srgbClr val="004F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600" b="1" dirty="0"/>
              <a:t>Outbound Activities</a:t>
            </a:r>
            <a:r>
              <a:rPr lang="en-US" altLang="zh-TW" sz="1600" dirty="0"/>
              <a:t>: NHS, APPEX, Japan DIY Home </a:t>
            </a:r>
          </a:p>
          <a:p>
            <a:r>
              <a:rPr lang="en-US" altLang="zh-TW" sz="1600" dirty="0"/>
              <a:t>Center Show, IAAE, AAAE</a:t>
            </a:r>
          </a:p>
          <a:p>
            <a:r>
              <a:rPr lang="en-US" altLang="zh-TW" sz="1600" b="1" dirty="0"/>
              <a:t>Inbound Activities</a:t>
            </a:r>
            <a:r>
              <a:rPr lang="en-US" altLang="zh-TW" sz="1600" dirty="0"/>
              <a:t>: AMPA Procurement Meeting,</a:t>
            </a:r>
          </a:p>
          <a:p>
            <a:r>
              <a:rPr lang="en-US" altLang="zh-TW" sz="1600" dirty="0"/>
              <a:t>Sourcing Taiwan Mid-Taiwan</a:t>
            </a:r>
          </a:p>
          <a:p>
            <a:r>
              <a:rPr lang="en-US" altLang="zh-TW" sz="1600" dirty="0"/>
              <a:t>E-commerce Platform: AMAZON Home Improvement Project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85BA2F5C-8BB1-47B8-88FC-16E1148E7F25}"/>
              </a:ext>
            </a:extLst>
          </p:cNvPr>
          <p:cNvSpPr/>
          <p:nvPr/>
        </p:nvSpPr>
        <p:spPr>
          <a:xfrm>
            <a:off x="2561475" y="5260607"/>
            <a:ext cx="5631603" cy="142629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800100">
              <a:lnSpc>
                <a:spcPts val="2400"/>
              </a:lnSpc>
              <a:spcBef>
                <a:spcPct val="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Industry Survey: </a:t>
            </a:r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Market Information provided by Overseas Branch Offices (Australia, Japan, and Vietnam)</a:t>
            </a:r>
          </a:p>
          <a:p>
            <a:pPr lvl="0" defTabSz="800100">
              <a:lnSpc>
                <a:spcPts val="2400"/>
              </a:lnSpc>
              <a:spcBef>
                <a:spcPct val="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Market Seminar: </a:t>
            </a:r>
            <a:r>
              <a:rPr lang="en-US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Australian Hand Tools  Market  Forum, Japan Hardware and DIY Market Seminar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532DD6C8-834A-4298-B9D7-66B4F236110A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4" name="標題 1">
            <a:extLst>
              <a:ext uri="{FF2B5EF4-FFF2-40B4-BE49-F238E27FC236}">
                <a16:creationId xmlns="" xmlns:a16="http://schemas.microsoft.com/office/drawing/2014/main" id="{9A93BCE0-8565-4C04-8576-C489B633C2D4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Hand Tools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393912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內容版面配置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224564"/>
              </p:ext>
            </p:extLst>
          </p:nvPr>
        </p:nvGraphicFramePr>
        <p:xfrm>
          <a:off x="245066" y="1646485"/>
          <a:ext cx="8441080" cy="18632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01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327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246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822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1268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97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2701">
                <a:tc gridSpan="7">
                  <a:txBody>
                    <a:bodyPr/>
                    <a:lstStyle/>
                    <a:p>
                      <a:pPr algn="ctr"/>
                      <a:r>
                        <a:rPr lang="en-US" altLang="zh-TW" sz="1800" dirty="0"/>
                        <a:t>Taiwan Fastener</a:t>
                      </a:r>
                      <a:r>
                        <a:rPr lang="en-US" altLang="zh-TW" sz="1800" baseline="0" dirty="0"/>
                        <a:t> Industry in </a:t>
                      </a:r>
                      <a:r>
                        <a:rPr lang="en-US" altLang="zh-TW" sz="1800" dirty="0"/>
                        <a:t>2018</a:t>
                      </a:r>
                      <a:endParaRPr lang="zh-TW" altLang="en-US" sz="1800" dirty="0"/>
                    </a:p>
                  </a:txBody>
                  <a:tcPr marL="68580" marR="68580" marT="34290" marB="34290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bg1"/>
                          </a:solidFill>
                        </a:rPr>
                        <a:t>Export Value</a:t>
                      </a:r>
                      <a:endParaRPr lang="zh-TW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US$4.65 Billion</a:t>
                      </a:r>
                    </a:p>
                    <a:p>
                      <a:pPr algn="ctr"/>
                      <a:r>
                        <a:rPr lang="en-US" altLang="zh-TW" sz="1400" dirty="0"/>
                        <a:t> (</a:t>
                      </a:r>
                      <a:r>
                        <a:rPr lang="zh-TW" altLang="en-US" sz="1400" dirty="0"/>
                        <a:t>↑</a:t>
                      </a:r>
                      <a:r>
                        <a:rPr lang="en-US" altLang="zh-TW" sz="1200" dirty="0"/>
                        <a:t>13.57%</a:t>
                      </a:r>
                      <a:r>
                        <a:rPr lang="en-US" altLang="zh-TW" sz="1400" dirty="0"/>
                        <a:t>)</a:t>
                      </a:r>
                      <a:r>
                        <a:rPr lang="zh-TW" altLang="en-US" sz="1400" dirty="0"/>
                        <a:t> 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>
                          <a:solidFill>
                            <a:schemeClr val="bg1"/>
                          </a:solidFill>
                        </a:rPr>
                        <a:t>Import</a:t>
                      </a:r>
                      <a:r>
                        <a:rPr lang="en-US" altLang="zh-TW" sz="1400" baseline="0" dirty="0">
                          <a:solidFill>
                            <a:schemeClr val="bg1"/>
                          </a:solidFill>
                        </a:rPr>
                        <a:t> Value</a:t>
                      </a:r>
                      <a:endParaRPr lang="zh-TW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US$153 Million</a:t>
                      </a:r>
                    </a:p>
                    <a:p>
                      <a:pPr algn="ctr"/>
                      <a:r>
                        <a:rPr lang="en-US" altLang="zh-TW" sz="1200" dirty="0"/>
                        <a:t>(</a:t>
                      </a:r>
                      <a:r>
                        <a:rPr lang="zh-TW" altLang="en-US" sz="1200" dirty="0"/>
                        <a:t>↑</a:t>
                      </a:r>
                      <a:r>
                        <a:rPr lang="en-US" altLang="zh-TW" sz="1200" dirty="0"/>
                        <a:t>16.7%)</a:t>
                      </a:r>
                      <a:endParaRPr lang="zh-TW" altLang="en-US" sz="12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bg1"/>
                          </a:solidFill>
                        </a:rPr>
                        <a:t>Global</a:t>
                      </a:r>
                      <a:r>
                        <a:rPr lang="en-US" altLang="zh-TW" sz="14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TW" sz="1400" b="1" dirty="0">
                          <a:solidFill>
                            <a:schemeClr val="bg1"/>
                          </a:solidFill>
                        </a:rPr>
                        <a:t>Ranking in Export</a:t>
                      </a:r>
                      <a:r>
                        <a:rPr lang="en-US" altLang="zh-TW" sz="1400" b="1" baseline="0" dirty="0">
                          <a:solidFill>
                            <a:schemeClr val="bg1"/>
                          </a:solidFill>
                        </a:rPr>
                        <a:t> Value</a:t>
                      </a:r>
                      <a:endParaRPr lang="zh-TW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/>
                        <a:t>3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bg1"/>
                          </a:solidFill>
                        </a:rPr>
                        <a:t>Main Products</a:t>
                      </a:r>
                      <a:endParaRPr lang="zh-TW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Screws</a:t>
                      </a:r>
                      <a:r>
                        <a:rPr lang="en-US" altLang="zh-TW" sz="14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and bolts</a:t>
                      </a:r>
                      <a:r>
                        <a:rPr lang="en-US" altLang="zh-TW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nuts, self-tapping screws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bg1"/>
                          </a:solidFill>
                        </a:rPr>
                        <a:t>Number</a:t>
                      </a:r>
                      <a:r>
                        <a:rPr lang="en-US" altLang="zh-TW" sz="1400" b="1" baseline="0" dirty="0">
                          <a:solidFill>
                            <a:schemeClr val="bg1"/>
                          </a:solidFill>
                        </a:rPr>
                        <a:t> of </a:t>
                      </a:r>
                    </a:p>
                    <a:p>
                      <a:pPr algn="ctr"/>
                      <a:r>
                        <a:rPr lang="en-US" altLang="zh-TW" sz="1400" b="1" baseline="0" dirty="0">
                          <a:solidFill>
                            <a:schemeClr val="bg1"/>
                          </a:solidFill>
                        </a:rPr>
                        <a:t>Related Companies</a:t>
                      </a:r>
                      <a:endParaRPr lang="zh-TW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tx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dirty="0"/>
                        <a:t>1,400</a:t>
                      </a:r>
                      <a:endParaRPr lang="zh-TW" alt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972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b="1" dirty="0">
                          <a:solidFill>
                            <a:schemeClr val="tx1"/>
                          </a:solidFill>
                        </a:rPr>
                        <a:t>Trends</a:t>
                      </a:r>
                      <a:endParaRPr lang="zh-TW" alt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r>
                        <a:rPr lang="en-US" altLang="zh-TW" sz="1400" dirty="0"/>
                        <a:t>High</a:t>
                      </a:r>
                      <a:r>
                        <a:rPr lang="en-US" altLang="zh-TW" sz="1400" baseline="0" dirty="0"/>
                        <a:t> added-value fasteners for automobile, medical, rails, aerospace, and </a:t>
                      </a:r>
                      <a:r>
                        <a:rPr lang="en-US" altLang="zh-TW" sz="1400" dirty="0"/>
                        <a:t>green production</a:t>
                      </a: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9" name="圖表 28">
            <a:extLst>
              <a:ext uri="{FF2B5EF4-FFF2-40B4-BE49-F238E27FC236}">
                <a16:creationId xmlns="" xmlns:a16="http://schemas.microsoft.com/office/drawing/2014/main" id="{143CD030-A674-4F8F-84B7-147300FF44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8471280"/>
              </p:ext>
            </p:extLst>
          </p:nvPr>
        </p:nvGraphicFramePr>
        <p:xfrm>
          <a:off x="-42592" y="4142205"/>
          <a:ext cx="3536348" cy="2831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矩形 29"/>
          <p:cNvSpPr/>
          <p:nvPr/>
        </p:nvSpPr>
        <p:spPr>
          <a:xfrm>
            <a:off x="245065" y="3630367"/>
            <a:ext cx="3071011" cy="492461"/>
          </a:xfrm>
          <a:prstGeom prst="rect">
            <a:avLst/>
          </a:prstGeom>
          <a:solidFill>
            <a:srgbClr val="47B8E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/>
              <a:t>Main Export Markets</a:t>
            </a:r>
            <a:endParaRPr lang="zh-TW" altLang="en-US" sz="2400" dirty="0"/>
          </a:p>
        </p:txBody>
      </p:sp>
      <p:pic>
        <p:nvPicPr>
          <p:cNvPr id="31" name="圖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660" y="4243262"/>
            <a:ext cx="3423922" cy="636688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475" y="6261644"/>
            <a:ext cx="3423923" cy="462460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17" b="20154"/>
          <a:stretch/>
        </p:blipFill>
        <p:spPr>
          <a:xfrm>
            <a:off x="7385519" y="4334621"/>
            <a:ext cx="1438992" cy="724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圖片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46" y="5978967"/>
            <a:ext cx="1498865" cy="741012"/>
          </a:xfrm>
          <a:prstGeom prst="rect">
            <a:avLst/>
          </a:prstGeom>
        </p:spPr>
      </p:pic>
      <p:pic>
        <p:nvPicPr>
          <p:cNvPr id="35" name="圖片 3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475" y="4960446"/>
            <a:ext cx="3403107" cy="492461"/>
          </a:xfrm>
          <a:prstGeom prst="rect">
            <a:avLst/>
          </a:prstGeom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6660" y="5518894"/>
            <a:ext cx="3423922" cy="67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224" y="5156794"/>
            <a:ext cx="1498865" cy="7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矩形 37"/>
          <p:cNvSpPr/>
          <p:nvPr/>
        </p:nvSpPr>
        <p:spPr>
          <a:xfrm>
            <a:off x="3716661" y="3630367"/>
            <a:ext cx="5107850" cy="492461"/>
          </a:xfrm>
          <a:prstGeom prst="rect">
            <a:avLst/>
          </a:prstGeom>
          <a:solidFill>
            <a:srgbClr val="004FC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</a:rPr>
              <a:t>Key Players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65EC73D-B8DE-43E8-B4D5-CBDB880AD77E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標題 1">
            <a:extLst>
              <a:ext uri="{FF2B5EF4-FFF2-40B4-BE49-F238E27FC236}">
                <a16:creationId xmlns="" xmlns:a16="http://schemas.microsoft.com/office/drawing/2014/main" id="{CB1F11AE-E514-4D66-86BA-3386A52097AE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Fasterners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0628545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ç¸éåç">
            <a:extLst>
              <a:ext uri="{FF2B5EF4-FFF2-40B4-BE49-F238E27FC236}">
                <a16:creationId xmlns="" xmlns:a16="http://schemas.microsoft.com/office/drawing/2014/main" id="{322DE232-1E12-4F2A-9BB1-752EEC945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729" y="2643610"/>
            <a:ext cx="2173805" cy="400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6457950" y="7118352"/>
            <a:ext cx="2057400" cy="365125"/>
          </a:xfrm>
          <a:prstGeom prst="rect">
            <a:avLst/>
          </a:prstGeom>
        </p:spPr>
        <p:txBody>
          <a:bodyPr/>
          <a:lstStyle/>
          <a:p>
            <a:fld id="{8699F50C-BE38-4BD0-BA84-9B090E1F2B9B}" type="slidenum">
              <a:rPr lang="en-IN" smtClean="0"/>
              <a:t>45</a:t>
            </a:fld>
            <a:endParaRPr lang="en-IN" dirty="0"/>
          </a:p>
        </p:txBody>
      </p:sp>
      <p:sp>
        <p:nvSpPr>
          <p:cNvPr id="7" name="標題 4"/>
          <p:cNvSpPr txBox="1">
            <a:spLocks/>
          </p:cNvSpPr>
          <p:nvPr/>
        </p:nvSpPr>
        <p:spPr>
          <a:xfrm>
            <a:off x="310879" y="1706573"/>
            <a:ext cx="8510392" cy="937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/>
              <a:t>The Strengths of Taiwan Fastener Industry</a:t>
            </a:r>
            <a:endParaRPr lang="zh-TW" altLang="en-US" dirty="0"/>
          </a:p>
        </p:txBody>
      </p:sp>
      <p:sp>
        <p:nvSpPr>
          <p:cNvPr id="9" name="直線圖說文字 2 8"/>
          <p:cNvSpPr/>
          <p:nvPr/>
        </p:nvSpPr>
        <p:spPr>
          <a:xfrm>
            <a:off x="3474884" y="2821629"/>
            <a:ext cx="5145362" cy="98523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9168"/>
              <a:gd name="adj6" fmla="val -47861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TW" b="1" u="sng" dirty="0">
                <a:ln w="0"/>
                <a:solidFill>
                  <a:schemeClr val="bg1"/>
                </a:solidFill>
              </a:rPr>
              <a:t>Complete Industry Cluster</a:t>
            </a:r>
            <a:r>
              <a:rPr lang="en-US" altLang="zh-TW" dirty="0">
                <a:ln w="0"/>
                <a:solidFill>
                  <a:schemeClr val="bg1"/>
                </a:solidFill>
              </a:rPr>
              <a:t>: Find suppliers of wire, tooling, machinery, fastener, surface treatment and packaging within 30 minutes.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306397" y="4924790"/>
            <a:ext cx="816015" cy="7899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1" name="文字方塊 10"/>
          <p:cNvSpPr txBox="1"/>
          <p:nvPr/>
        </p:nvSpPr>
        <p:spPr>
          <a:xfrm>
            <a:off x="167502" y="5653995"/>
            <a:ext cx="16499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</a:rPr>
              <a:t>Tainan &amp; Kaohsiung</a:t>
            </a:r>
          </a:p>
        </p:txBody>
      </p:sp>
      <p:sp>
        <p:nvSpPr>
          <p:cNvPr id="12" name="矩形 11"/>
          <p:cNvSpPr/>
          <p:nvPr/>
        </p:nvSpPr>
        <p:spPr>
          <a:xfrm>
            <a:off x="2947616" y="2985333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zh-TW" altLang="en-US" sz="405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585259" y="5169785"/>
            <a:ext cx="5078392" cy="963592"/>
          </a:xfrm>
          <a:prstGeom prst="rect">
            <a:avLst/>
          </a:prstGeom>
          <a:gradFill flip="none" rotWithShape="1">
            <a:gsLst>
              <a:gs pos="0">
                <a:srgbClr val="33CCCC">
                  <a:shade val="30000"/>
                  <a:satMod val="115000"/>
                </a:srgbClr>
              </a:gs>
              <a:gs pos="50000">
                <a:srgbClr val="33CCCC">
                  <a:shade val="67500"/>
                  <a:satMod val="115000"/>
                </a:srgbClr>
              </a:gs>
              <a:gs pos="100000">
                <a:srgbClr val="33CCC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900"/>
              </a:lnSpc>
            </a:pPr>
            <a:r>
              <a:rPr lang="en-US" altLang="zh-TW" b="1" u="sng" dirty="0"/>
              <a:t>Flexible Production</a:t>
            </a:r>
            <a:r>
              <a:rPr lang="en-US" altLang="zh-TW" dirty="0"/>
              <a:t>: Most Taiwan fastener suppliers are SMEs. They are dedicated to upgrading their technology, controlling costs, and providing better solutions. 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474089" y="4051382"/>
            <a:ext cx="5529805" cy="927422"/>
          </a:xfrm>
          <a:prstGeom prst="rect">
            <a:avLst/>
          </a:prstGeom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000"/>
              </a:lnSpc>
            </a:pPr>
            <a:r>
              <a:rPr lang="en-US" altLang="zh-TW" b="1" u="sng" dirty="0"/>
              <a:t>Export-Orientation</a:t>
            </a:r>
            <a:r>
              <a:rPr lang="en-US" altLang="zh-TW" dirty="0"/>
              <a:t>: Over 90% of fasteners made in Taiwan are exported. You can find almost all kinds of fasteners you need. 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027455" y="4141354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dirty="0">
                <a:ln w="0"/>
                <a:solidFill>
                  <a:srgbClr val="0060E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zh-TW" altLang="en-US" sz="4050" dirty="0">
              <a:ln w="0"/>
              <a:solidFill>
                <a:srgbClr val="0060E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028639" y="5314738"/>
            <a:ext cx="401393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TW" sz="4050" dirty="0">
                <a:ln w="0"/>
                <a:solidFill>
                  <a:srgbClr val="009999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zh-TW" altLang="en-US" sz="4050" dirty="0">
              <a:ln w="0"/>
              <a:solidFill>
                <a:srgbClr val="009999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742E3F11-EF40-4585-9550-2A98BA57EDAC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9" name="標題 1">
            <a:extLst>
              <a:ext uri="{FF2B5EF4-FFF2-40B4-BE49-F238E27FC236}">
                <a16:creationId xmlns="" xmlns:a16="http://schemas.microsoft.com/office/drawing/2014/main" id="{DA3FD946-8B8F-495E-95BB-604AB2A47110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Fasterners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79366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/>
          <p:cNvSpPr/>
          <p:nvPr/>
        </p:nvSpPr>
        <p:spPr>
          <a:xfrm>
            <a:off x="76619" y="6554503"/>
            <a:ext cx="214834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296"/>
            <a:r>
              <a:rPr lang="en-US" altLang="zh-TW" sz="10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Sources: IEK, CTCI FOUNDATION</a:t>
            </a:r>
            <a:endParaRPr lang="zh-TW" altLang="en-US" sz="1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="" xmlns:a16="http://schemas.microsoft.com/office/drawing/2014/main" id="{AC66A3D1-F0B0-45CA-BE26-732C3A1F24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817" y="1423851"/>
            <a:ext cx="8647612" cy="5434150"/>
          </a:xfrm>
          <a:prstGeom prst="rect">
            <a:avLst/>
          </a:prstGeom>
        </p:spPr>
      </p:pic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083252DE-BC03-46D9-B421-8740512F9570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標題 1">
            <a:extLst>
              <a:ext uri="{FF2B5EF4-FFF2-40B4-BE49-F238E27FC236}">
                <a16:creationId xmlns="" xmlns:a16="http://schemas.microsoft.com/office/drawing/2014/main" id="{CFF1C8EF-6A45-46AB-AF67-EACFE4842F2D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Electric Vehicles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61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17;p38">
            <a:extLst>
              <a:ext uri="{FF2B5EF4-FFF2-40B4-BE49-F238E27FC236}">
                <a16:creationId xmlns="" xmlns:a16="http://schemas.microsoft.com/office/drawing/2014/main" id="{64CC06A5-5A97-4FA4-9369-3C8A8E45CB2E}"/>
              </a:ext>
            </a:extLst>
          </p:cNvPr>
          <p:cNvSpPr txBox="1">
            <a:spLocks/>
          </p:cNvSpPr>
          <p:nvPr/>
        </p:nvSpPr>
        <p:spPr>
          <a:xfrm>
            <a:off x="2412997" y="1383290"/>
            <a:ext cx="3962195" cy="72350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What We Focus 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9DF1CEB6-A3A5-4EA7-AD29-2E9175713F26}"/>
              </a:ext>
            </a:extLst>
          </p:cNvPr>
          <p:cNvSpPr txBox="1"/>
          <p:nvPr/>
        </p:nvSpPr>
        <p:spPr>
          <a:xfrm>
            <a:off x="183676" y="2146332"/>
            <a:ext cx="4242807" cy="707886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Expand Taiwan’s  cultural and creative industry to overseas markets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96E77BB2-03AC-4EEB-B5C6-962A9F47A574}"/>
              </a:ext>
            </a:extLst>
          </p:cNvPr>
          <p:cNvSpPr txBox="1"/>
          <p:nvPr/>
        </p:nvSpPr>
        <p:spPr>
          <a:xfrm>
            <a:off x="4818492" y="2125452"/>
            <a:ext cx="3962195" cy="707886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Facilitate development of Taiwan’s  licensing </a:t>
            </a:r>
            <a:r>
              <a:rPr lang="en-US" altLang="zh-TW" sz="2000" dirty="0">
                <a:solidFill>
                  <a:prstClr val="black"/>
                </a:solidFill>
                <a:cs typeface="Arial" panose="020B0604020202020204" pitchFamily="34" charset="0"/>
              </a:rPr>
              <a:t>industry in global markets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0" name="局部圓 9">
            <a:extLst>
              <a:ext uri="{FF2B5EF4-FFF2-40B4-BE49-F238E27FC236}">
                <a16:creationId xmlns="" xmlns:a16="http://schemas.microsoft.com/office/drawing/2014/main" id="{0693D68F-BBDB-4CC8-AD51-952AA80960AC}"/>
              </a:ext>
            </a:extLst>
          </p:cNvPr>
          <p:cNvSpPr/>
          <p:nvPr/>
        </p:nvSpPr>
        <p:spPr>
          <a:xfrm rot="2706731">
            <a:off x="678733" y="3203663"/>
            <a:ext cx="3468529" cy="3454767"/>
          </a:xfrm>
          <a:prstGeom prst="pie">
            <a:avLst>
              <a:gd name="adj1" fmla="val 19903795"/>
              <a:gd name="adj2" fmla="val 18047290"/>
            </a:avLst>
          </a:prstGeom>
          <a:solidFill>
            <a:srgbClr val="FFC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局部圓 10">
            <a:extLst>
              <a:ext uri="{FF2B5EF4-FFF2-40B4-BE49-F238E27FC236}">
                <a16:creationId xmlns="" xmlns:a16="http://schemas.microsoft.com/office/drawing/2014/main" id="{81102605-A116-4912-8A55-163981FA6E50}"/>
              </a:ext>
            </a:extLst>
          </p:cNvPr>
          <p:cNvSpPr/>
          <p:nvPr/>
        </p:nvSpPr>
        <p:spPr>
          <a:xfrm rot="2706731">
            <a:off x="4614708" y="3256340"/>
            <a:ext cx="3621645" cy="3465389"/>
          </a:xfrm>
          <a:prstGeom prst="pie">
            <a:avLst>
              <a:gd name="adj1" fmla="val 20101357"/>
              <a:gd name="adj2" fmla="val 17867248"/>
            </a:avLst>
          </a:prstGeom>
          <a:solidFill>
            <a:srgbClr val="025ABA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2" name="文字方塊 11">
            <a:extLst>
              <a:ext uri="{FF2B5EF4-FFF2-40B4-BE49-F238E27FC236}">
                <a16:creationId xmlns="" xmlns:a16="http://schemas.microsoft.com/office/drawing/2014/main" id="{1F44B47D-AED6-4C5E-B56D-F92C3F4C1939}"/>
              </a:ext>
            </a:extLst>
          </p:cNvPr>
          <p:cNvSpPr txBox="1"/>
          <p:nvPr/>
        </p:nvSpPr>
        <p:spPr>
          <a:xfrm>
            <a:off x="1101670" y="4099214"/>
            <a:ext cx="1899720" cy="259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39600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25ABA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Crafts </a:t>
            </a:r>
          </a:p>
          <a:p>
            <a:pPr marL="61200" marR="0" lvl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25AB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61200" marR="0" lvl="0" indent="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25AB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457200" marR="0" lvl="0" indent="-39600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25AB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457200" marR="0" lvl="0" indent="-39600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25ABA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Creative Design</a:t>
            </a:r>
          </a:p>
          <a:p>
            <a:pPr marL="457200" marR="0" lvl="0" indent="-39600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25ABA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457200" marR="0" lvl="0" indent="-396000" algn="l" defTabSz="4572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25ABA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Gaming &amp; Animation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4" name="文字方塊 13">
            <a:extLst>
              <a:ext uri="{FF2B5EF4-FFF2-40B4-BE49-F238E27FC236}">
                <a16:creationId xmlns="" xmlns:a16="http://schemas.microsoft.com/office/drawing/2014/main" id="{2BE994DE-7DF4-4B83-9EFB-5F243244BDBD}"/>
              </a:ext>
            </a:extLst>
          </p:cNvPr>
          <p:cNvSpPr txBox="1"/>
          <p:nvPr/>
        </p:nvSpPr>
        <p:spPr>
          <a:xfrm>
            <a:off x="5097534" y="4101654"/>
            <a:ext cx="18475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8F2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Business Model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F8F2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8F2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Arial" panose="020B0604020202020204" pitchFamily="34" charset="0"/>
              </a:rPr>
              <a:t>Most Efficient  Industry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="" xmlns:a16="http://schemas.microsoft.com/office/drawing/2014/main" id="{07B422F3-3C75-45A1-92C5-5E0563A105AE}"/>
              </a:ext>
            </a:extLst>
          </p:cNvPr>
          <p:cNvSpPr/>
          <p:nvPr/>
        </p:nvSpPr>
        <p:spPr>
          <a:xfrm>
            <a:off x="2800423" y="3679750"/>
            <a:ext cx="333876" cy="315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橢圓 15">
            <a:extLst>
              <a:ext uri="{FF2B5EF4-FFF2-40B4-BE49-F238E27FC236}">
                <a16:creationId xmlns="" xmlns:a16="http://schemas.microsoft.com/office/drawing/2014/main" id="{E2449274-0B27-4D2E-8436-83EC5FD87F42}"/>
              </a:ext>
            </a:extLst>
          </p:cNvPr>
          <p:cNvSpPr/>
          <p:nvPr/>
        </p:nvSpPr>
        <p:spPr>
          <a:xfrm>
            <a:off x="7181901" y="3783834"/>
            <a:ext cx="333876" cy="31538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050" b="0" i="0" u="none" strike="noStrike" kern="1200" cap="none" spc="0" normalizeH="0" baseline="0" noProof="0">
              <a:ln>
                <a:noFill/>
              </a:ln>
              <a:solidFill>
                <a:srgbClr val="44546A">
                  <a:lumMod val="95000"/>
                  <a:lumOff val="5000"/>
                </a:srgb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7B0C3C49-4A3B-477F-9180-52C84F49B2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063" r="96094">
                        <a14:foregroundMark x1="12188" y1="44000" x2="12188" y2="44000"/>
                        <a14:foregroundMark x1="22656" y1="49500" x2="22656" y2="49500"/>
                        <a14:foregroundMark x1="28750" y1="48250" x2="28750" y2="48250"/>
                        <a14:foregroundMark x1="34688" y1="48750" x2="34688" y2="48750"/>
                        <a14:foregroundMark x1="40469" y1="48750" x2="40469" y2="48750"/>
                        <a14:foregroundMark x1="46406" y1="48750" x2="46406" y2="48750"/>
                        <a14:foregroundMark x1="55469" y1="44250" x2="55469" y2="44250"/>
                        <a14:foregroundMark x1="74531" y1="44750" x2="74531" y2="44750"/>
                        <a14:foregroundMark x1="86875" y1="44250" x2="86875" y2="44250"/>
                        <a14:foregroundMark x1="72969" y1="42750" x2="72969" y2="42750"/>
                        <a14:foregroundMark x1="75938" y1="60750" x2="75938" y2="60750"/>
                        <a14:foregroundMark x1="50313" y1="65500" x2="54063" y2="67500"/>
                        <a14:foregroundMark x1="71563" y1="57000" x2="72656" y2="68250"/>
                        <a14:foregroundMark x1="15781" y1="44250" x2="12344" y2="42500"/>
                        <a14:foregroundMark x1="83750" y1="47000" x2="83750" y2="47000"/>
                        <a14:foregroundMark x1="51563" y1="47500" x2="51563" y2="47500"/>
                        <a14:foregroundMark x1="61406" y1="44250" x2="68281" y2="45250"/>
                        <a14:foregroundMark x1="84375" y1="43250" x2="89531" y2="43750"/>
                        <a14:foregroundMark x1="83594" y1="46500" x2="85156" y2="47750"/>
                        <a14:backgroundMark x1="49375" y1="58250" x2="59062" y2="58500"/>
                        <a14:backgroundMark x1="60781" y1="56750" x2="68594" y2="57750"/>
                        <a14:backgroundMark x1="71719" y1="57750" x2="79844" y2="57750"/>
                        <a14:backgroundMark x1="82969" y1="58750" x2="90469" y2="57750"/>
                        <a14:backgroundMark x1="71719" y1="57250" x2="73438" y2="5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7614" t="37005" r="6465" b="43604"/>
          <a:stretch/>
        </p:blipFill>
        <p:spPr>
          <a:xfrm>
            <a:off x="7005143" y="4658159"/>
            <a:ext cx="2199377" cy="525709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6CD9CDB1-04A1-4803-BD62-65325836A61E}"/>
              </a:ext>
            </a:extLst>
          </p:cNvPr>
          <p:cNvGrpSpPr/>
          <p:nvPr/>
        </p:nvGrpSpPr>
        <p:grpSpPr>
          <a:xfrm>
            <a:off x="3430832" y="4661666"/>
            <a:ext cx="616173" cy="616173"/>
            <a:chOff x="3269798" y="4612928"/>
            <a:chExt cx="616173" cy="616173"/>
          </a:xfrm>
        </p:grpSpPr>
        <p:pic>
          <p:nvPicPr>
            <p:cNvPr id="18" name="圖片 17">
              <a:extLst>
                <a:ext uri="{FF2B5EF4-FFF2-40B4-BE49-F238E27FC236}">
                  <a16:creationId xmlns="" xmlns:a16="http://schemas.microsoft.com/office/drawing/2014/main" id="{3DBEDAF5-7D1F-444D-9F03-B75CF9F1B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9798" y="4612928"/>
              <a:ext cx="616173" cy="616173"/>
            </a:xfrm>
            <a:prstGeom prst="rect">
              <a:avLst/>
            </a:prstGeom>
          </p:spPr>
        </p:pic>
        <p:sp>
          <p:nvSpPr>
            <p:cNvPr id="19" name="橢圓 18">
              <a:extLst>
                <a:ext uri="{FF2B5EF4-FFF2-40B4-BE49-F238E27FC236}">
                  <a16:creationId xmlns="" xmlns:a16="http://schemas.microsoft.com/office/drawing/2014/main" id="{1E938AEA-181C-47EA-BE6F-2BBB2DF0E469}"/>
                </a:ext>
              </a:extLst>
            </p:cNvPr>
            <p:cNvSpPr/>
            <p:nvPr/>
          </p:nvSpPr>
          <p:spPr>
            <a:xfrm>
              <a:off x="3543171" y="475832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44546A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DAFDF236-692A-49E8-B1A9-6A1EC8FA405B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標題 1">
            <a:extLst>
              <a:ext uri="{FF2B5EF4-FFF2-40B4-BE49-F238E27FC236}">
                <a16:creationId xmlns="" xmlns:a16="http://schemas.microsoft.com/office/drawing/2014/main" id="{11E7173A-A3DD-4F6D-8C6C-614D4F04C19A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Cultural &amp; Creative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579520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457199" y="1905987"/>
          <a:ext cx="8123705" cy="4139712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1541908">
                  <a:extLst>
                    <a:ext uri="{9D8B030D-6E8A-4147-A177-3AD203B41FA5}">
                      <a16:colId xmlns="" xmlns:a16="http://schemas.microsoft.com/office/drawing/2014/main" val="3522945594"/>
                    </a:ext>
                  </a:extLst>
                </a:gridCol>
                <a:gridCol w="1183621">
                  <a:extLst>
                    <a:ext uri="{9D8B030D-6E8A-4147-A177-3AD203B41FA5}">
                      <a16:colId xmlns="" xmlns:a16="http://schemas.microsoft.com/office/drawing/2014/main" val="1925090199"/>
                    </a:ext>
                  </a:extLst>
                </a:gridCol>
                <a:gridCol w="1166951">
                  <a:extLst>
                    <a:ext uri="{9D8B030D-6E8A-4147-A177-3AD203B41FA5}">
                      <a16:colId xmlns="" xmlns:a16="http://schemas.microsoft.com/office/drawing/2014/main" val="3242001035"/>
                    </a:ext>
                  </a:extLst>
                </a:gridCol>
                <a:gridCol w="1219326">
                  <a:extLst>
                    <a:ext uri="{9D8B030D-6E8A-4147-A177-3AD203B41FA5}">
                      <a16:colId xmlns="" xmlns:a16="http://schemas.microsoft.com/office/drawing/2014/main" val="1392397276"/>
                    </a:ext>
                  </a:extLst>
                </a:gridCol>
                <a:gridCol w="1331294">
                  <a:extLst>
                    <a:ext uri="{9D8B030D-6E8A-4147-A177-3AD203B41FA5}">
                      <a16:colId xmlns="" xmlns:a16="http://schemas.microsoft.com/office/drawing/2014/main" val="1617694893"/>
                    </a:ext>
                  </a:extLst>
                </a:gridCol>
                <a:gridCol w="1680605">
                  <a:extLst>
                    <a:ext uri="{9D8B030D-6E8A-4147-A177-3AD203B41FA5}">
                      <a16:colId xmlns="" xmlns:a16="http://schemas.microsoft.com/office/drawing/2014/main" val="1814029442"/>
                    </a:ext>
                  </a:extLst>
                </a:gridCol>
              </a:tblGrid>
              <a:tr h="493477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Year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2013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2014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2015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2016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2017</a:t>
                      </a: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="" xmlns:a16="http://schemas.microsoft.com/office/drawing/2014/main" val="1223693760"/>
                  </a:ext>
                </a:extLst>
              </a:tr>
              <a:tr h="6646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Annual </a:t>
                      </a:r>
                      <a:endParaRPr lang="zh-TW" alt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Turnover</a:t>
                      </a:r>
                      <a:endParaRPr lang="zh-TW" altLang="zh-TW" sz="2000" kern="100" dirty="0"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8,310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8,484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8,587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8,266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8,362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="" xmlns:a16="http://schemas.microsoft.com/office/drawing/2014/main" val="3967011468"/>
                  </a:ext>
                </a:extLst>
              </a:tr>
              <a:tr h="92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Growth</a:t>
                      </a:r>
                      <a:endParaRPr lang="zh-TW" alt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Rate</a:t>
                      </a:r>
                      <a:endParaRPr lang="zh-TW" altLang="zh-TW" sz="2000" kern="100" dirty="0">
                        <a:effectLst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2.69%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2.09%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1.21%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-3.74%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1.17%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="" xmlns:a16="http://schemas.microsoft.com/office/drawing/2014/main" val="2174481557"/>
                  </a:ext>
                </a:extLst>
              </a:tr>
              <a:tr h="940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>
                          <a:effectLst/>
                        </a:rPr>
                        <a:t>Number of enterprises</a:t>
                      </a:r>
                      <a:endParaRPr lang="zh-TW" altLang="zh-TW" sz="2000" kern="100" dirty="0">
                        <a:effectLst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60,246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60,628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61,824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62,325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63,250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="" xmlns:a16="http://schemas.microsoft.com/office/drawing/2014/main" val="2517156839"/>
                  </a:ext>
                </a:extLst>
              </a:tr>
              <a:tr h="9271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Growth</a:t>
                      </a:r>
                      <a:endParaRPr lang="zh-TW" altLang="zh-TW" sz="20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000" kern="100" dirty="0">
                          <a:effectLst/>
                        </a:rPr>
                        <a:t>Rate</a:t>
                      </a:r>
                      <a:endParaRPr lang="zh-TW" altLang="zh-TW" sz="2000" kern="100" dirty="0">
                        <a:effectLst/>
                      </a:endParaRPr>
                    </a:p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endParaRPr lang="zh-TW" sz="20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0.66%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0.63%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1.97%</a:t>
                      </a:r>
                      <a:endParaRPr lang="zh-TW" sz="20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0.81%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tc>
                  <a:txBody>
                    <a:bodyPr/>
                    <a:lstStyle/>
                    <a:p>
                      <a:pPr marL="182880" algn="ct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1.48%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/>
                </a:tc>
                <a:extLst>
                  <a:ext uri="{0D108BD9-81ED-4DB2-BD59-A6C34878D82A}">
                    <a16:rowId xmlns="" xmlns:a16="http://schemas.microsoft.com/office/drawing/2014/main" val="350719190"/>
                  </a:ext>
                </a:extLst>
              </a:tr>
            </a:tbl>
          </a:graphicData>
        </a:graphic>
      </p:graphicFrame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798D6AE-0702-4F82-97C1-3316752BA55B}"/>
              </a:ext>
            </a:extLst>
          </p:cNvPr>
          <p:cNvSpPr/>
          <p:nvPr/>
        </p:nvSpPr>
        <p:spPr>
          <a:xfrm>
            <a:off x="325982" y="6104451"/>
            <a:ext cx="76816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Arial" panose="020B0604020202020204" pitchFamily="34" charset="0"/>
              </a:rPr>
              <a:t>▲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Arial" panose="020B0604020202020204" pitchFamily="34" charset="0"/>
              </a:rPr>
              <a:t>Turnover growth and increase in the number of enterprises</a:t>
            </a:r>
            <a:endParaRPr kumimoji="0" lang="zh-TW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6EA4AFF-D8CA-4D10-B25C-B9EF5EF933F9}"/>
              </a:ext>
            </a:extLst>
          </p:cNvPr>
          <p:cNvSpPr/>
          <p:nvPr/>
        </p:nvSpPr>
        <p:spPr>
          <a:xfrm>
            <a:off x="230450" y="1340888"/>
            <a:ext cx="5849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Industry Overview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1A44AD96-F052-45EF-A48A-9912A306FD4F}"/>
              </a:ext>
            </a:extLst>
          </p:cNvPr>
          <p:cNvSpPr/>
          <p:nvPr/>
        </p:nvSpPr>
        <p:spPr>
          <a:xfrm>
            <a:off x="7557833" y="5661191"/>
            <a:ext cx="899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  <a:defRPr/>
            </a:pPr>
            <a:r>
              <a:rPr kumimoji="0" lang="en-US" altLang="zh-TW" sz="1200" b="0" i="0" u="none" strike="noStrike" kern="1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NTD/Billion</a:t>
            </a:r>
            <a:endParaRPr kumimoji="0" lang="zh-TW" altLang="zh-TW" sz="12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C023E1DF-DF7A-48FC-B383-B1D15624482B}"/>
              </a:ext>
            </a:extLst>
          </p:cNvPr>
          <p:cNvSpPr/>
          <p:nvPr/>
        </p:nvSpPr>
        <p:spPr>
          <a:xfrm>
            <a:off x="2595754" y="5661191"/>
            <a:ext cx="39524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2018 Taiwan Cultural &amp; Creative Industries Annual Report</a:t>
            </a:r>
            <a:endParaRPr kumimoji="0" lang="zh-TW" alt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179534D8-7F16-46E7-8AF0-695376CC6DC5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="" xmlns:a16="http://schemas.microsoft.com/office/drawing/2014/main" id="{B40665A3-BF02-442E-93BB-7725F9E8B2AE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Cultural &amp; Creative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46349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="" xmlns:a16="http://schemas.microsoft.com/office/drawing/2014/main" id="{EDAC4875-722A-44F6-A116-7BFED2168A37}"/>
              </a:ext>
            </a:extLst>
          </p:cNvPr>
          <p:cNvGrpSpPr/>
          <p:nvPr/>
        </p:nvGrpSpPr>
        <p:grpSpPr>
          <a:xfrm>
            <a:off x="-598124" y="1226531"/>
            <a:ext cx="10257939" cy="5078744"/>
            <a:chOff x="-2856255" y="4714652"/>
            <a:chExt cx="10808314" cy="4624272"/>
          </a:xfrm>
          <a:solidFill>
            <a:schemeClr val="accent4">
              <a:lumMod val="40000"/>
              <a:lumOff val="60000"/>
            </a:schemeClr>
          </a:solidFill>
        </p:grpSpPr>
        <p:graphicFrame>
          <p:nvGraphicFramePr>
            <p:cNvPr id="7" name="資料庫圖表 6">
              <a:extLst>
                <a:ext uri="{FF2B5EF4-FFF2-40B4-BE49-F238E27FC236}">
                  <a16:creationId xmlns="" xmlns:a16="http://schemas.microsoft.com/office/drawing/2014/main" id="{42ED03D4-E944-41CD-A1B1-93F2BC9484D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79603744"/>
                </p:ext>
              </p:extLst>
            </p:nvPr>
          </p:nvGraphicFramePr>
          <p:xfrm>
            <a:off x="-2856255" y="4714652"/>
            <a:ext cx="10808314" cy="462427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8" name="圖片 7">
              <a:extLst>
                <a:ext uri="{FF2B5EF4-FFF2-40B4-BE49-F238E27FC236}">
                  <a16:creationId xmlns="" xmlns:a16="http://schemas.microsoft.com/office/drawing/2014/main" id="{4E6B321E-BFFD-4DE1-AD1B-5BEB06BACE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431" t="4649" r="3683" b="6493"/>
            <a:stretch/>
          </p:blipFill>
          <p:spPr>
            <a:xfrm>
              <a:off x="4562736" y="5677165"/>
              <a:ext cx="672658" cy="520273"/>
            </a:xfrm>
            <a:prstGeom prst="ellipse">
              <a:avLst/>
            </a:prstGeom>
            <a:grpFill/>
          </p:spPr>
        </p:pic>
      </p:grp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0DE9073-DF6E-431A-8E69-82D744D73290}"/>
              </a:ext>
            </a:extLst>
          </p:cNvPr>
          <p:cNvSpPr/>
          <p:nvPr/>
        </p:nvSpPr>
        <p:spPr>
          <a:xfrm>
            <a:off x="1229636" y="5287577"/>
            <a:ext cx="11261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Tea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Tapioca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Creamer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Syrup</a:t>
            </a: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9B5BB5F8-028D-43DD-B77F-B484E3306203}"/>
              </a:ext>
            </a:extLst>
          </p:cNvPr>
          <p:cNvSpPr/>
          <p:nvPr/>
        </p:nvSpPr>
        <p:spPr>
          <a:xfrm>
            <a:off x="2500363" y="4517610"/>
            <a:ext cx="112617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Cup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Straw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Bag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039F5FFC-91A3-4B3B-94C7-48702ED6D895}"/>
              </a:ext>
            </a:extLst>
          </p:cNvPr>
          <p:cNvSpPr/>
          <p:nvPr/>
        </p:nvSpPr>
        <p:spPr>
          <a:xfrm>
            <a:off x="3654031" y="4054504"/>
            <a:ext cx="20086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Liquid Filling Machine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Tea Maker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Sealing Machine</a:t>
            </a:r>
            <a:endParaRPr kumimoji="0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2F077554-8FAA-410E-9489-8CEC22687D0E}"/>
              </a:ext>
            </a:extLst>
          </p:cNvPr>
          <p:cNvSpPr/>
          <p:nvPr/>
        </p:nvSpPr>
        <p:spPr>
          <a:xfrm>
            <a:off x="4878742" y="3265561"/>
            <a:ext cx="26105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All “know how”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of running a Store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326DD448-2CF7-487C-996D-67F013988C18}"/>
              </a:ext>
            </a:extLst>
          </p:cNvPr>
          <p:cNvSpPr/>
          <p:nvPr/>
        </p:nvSpPr>
        <p:spPr>
          <a:xfrm>
            <a:off x="7081486" y="2973173"/>
            <a:ext cx="18099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Franchise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Global Strategy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E2632C4-5798-40F0-80CF-AF0DDCE9ED46}"/>
              </a:ext>
            </a:extLst>
          </p:cNvPr>
          <p:cNvSpPr/>
          <p:nvPr/>
        </p:nvSpPr>
        <p:spPr>
          <a:xfrm>
            <a:off x="-87887" y="1346578"/>
            <a:ext cx="556401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Value in 2016: 1.9bn 57m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Estimated Value in 2023: 3.2bn 14m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Annual growth rate: 7.4% within 7 years (2017-2023)</a:t>
            </a:r>
            <a:r>
              <a:rPr kumimoji="0" lang="zh-TW" altLang="en-US" b="1" i="0" u="none" strike="noStrike" kern="100" cap="none" spc="0" normalizeH="0" baseline="0" noProof="0" dirty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kumimoji="0" lang="en-US" altLang="zh-TW" b="1" i="0" u="none" strike="noStrike" kern="1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="" xmlns:a16="http://schemas.microsoft.com/office/drawing/2014/main" id="{B9DE70CB-9A2E-436F-8555-87995863F2ED}"/>
              </a:ext>
            </a:extLst>
          </p:cNvPr>
          <p:cNvSpPr txBox="1"/>
          <p:nvPr/>
        </p:nvSpPr>
        <p:spPr>
          <a:xfrm>
            <a:off x="111435" y="6569477"/>
            <a:ext cx="4046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Source:</a:t>
            </a:r>
            <a:r>
              <a:rPr kumimoji="0" lang="zh-TW" alt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Allied Market Research</a:t>
            </a:r>
            <a:endParaRPr kumimoji="0" lang="zh-TW" altLang="zh-TW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文字方塊 19">
            <a:extLst>
              <a:ext uri="{FF2B5EF4-FFF2-40B4-BE49-F238E27FC236}">
                <a16:creationId xmlns="" xmlns:a16="http://schemas.microsoft.com/office/drawing/2014/main" id="{5E2A6626-0BCF-4C14-80F7-3BDB07761587}"/>
              </a:ext>
            </a:extLst>
          </p:cNvPr>
          <p:cNvSpPr txBox="1"/>
          <p:nvPr/>
        </p:nvSpPr>
        <p:spPr>
          <a:xfrm>
            <a:off x="3836355" y="5564120"/>
            <a:ext cx="55754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The market share of bubble tea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in global consumed beverage in 2016: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DF0F4F"/>
                </a:solidFill>
                <a:effectLst/>
                <a:uLnTx/>
                <a:uFillTx/>
                <a:latin typeface="Arial Rounded MT Bold" panose="020F0704030504030204" pitchFamily="34" charset="0"/>
                <a:ea typeface="微軟正黑體" panose="020B0604030504040204" pitchFamily="34" charset="-120"/>
              </a:rPr>
              <a:t>42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DF0F4F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%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41EB73F4-F661-486A-AB2D-99B3F0081E21}"/>
              </a:ext>
            </a:extLst>
          </p:cNvPr>
          <p:cNvSpPr/>
          <p:nvPr/>
        </p:nvSpPr>
        <p:spPr>
          <a:xfrm>
            <a:off x="5915459" y="4800806"/>
            <a:ext cx="7505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新細明體" panose="02020500000000000000" pitchFamily="18" charset="-120"/>
                <a:cs typeface="+mn-cs"/>
              </a:rPr>
              <a:t>Unit</a:t>
            </a:r>
            <a:r>
              <a:rPr lang="en-US" altLang="zh-TW" sz="1200" dirty="0">
                <a:solidFill>
                  <a:prstClr val="black"/>
                </a:solidFill>
                <a:latin typeface="Tw Cen MT"/>
                <a:ea typeface="新細明體" panose="02020500000000000000" pitchFamily="18" charset="-120"/>
              </a:rPr>
              <a:t>:</a:t>
            </a:r>
            <a:r>
              <a:rPr lang="zh-TW" altLang="en-US" sz="1200" dirty="0">
                <a:solidFill>
                  <a:prstClr val="black"/>
                </a:solidFill>
                <a:latin typeface="Tw Cen MT"/>
                <a:ea typeface="新細明體" panose="02020500000000000000" pitchFamily="18" charset="-120"/>
              </a:rPr>
              <a:t> </a:t>
            </a:r>
            <a:r>
              <a:rPr kumimoji="0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/>
                <a:ea typeface="新細明體" panose="02020500000000000000" pitchFamily="18" charset="-120"/>
                <a:cs typeface="+mn-cs"/>
              </a:rPr>
              <a:t>US$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2" name="箭號: 向右 21">
            <a:extLst>
              <a:ext uri="{FF2B5EF4-FFF2-40B4-BE49-F238E27FC236}">
                <a16:creationId xmlns="" xmlns:a16="http://schemas.microsoft.com/office/drawing/2014/main" id="{66B8CB29-988A-4707-B8EA-8BA7EF1FA3A2}"/>
              </a:ext>
            </a:extLst>
          </p:cNvPr>
          <p:cNvSpPr/>
          <p:nvPr/>
        </p:nvSpPr>
        <p:spPr>
          <a:xfrm rot="16200000">
            <a:off x="8521145" y="4747492"/>
            <a:ext cx="294880" cy="208039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DFFA0C6B-909E-4BE2-B479-8080BC4E6908}"/>
              </a:ext>
            </a:extLst>
          </p:cNvPr>
          <p:cNvSpPr/>
          <p:nvPr/>
        </p:nvSpPr>
        <p:spPr>
          <a:xfrm>
            <a:off x="6262442" y="4036733"/>
            <a:ext cx="2741950" cy="13346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Tapioca in 2018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53.8M 59%</a:t>
            </a:r>
          </a:p>
        </p:txBody>
      </p:sp>
      <p:pic>
        <p:nvPicPr>
          <p:cNvPr id="1026" name="Picture 2" descr="ãçç å¥¶è¶ãçåçæå°çµæ">
            <a:extLst>
              <a:ext uri="{FF2B5EF4-FFF2-40B4-BE49-F238E27FC236}">
                <a16:creationId xmlns="" xmlns:a16="http://schemas.microsoft.com/office/drawing/2014/main" id="{B0D3E0CA-D307-4824-A5ED-18C9140E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559" y="5296891"/>
            <a:ext cx="1334676" cy="133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04416C86-011F-4CF3-90C7-E77F3480C506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="" xmlns:a16="http://schemas.microsoft.com/office/drawing/2014/main" id="{1F7BFEB6-2AC6-41CD-B31B-13B6A12314F1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Taiwan Bubble Tea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682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圖片 27">
            <a:extLst>
              <a:ext uri="{FF2B5EF4-FFF2-40B4-BE49-F238E27FC236}">
                <a16:creationId xmlns="" xmlns:a16="http://schemas.microsoft.com/office/drawing/2014/main" id="{0757A92E-0850-48E9-BCB7-89DFF82023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50" t="574" r="30458" b="-574"/>
          <a:stretch/>
        </p:blipFill>
        <p:spPr>
          <a:xfrm>
            <a:off x="2621281" y="2199519"/>
            <a:ext cx="3294962" cy="3294962"/>
          </a:xfrm>
          <a:prstGeom prst="ellipse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80CFED57-2D5E-40A2-8032-F41B808918DA}"/>
              </a:ext>
            </a:extLst>
          </p:cNvPr>
          <p:cNvSpPr/>
          <p:nvPr/>
        </p:nvSpPr>
        <p:spPr>
          <a:xfrm>
            <a:off x="0" y="365126"/>
            <a:ext cx="7616651" cy="931111"/>
          </a:xfrm>
          <a:prstGeom prst="rect">
            <a:avLst/>
          </a:prstGeom>
          <a:gradFill>
            <a:gsLst>
              <a:gs pos="1835">
                <a:srgbClr val="00224C"/>
              </a:gs>
              <a:gs pos="66039">
                <a:srgbClr val="98AEBC"/>
              </a:gs>
              <a:gs pos="36000">
                <a:srgbClr val="076096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6" name="標題 1">
            <a:extLst>
              <a:ext uri="{FF2B5EF4-FFF2-40B4-BE49-F238E27FC236}">
                <a16:creationId xmlns="" xmlns:a16="http://schemas.microsoft.com/office/drawing/2014/main" id="{FCDC2FC6-1845-4CA4-B3EF-7EDF69C5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65" y="411872"/>
            <a:ext cx="7886700" cy="931111"/>
          </a:xfrm>
        </p:spPr>
        <p:txBody>
          <a:bodyPr>
            <a:normAutofit/>
          </a:bodyPr>
          <a:lstStyle/>
          <a:p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1.Facts about Taiwan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Leading Trader in the World</a:t>
            </a:r>
            <a:endParaRPr lang="zh-TW" altLang="en-US" dirty="0"/>
          </a:p>
        </p:txBody>
      </p:sp>
      <p:sp>
        <p:nvSpPr>
          <p:cNvPr id="4" name="椭圆 3">
            <a:extLst>
              <a:ext uri="{FF2B5EF4-FFF2-40B4-BE49-F238E27FC236}">
                <a16:creationId xmlns="" xmlns:a16="http://schemas.microsoft.com/office/drawing/2014/main" id="{EB6B9ABA-6B7C-4D97-9ADF-3C786BE925BD}"/>
              </a:ext>
            </a:extLst>
          </p:cNvPr>
          <p:cNvSpPr/>
          <p:nvPr/>
        </p:nvSpPr>
        <p:spPr>
          <a:xfrm>
            <a:off x="5900702" y="3600518"/>
            <a:ext cx="1511300" cy="151130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C2531911-E0C1-4381-9073-3746FA61746E}"/>
              </a:ext>
            </a:extLst>
          </p:cNvPr>
          <p:cNvSpPr txBox="1"/>
          <p:nvPr/>
        </p:nvSpPr>
        <p:spPr>
          <a:xfrm>
            <a:off x="6711972" y="1775893"/>
            <a:ext cx="2223308" cy="150810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b="1" dirty="0">
                <a:ln>
                  <a:solidFill>
                    <a:srgbClr val="009999"/>
                  </a:solidFill>
                </a:ln>
                <a:solidFill>
                  <a:srgbClr val="00CC0A"/>
                </a:solidFill>
              </a:rPr>
              <a:t>4th</a:t>
            </a:r>
            <a:r>
              <a:rPr lang="en-US" altLang="zh-TW" dirty="0"/>
              <a:t> in Asia-Pacific, Global Competitiveness Report 2018</a:t>
            </a:r>
            <a:br>
              <a:rPr lang="en-US" altLang="zh-TW" dirty="0"/>
            </a:br>
            <a:r>
              <a:rPr lang="en-US" altLang="zh-TW" dirty="0"/>
              <a:t>(Source: WEF)</a:t>
            </a:r>
            <a:endParaRPr lang="en-US" altLang="zh-CN" dirty="0">
              <a:solidFill>
                <a:prstClr val="white"/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61E61C98-0E6D-4992-87DD-724D516B521D}"/>
              </a:ext>
            </a:extLst>
          </p:cNvPr>
          <p:cNvSpPr txBox="1"/>
          <p:nvPr/>
        </p:nvSpPr>
        <p:spPr>
          <a:xfrm>
            <a:off x="7412002" y="3609036"/>
            <a:ext cx="188679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13th out of 190 economies for </a:t>
            </a:r>
            <a:r>
              <a:rPr lang="en-US" altLang="zh-TW" b="1" dirty="0"/>
              <a:t>ease of doing business</a:t>
            </a:r>
            <a:endParaRPr lang="en-US" altLang="zh-TW" dirty="0"/>
          </a:p>
          <a:p>
            <a:r>
              <a:rPr lang="en-US" altLang="zh-TW" sz="1400" dirty="0">
                <a:cs typeface="Arial" panose="020B0604020202020204" pitchFamily="34" charset="0"/>
              </a:rPr>
              <a:t>(Source: </a:t>
            </a:r>
            <a:r>
              <a:rPr lang="en-US" altLang="zh-TW" sz="1400" dirty="0"/>
              <a:t>World Bank, Doing Business 2019)</a:t>
            </a:r>
            <a:endParaRPr lang="zh-TW" altLang="zh-TW" sz="1400" dirty="0"/>
          </a:p>
          <a:p>
            <a:endParaRPr lang="en-US" altLang="zh-CN" dirty="0">
              <a:solidFill>
                <a:schemeClr val="bg1">
                  <a:lumMod val="50000"/>
                </a:schemeClr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="" xmlns:a16="http://schemas.microsoft.com/office/drawing/2014/main" id="{5707D478-9C04-4801-AAE6-DB5AD5C6AE07}"/>
              </a:ext>
            </a:extLst>
          </p:cNvPr>
          <p:cNvGrpSpPr/>
          <p:nvPr/>
        </p:nvGrpSpPr>
        <p:grpSpPr>
          <a:xfrm>
            <a:off x="4806236" y="1577078"/>
            <a:ext cx="1905736" cy="1905736"/>
            <a:chOff x="5296493" y="2534001"/>
            <a:chExt cx="1905736" cy="1905736"/>
          </a:xfrm>
        </p:grpSpPr>
        <p:sp>
          <p:nvSpPr>
            <p:cNvPr id="6" name="椭圆 4">
              <a:extLst>
                <a:ext uri="{FF2B5EF4-FFF2-40B4-BE49-F238E27FC236}">
                  <a16:creationId xmlns="" xmlns:a16="http://schemas.microsoft.com/office/drawing/2014/main" id="{CBF43813-D828-4FD4-B41A-70886AB58841}"/>
                </a:ext>
              </a:extLst>
            </p:cNvPr>
            <p:cNvSpPr/>
            <p:nvPr/>
          </p:nvSpPr>
          <p:spPr>
            <a:xfrm>
              <a:off x="5296493" y="2534001"/>
              <a:ext cx="1905736" cy="1905736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970F74ED-0723-4C1B-B3FD-A6CB38176EC8}"/>
                </a:ext>
              </a:extLst>
            </p:cNvPr>
            <p:cNvSpPr txBox="1"/>
            <p:nvPr/>
          </p:nvSpPr>
          <p:spPr>
            <a:xfrm>
              <a:off x="5528071" y="2962409"/>
              <a:ext cx="153920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u="sng" dirty="0">
                  <a:solidFill>
                    <a:prstClr val="white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  <a:cs typeface="Meiryo" panose="020B0604030504040204" pitchFamily="34" charset="-128"/>
                </a:rPr>
                <a:t>4</a:t>
              </a:r>
              <a:r>
                <a:rPr lang="en-US" altLang="zh-CN" sz="7200" u="sng" baseline="30000" dirty="0">
                  <a:solidFill>
                    <a:prstClr val="white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  <a:cs typeface="Meiryo" panose="020B0604030504040204" pitchFamily="34" charset="-128"/>
                </a:rPr>
                <a:t>th</a:t>
              </a:r>
              <a:r>
                <a:rPr lang="en-US" altLang="zh-CN" sz="6600" u="sng" dirty="0">
                  <a:solidFill>
                    <a:prstClr val="white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  <a:cs typeface="Meiryo" panose="020B0604030504040204" pitchFamily="34" charset="-128"/>
                </a:rPr>
                <a:t> </a:t>
              </a:r>
              <a:endParaRPr lang="zh-CN" altLang="en-US" sz="6600" u="sng" dirty="0">
                <a:solidFill>
                  <a:prstClr val="white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endParaRPr>
            </a:p>
          </p:txBody>
        </p:sp>
      </p:grpSp>
      <p:sp>
        <p:nvSpPr>
          <p:cNvPr id="29" name="文本框 19">
            <a:extLst>
              <a:ext uri="{FF2B5EF4-FFF2-40B4-BE49-F238E27FC236}">
                <a16:creationId xmlns="" xmlns:a16="http://schemas.microsoft.com/office/drawing/2014/main" id="{F194948F-AB23-4A74-B72D-E37F914EB807}"/>
              </a:ext>
            </a:extLst>
          </p:cNvPr>
          <p:cNvSpPr txBox="1"/>
          <p:nvPr/>
        </p:nvSpPr>
        <p:spPr>
          <a:xfrm>
            <a:off x="6143" y="1718522"/>
            <a:ext cx="18194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TW" sz="2000" dirty="0"/>
              <a:t>World’s </a:t>
            </a:r>
            <a:r>
              <a:rPr lang="en-US" altLang="zh-TW" sz="2400" b="1" dirty="0">
                <a:ln w="15875">
                  <a:solidFill>
                    <a:srgbClr val="009999"/>
                  </a:solidFill>
                </a:ln>
                <a:solidFill>
                  <a:srgbClr val="00CC0A"/>
                </a:solidFill>
              </a:rPr>
              <a:t>4th</a:t>
            </a:r>
            <a:r>
              <a:rPr lang="en-US" altLang="zh-TW" sz="2400" dirty="0">
                <a:ln>
                  <a:solidFill>
                    <a:srgbClr val="009999"/>
                  </a:solidFill>
                </a:ln>
                <a:solidFill>
                  <a:srgbClr val="00CC0A"/>
                </a:solidFill>
              </a:rPr>
              <a:t> </a:t>
            </a:r>
            <a:r>
              <a:rPr lang="en-US" altLang="zh-TW" sz="2000" dirty="0"/>
              <a:t>best investment destination </a:t>
            </a:r>
            <a:r>
              <a:rPr lang="en-US" altLang="zh-TW" sz="1600" dirty="0"/>
              <a:t>(Source: BERI)</a:t>
            </a:r>
            <a:endParaRPr lang="en-US" altLang="zh-CN" sz="2000" dirty="0">
              <a:solidFill>
                <a:prstClr val="white"/>
              </a:solidFill>
              <a:ea typeface="Roboto Cn" pitchFamily="2" charset="0"/>
              <a:cs typeface="Arial" panose="020B0604020202020204" pitchFamily="34" charset="0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="" xmlns:a16="http://schemas.microsoft.com/office/drawing/2014/main" id="{A8F11A3A-93F6-4B6B-B400-2D320F0952C5}"/>
              </a:ext>
            </a:extLst>
          </p:cNvPr>
          <p:cNvGrpSpPr/>
          <p:nvPr/>
        </p:nvGrpSpPr>
        <p:grpSpPr>
          <a:xfrm>
            <a:off x="1719042" y="1918678"/>
            <a:ext cx="1765300" cy="1765300"/>
            <a:chOff x="1743224" y="1569511"/>
            <a:chExt cx="1765300" cy="1765300"/>
          </a:xfrm>
        </p:grpSpPr>
        <p:sp>
          <p:nvSpPr>
            <p:cNvPr id="5" name="椭圆 2">
              <a:extLst>
                <a:ext uri="{FF2B5EF4-FFF2-40B4-BE49-F238E27FC236}">
                  <a16:creationId xmlns="" xmlns:a16="http://schemas.microsoft.com/office/drawing/2014/main" id="{35CE7321-1C46-484B-9B23-466CF71A93DB}"/>
                </a:ext>
              </a:extLst>
            </p:cNvPr>
            <p:cNvSpPr/>
            <p:nvPr/>
          </p:nvSpPr>
          <p:spPr>
            <a:xfrm>
              <a:off x="1743224" y="1569511"/>
              <a:ext cx="1765300" cy="1765300"/>
            </a:xfrm>
            <a:prstGeom prst="ellipse">
              <a:avLst/>
            </a:prstGeom>
            <a:solidFill>
              <a:srgbClr val="00AB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15">
              <a:extLst>
                <a:ext uri="{FF2B5EF4-FFF2-40B4-BE49-F238E27FC236}">
                  <a16:creationId xmlns="" xmlns:a16="http://schemas.microsoft.com/office/drawing/2014/main" id="{08D8E0ED-727B-45F4-A8D8-33EFE28A2919}"/>
                </a:ext>
              </a:extLst>
            </p:cNvPr>
            <p:cNvSpPr txBox="1"/>
            <p:nvPr/>
          </p:nvSpPr>
          <p:spPr>
            <a:xfrm>
              <a:off x="1968071" y="1873592"/>
              <a:ext cx="1539204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000" u="sng" dirty="0">
                  <a:solidFill>
                    <a:prstClr val="white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  <a:cs typeface="Meiryo" panose="020B0604030504040204" pitchFamily="34" charset="-128"/>
                </a:rPr>
                <a:t>4</a:t>
              </a:r>
              <a:r>
                <a:rPr lang="en-US" altLang="zh-CN" sz="7200" u="sng" baseline="30000" dirty="0">
                  <a:solidFill>
                    <a:prstClr val="white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  <a:cs typeface="Meiryo" panose="020B0604030504040204" pitchFamily="34" charset="-128"/>
                </a:rPr>
                <a:t>th</a:t>
              </a:r>
              <a:r>
                <a:rPr lang="en-US" altLang="zh-CN" sz="6600" u="sng" dirty="0">
                  <a:solidFill>
                    <a:prstClr val="white"/>
                  </a:solidFill>
                  <a:latin typeface="汉仪细等线简" panose="02010609000101010101" pitchFamily="49" charset="-122"/>
                  <a:ea typeface="汉仪细等线简" panose="02010609000101010101" pitchFamily="49" charset="-122"/>
                  <a:cs typeface="Meiryo" panose="020B0604030504040204" pitchFamily="34" charset="-128"/>
                </a:rPr>
                <a:t> </a:t>
              </a:r>
              <a:endParaRPr lang="zh-CN" altLang="en-US" sz="6600" u="sng" dirty="0">
                <a:solidFill>
                  <a:prstClr val="white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endParaRPr>
            </a:p>
          </p:txBody>
        </p:sp>
      </p:grpSp>
      <p:sp>
        <p:nvSpPr>
          <p:cNvPr id="31" name="文本框 13">
            <a:extLst>
              <a:ext uri="{FF2B5EF4-FFF2-40B4-BE49-F238E27FC236}">
                <a16:creationId xmlns="" xmlns:a16="http://schemas.microsoft.com/office/drawing/2014/main" id="{D94839EC-3098-4DDB-AC08-68C43E095555}"/>
              </a:ext>
            </a:extLst>
          </p:cNvPr>
          <p:cNvSpPr txBox="1"/>
          <p:nvPr/>
        </p:nvSpPr>
        <p:spPr>
          <a:xfrm>
            <a:off x="5955679" y="3860946"/>
            <a:ext cx="1401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pPr defTabSz="685800"/>
            <a:r>
              <a:rPr lang="en-US" altLang="zh-CN" sz="5400" u="sng" dirty="0">
                <a:solidFill>
                  <a:prstClr val="white"/>
                </a:solidFill>
              </a:rPr>
              <a:t>13</a:t>
            </a:r>
            <a:r>
              <a:rPr lang="en-US" altLang="zh-CN" sz="4800" u="sng" baseline="30000" dirty="0">
                <a:solidFill>
                  <a:prstClr val="white"/>
                </a:solidFill>
              </a:rPr>
              <a:t>th</a:t>
            </a:r>
            <a:endParaRPr lang="en-US" altLang="zh-CN" sz="6600" u="sng" dirty="0">
              <a:solidFill>
                <a:prstClr val="white"/>
              </a:solidFill>
            </a:endParaRPr>
          </a:p>
        </p:txBody>
      </p:sp>
      <p:sp>
        <p:nvSpPr>
          <p:cNvPr id="32" name="椭圆 3">
            <a:extLst>
              <a:ext uri="{FF2B5EF4-FFF2-40B4-BE49-F238E27FC236}">
                <a16:creationId xmlns="" xmlns:a16="http://schemas.microsoft.com/office/drawing/2014/main" id="{E50E2DF4-CCD7-4C69-808E-024734836BC8}"/>
              </a:ext>
            </a:extLst>
          </p:cNvPr>
          <p:cNvSpPr/>
          <p:nvPr/>
        </p:nvSpPr>
        <p:spPr>
          <a:xfrm>
            <a:off x="700290" y="3601449"/>
            <a:ext cx="1511300" cy="1511300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13">
            <a:extLst>
              <a:ext uri="{FF2B5EF4-FFF2-40B4-BE49-F238E27FC236}">
                <a16:creationId xmlns="" xmlns:a16="http://schemas.microsoft.com/office/drawing/2014/main" id="{33752047-A480-4F0B-AA4D-3AD2D3D7673E}"/>
              </a:ext>
            </a:extLst>
          </p:cNvPr>
          <p:cNvSpPr txBox="1"/>
          <p:nvPr/>
        </p:nvSpPr>
        <p:spPr>
          <a:xfrm>
            <a:off x="755267" y="3861877"/>
            <a:ext cx="1401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pPr defTabSz="685800"/>
            <a:r>
              <a:rPr lang="en-US" altLang="zh-CN" sz="5400" u="sng" dirty="0">
                <a:solidFill>
                  <a:prstClr val="white"/>
                </a:solidFill>
              </a:rPr>
              <a:t>14</a:t>
            </a:r>
            <a:r>
              <a:rPr lang="en-US" altLang="zh-CN" sz="4800" u="sng" baseline="30000" dirty="0">
                <a:solidFill>
                  <a:prstClr val="white"/>
                </a:solidFill>
              </a:rPr>
              <a:t>th</a:t>
            </a:r>
            <a:endParaRPr lang="en-US" altLang="zh-CN" sz="6600" u="sng" dirty="0">
              <a:solidFill>
                <a:prstClr val="white"/>
              </a:solidFill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FC5BB7F1-2089-4958-8F76-0204270CCC1C}"/>
              </a:ext>
            </a:extLst>
          </p:cNvPr>
          <p:cNvSpPr/>
          <p:nvPr/>
        </p:nvSpPr>
        <p:spPr>
          <a:xfrm>
            <a:off x="73351" y="5237825"/>
            <a:ext cx="276316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altLang="zh-TW" dirty="0"/>
              <a:t>14th Best business environment in the world, </a:t>
            </a:r>
            <a:r>
              <a:rPr lang="en-US" altLang="zh-TW" dirty="0">
                <a:ea typeface="Roboto Cn" pitchFamily="2" charset="0"/>
                <a:cs typeface="Arial" panose="020B0604020202020204" pitchFamily="34" charset="0"/>
              </a:rPr>
              <a:t>2014-2018</a:t>
            </a:r>
            <a:endParaRPr lang="en-US" altLang="zh-TW" dirty="0"/>
          </a:p>
          <a:p>
            <a:pPr algn="ctr" defTabSz="685800"/>
            <a:r>
              <a:rPr lang="en-US" altLang="zh-TW" sz="1400" dirty="0"/>
              <a:t>(Source: The Economist, Intelligence Unit forecasts</a:t>
            </a:r>
            <a:r>
              <a:rPr lang="en-US" altLang="zh-TW" dirty="0"/>
              <a:t>) </a:t>
            </a:r>
            <a:r>
              <a:rPr lang="en-US" altLang="zh-CN" dirty="0">
                <a:solidFill>
                  <a:prstClr val="white"/>
                </a:solidFill>
                <a:ea typeface="Roboto Cn" pitchFamily="2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椭圆 3">
            <a:extLst>
              <a:ext uri="{FF2B5EF4-FFF2-40B4-BE49-F238E27FC236}">
                <a16:creationId xmlns="" xmlns:a16="http://schemas.microsoft.com/office/drawing/2014/main" id="{23006C23-DAC9-4AEA-B923-186161019CF2}"/>
              </a:ext>
            </a:extLst>
          </p:cNvPr>
          <p:cNvSpPr/>
          <p:nvPr/>
        </p:nvSpPr>
        <p:spPr>
          <a:xfrm>
            <a:off x="3428907" y="5176882"/>
            <a:ext cx="1377329" cy="1377329"/>
          </a:xfrm>
          <a:prstGeom prst="ellipse">
            <a:avLst/>
          </a:prstGeom>
          <a:solidFill>
            <a:srgbClr val="00AB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3">
            <a:extLst>
              <a:ext uri="{FF2B5EF4-FFF2-40B4-BE49-F238E27FC236}">
                <a16:creationId xmlns="" xmlns:a16="http://schemas.microsoft.com/office/drawing/2014/main" id="{B3CFCB44-369E-42AD-BB22-7B006227F24B}"/>
              </a:ext>
            </a:extLst>
          </p:cNvPr>
          <p:cNvSpPr txBox="1"/>
          <p:nvPr/>
        </p:nvSpPr>
        <p:spPr>
          <a:xfrm>
            <a:off x="3483884" y="5385190"/>
            <a:ext cx="1277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8800">
                <a:solidFill>
                  <a:schemeClr val="bg1"/>
                </a:solidFill>
                <a:latin typeface="汉仪细等线简" panose="02010609000101010101" pitchFamily="49" charset="-122"/>
                <a:ea typeface="汉仪细等线简" panose="02010609000101010101" pitchFamily="49" charset="-122"/>
                <a:cs typeface="Meiryo" panose="020B0604030504040204" pitchFamily="34" charset="-128"/>
              </a:defRPr>
            </a:lvl1pPr>
          </a:lstStyle>
          <a:p>
            <a:pPr defTabSz="685800"/>
            <a:r>
              <a:rPr lang="en-US" altLang="zh-CN" sz="4400" u="sng" dirty="0">
                <a:solidFill>
                  <a:prstClr val="white"/>
                </a:solidFill>
              </a:rPr>
              <a:t>18</a:t>
            </a:r>
            <a:r>
              <a:rPr lang="en-US" altLang="zh-CN" sz="4800" u="sng" baseline="30000" dirty="0">
                <a:solidFill>
                  <a:prstClr val="white"/>
                </a:solidFill>
              </a:rPr>
              <a:t>th</a:t>
            </a:r>
            <a:endParaRPr lang="en-US" altLang="zh-CN" sz="6600" u="sng" dirty="0">
              <a:solidFill>
                <a:prstClr val="white"/>
              </a:solidFill>
            </a:endParaRPr>
          </a:p>
        </p:txBody>
      </p:sp>
      <p:sp>
        <p:nvSpPr>
          <p:cNvPr id="21" name="文本框 10">
            <a:extLst>
              <a:ext uri="{FF2B5EF4-FFF2-40B4-BE49-F238E27FC236}">
                <a16:creationId xmlns="" xmlns:a16="http://schemas.microsoft.com/office/drawing/2014/main" id="{C14F87B3-BF35-4A74-A03F-D4EBBFD54137}"/>
              </a:ext>
            </a:extLst>
          </p:cNvPr>
          <p:cNvSpPr txBox="1"/>
          <p:nvPr/>
        </p:nvSpPr>
        <p:spPr>
          <a:xfrm>
            <a:off x="4825178" y="5547535"/>
            <a:ext cx="18867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18</a:t>
            </a:r>
            <a:r>
              <a:rPr lang="en-US" altLang="zh-TW" baseline="30000" dirty="0"/>
              <a:t>th</a:t>
            </a:r>
            <a:r>
              <a:rPr lang="en-US" altLang="zh-TW" dirty="0"/>
              <a:t> Largest exporter of goods in 2018</a:t>
            </a:r>
          </a:p>
          <a:p>
            <a:r>
              <a:rPr lang="en-US" altLang="zh-TW" sz="1400" dirty="0">
                <a:cs typeface="Arial" panose="020B0604020202020204" pitchFamily="34" charset="0"/>
              </a:rPr>
              <a:t>(Source: WTO</a:t>
            </a:r>
            <a:r>
              <a:rPr lang="en-US" altLang="zh-TW" sz="1400" dirty="0"/>
              <a:t>)</a:t>
            </a:r>
            <a:endParaRPr lang="zh-TW" altLang="zh-TW" sz="1400" dirty="0"/>
          </a:p>
        </p:txBody>
      </p:sp>
    </p:spTree>
    <p:extLst>
      <p:ext uri="{BB962C8B-B14F-4D97-AF65-F5344CB8AC3E}">
        <p14:creationId xmlns:p14="http://schemas.microsoft.com/office/powerpoint/2010/main" val="25542968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9">
            <a:extLst>
              <a:ext uri="{FF2B5EF4-FFF2-40B4-BE49-F238E27FC236}">
                <a16:creationId xmlns="" xmlns:a16="http://schemas.microsoft.com/office/drawing/2014/main" id="{86AEF275-17F8-4FEB-80DB-CD039E767556}"/>
              </a:ext>
            </a:extLst>
          </p:cNvPr>
          <p:cNvGrpSpPr/>
          <p:nvPr/>
        </p:nvGrpSpPr>
        <p:grpSpPr>
          <a:xfrm>
            <a:off x="193241" y="1994573"/>
            <a:ext cx="2158283" cy="2816870"/>
            <a:chOff x="684967" y="2228295"/>
            <a:chExt cx="1799393" cy="3043187"/>
          </a:xfrm>
        </p:grpSpPr>
        <p:sp>
          <p:nvSpPr>
            <p:cNvPr id="33" name="Rectangle 6">
              <a:extLst>
                <a:ext uri="{FF2B5EF4-FFF2-40B4-BE49-F238E27FC236}">
                  <a16:creationId xmlns="" xmlns:a16="http://schemas.microsoft.com/office/drawing/2014/main" id="{359E6519-3F81-4F36-9C31-29E883938BCB}"/>
                </a:ext>
              </a:extLst>
            </p:cNvPr>
            <p:cNvSpPr/>
            <p:nvPr/>
          </p:nvSpPr>
          <p:spPr>
            <a:xfrm>
              <a:off x="684967" y="4156595"/>
              <a:ext cx="1799393" cy="1114887"/>
            </a:xfrm>
            <a:custGeom>
              <a:avLst/>
              <a:gdLst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1296971 w 3924298"/>
                <a:gd name="connsiteY3" fmla="*/ 4031500 h 4038600"/>
                <a:gd name="connsiteX4" fmla="*/ 0 w 3924298"/>
                <a:gd name="connsiteY4" fmla="*/ 4038600 h 4038600"/>
                <a:gd name="connsiteX5" fmla="*/ 0 w 3924298"/>
                <a:gd name="connsiteY5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298" h="4038600">
                  <a:moveTo>
                    <a:pt x="0" y="0"/>
                  </a:moveTo>
                  <a:cubicBezTo>
                    <a:pt x="1289245" y="254524"/>
                    <a:pt x="1522689" y="772998"/>
                    <a:pt x="3924298" y="0"/>
                  </a:cubicBezTo>
                  <a:cubicBezTo>
                    <a:pt x="3207861" y="2194612"/>
                    <a:pt x="3424678" y="2456730"/>
                    <a:pt x="3924298" y="4038600"/>
                  </a:cubicBezTo>
                  <a:cubicBezTo>
                    <a:pt x="2003456" y="3680382"/>
                    <a:pt x="2608998" y="3407004"/>
                    <a:pt x="0" y="4038600"/>
                  </a:cubicBezTo>
                  <a:cubicBezTo>
                    <a:pt x="499620" y="2711253"/>
                    <a:pt x="820132" y="195894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4" name="Round Same Side Corner Rectangle 3">
              <a:extLst>
                <a:ext uri="{FF2B5EF4-FFF2-40B4-BE49-F238E27FC236}">
                  <a16:creationId xmlns="" xmlns:a16="http://schemas.microsoft.com/office/drawing/2014/main" id="{3F92902F-3992-4A57-9345-B4CEBB9A9D7A}"/>
                </a:ext>
              </a:extLst>
            </p:cNvPr>
            <p:cNvSpPr/>
            <p:nvPr/>
          </p:nvSpPr>
          <p:spPr>
            <a:xfrm flipV="1">
              <a:off x="741285" y="2974016"/>
              <a:ext cx="1686758" cy="2015231"/>
            </a:xfrm>
            <a:prstGeom prst="round2SameRect">
              <a:avLst>
                <a:gd name="adj1" fmla="val 16016"/>
                <a:gd name="adj2" fmla="val 0"/>
              </a:avLst>
            </a:prstGeom>
            <a:solidFill>
              <a:srgbClr val="E5E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5" name="Freeform 5">
              <a:extLst>
                <a:ext uri="{FF2B5EF4-FFF2-40B4-BE49-F238E27FC236}">
                  <a16:creationId xmlns="" xmlns:a16="http://schemas.microsoft.com/office/drawing/2014/main" id="{C262BBEC-59BB-4593-BB06-7E101A7481D2}"/>
                </a:ext>
              </a:extLst>
            </p:cNvPr>
            <p:cNvSpPr/>
            <p:nvPr/>
          </p:nvSpPr>
          <p:spPr>
            <a:xfrm>
              <a:off x="741285" y="2228295"/>
              <a:ext cx="1686758" cy="927716"/>
            </a:xfrm>
            <a:custGeom>
              <a:avLst/>
              <a:gdLst>
                <a:gd name="connsiteX0" fmla="*/ 267808 w 1686758"/>
                <a:gd name="connsiteY0" fmla="*/ 0 h 927716"/>
                <a:gd name="connsiteX1" fmla="*/ 1418950 w 1686758"/>
                <a:gd name="connsiteY1" fmla="*/ 0 h 927716"/>
                <a:gd name="connsiteX2" fmla="*/ 1686758 w 1686758"/>
                <a:gd name="connsiteY2" fmla="*/ 267808 h 927716"/>
                <a:gd name="connsiteX3" fmla="*/ 1686758 w 1686758"/>
                <a:gd name="connsiteY3" fmla="*/ 754602 h 927716"/>
                <a:gd name="connsiteX4" fmla="*/ 989861 w 1686758"/>
                <a:gd name="connsiteY4" fmla="*/ 754602 h 927716"/>
                <a:gd name="connsiteX5" fmla="*/ 843380 w 1686758"/>
                <a:gd name="connsiteY5" fmla="*/ 927716 h 927716"/>
                <a:gd name="connsiteX6" fmla="*/ 696898 w 1686758"/>
                <a:gd name="connsiteY6" fmla="*/ 754602 h 927716"/>
                <a:gd name="connsiteX7" fmla="*/ 0 w 1686758"/>
                <a:gd name="connsiteY7" fmla="*/ 754602 h 927716"/>
                <a:gd name="connsiteX8" fmla="*/ 0 w 1686758"/>
                <a:gd name="connsiteY8" fmla="*/ 267808 h 927716"/>
                <a:gd name="connsiteX9" fmla="*/ 267808 w 1686758"/>
                <a:gd name="connsiteY9" fmla="*/ 0 h 9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758" h="927716">
                  <a:moveTo>
                    <a:pt x="267808" y="0"/>
                  </a:moveTo>
                  <a:lnTo>
                    <a:pt x="1418950" y="0"/>
                  </a:lnTo>
                  <a:cubicBezTo>
                    <a:pt x="1566856" y="0"/>
                    <a:pt x="1686758" y="119902"/>
                    <a:pt x="1686758" y="267808"/>
                  </a:cubicBezTo>
                  <a:lnTo>
                    <a:pt x="1686758" y="754602"/>
                  </a:lnTo>
                  <a:lnTo>
                    <a:pt x="989861" y="754602"/>
                  </a:lnTo>
                  <a:lnTo>
                    <a:pt x="843380" y="927716"/>
                  </a:lnTo>
                  <a:lnTo>
                    <a:pt x="696898" y="754602"/>
                  </a:lnTo>
                  <a:lnTo>
                    <a:pt x="0" y="754602"/>
                  </a:lnTo>
                  <a:lnTo>
                    <a:pt x="0" y="267808"/>
                  </a:lnTo>
                  <a:cubicBezTo>
                    <a:pt x="0" y="119902"/>
                    <a:pt x="119902" y="0"/>
                    <a:pt x="267808" y="0"/>
                  </a:cubicBezTo>
                  <a:close/>
                </a:path>
              </a:pathLst>
            </a:custGeom>
            <a:solidFill>
              <a:srgbClr val="9EC1A3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36" name="TextBox 7">
              <a:extLst>
                <a:ext uri="{FF2B5EF4-FFF2-40B4-BE49-F238E27FC236}">
                  <a16:creationId xmlns="" xmlns:a16="http://schemas.microsoft.com/office/drawing/2014/main" id="{C6C1ECFB-B994-46D0-A994-9C6998EE1C6D}"/>
                </a:ext>
              </a:extLst>
            </p:cNvPr>
            <p:cNvSpPr txBox="1"/>
            <p:nvPr/>
          </p:nvSpPr>
          <p:spPr>
            <a:xfrm>
              <a:off x="845925" y="2349125"/>
              <a:ext cx="1477476" cy="3491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Lucida Sans Unicode" panose="020B0602030504020204" pitchFamily="34" charset="0"/>
                </a:rPr>
                <a:t>Marketing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ucida Sans Unicode" panose="020B0602030504020204" pitchFamily="34" charset="0"/>
              </a:endParaRPr>
            </a:p>
          </p:txBody>
        </p:sp>
        <p:sp>
          <p:nvSpPr>
            <p:cNvPr id="37" name="TextBox 8">
              <a:extLst>
                <a:ext uri="{FF2B5EF4-FFF2-40B4-BE49-F238E27FC236}">
                  <a16:creationId xmlns="" xmlns:a16="http://schemas.microsoft.com/office/drawing/2014/main" id="{76B6EBE2-0BAB-4969-89B7-AE9B52FEF1B2}"/>
                </a:ext>
              </a:extLst>
            </p:cNvPr>
            <p:cNvSpPr txBox="1"/>
            <p:nvPr/>
          </p:nvSpPr>
          <p:spPr>
            <a:xfrm>
              <a:off x="741285" y="3235936"/>
              <a:ext cx="1634437" cy="106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KOL 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2. YouTube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3. Line Group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TW" sz="14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. Media Reports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grpSp>
        <p:nvGrpSpPr>
          <p:cNvPr id="38" name="Group 10">
            <a:extLst>
              <a:ext uri="{FF2B5EF4-FFF2-40B4-BE49-F238E27FC236}">
                <a16:creationId xmlns="" xmlns:a16="http://schemas.microsoft.com/office/drawing/2014/main" id="{EFAF3DF5-9E4D-4068-9E95-6A42F17F1C56}"/>
              </a:ext>
            </a:extLst>
          </p:cNvPr>
          <p:cNvGrpSpPr/>
          <p:nvPr/>
        </p:nvGrpSpPr>
        <p:grpSpPr>
          <a:xfrm>
            <a:off x="2349446" y="1991180"/>
            <a:ext cx="2269476" cy="2816870"/>
            <a:chOff x="684967" y="2228295"/>
            <a:chExt cx="1799393" cy="3043187"/>
          </a:xfrm>
        </p:grpSpPr>
        <p:sp>
          <p:nvSpPr>
            <p:cNvPr id="39" name="Rectangle 6">
              <a:extLst>
                <a:ext uri="{FF2B5EF4-FFF2-40B4-BE49-F238E27FC236}">
                  <a16:creationId xmlns="" xmlns:a16="http://schemas.microsoft.com/office/drawing/2014/main" id="{34DEBA36-2E63-4279-BA26-4F665456D25C}"/>
                </a:ext>
              </a:extLst>
            </p:cNvPr>
            <p:cNvSpPr/>
            <p:nvPr/>
          </p:nvSpPr>
          <p:spPr>
            <a:xfrm>
              <a:off x="684967" y="4156595"/>
              <a:ext cx="1799393" cy="1114887"/>
            </a:xfrm>
            <a:custGeom>
              <a:avLst/>
              <a:gdLst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1296971 w 3924298"/>
                <a:gd name="connsiteY3" fmla="*/ 4031500 h 4038600"/>
                <a:gd name="connsiteX4" fmla="*/ 0 w 3924298"/>
                <a:gd name="connsiteY4" fmla="*/ 4038600 h 4038600"/>
                <a:gd name="connsiteX5" fmla="*/ 0 w 3924298"/>
                <a:gd name="connsiteY5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298" h="4038600">
                  <a:moveTo>
                    <a:pt x="0" y="0"/>
                  </a:moveTo>
                  <a:cubicBezTo>
                    <a:pt x="1289245" y="254524"/>
                    <a:pt x="1522689" y="772998"/>
                    <a:pt x="3924298" y="0"/>
                  </a:cubicBezTo>
                  <a:cubicBezTo>
                    <a:pt x="3207861" y="2194612"/>
                    <a:pt x="3424678" y="2456730"/>
                    <a:pt x="3924298" y="4038600"/>
                  </a:cubicBezTo>
                  <a:cubicBezTo>
                    <a:pt x="2003456" y="3680382"/>
                    <a:pt x="2608998" y="3407004"/>
                    <a:pt x="0" y="4038600"/>
                  </a:cubicBezTo>
                  <a:cubicBezTo>
                    <a:pt x="499620" y="2711253"/>
                    <a:pt x="820132" y="195894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0" name="Round Same Side Corner Rectangle 12">
              <a:extLst>
                <a:ext uri="{FF2B5EF4-FFF2-40B4-BE49-F238E27FC236}">
                  <a16:creationId xmlns="" xmlns:a16="http://schemas.microsoft.com/office/drawing/2014/main" id="{82FBF930-1763-4BC2-A97E-0D86DC9EEB79}"/>
                </a:ext>
              </a:extLst>
            </p:cNvPr>
            <p:cNvSpPr/>
            <p:nvPr/>
          </p:nvSpPr>
          <p:spPr>
            <a:xfrm flipV="1">
              <a:off x="741285" y="2974016"/>
              <a:ext cx="1686758" cy="2015231"/>
            </a:xfrm>
            <a:prstGeom prst="round2SameRect">
              <a:avLst>
                <a:gd name="adj1" fmla="val 16016"/>
                <a:gd name="adj2" fmla="val 0"/>
              </a:avLst>
            </a:prstGeom>
            <a:solidFill>
              <a:srgbClr val="CFE9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="" xmlns:a16="http://schemas.microsoft.com/office/drawing/2014/main" id="{D6F4AAEB-4DC6-4680-A127-17687D2A9508}"/>
                </a:ext>
              </a:extLst>
            </p:cNvPr>
            <p:cNvSpPr/>
            <p:nvPr/>
          </p:nvSpPr>
          <p:spPr>
            <a:xfrm>
              <a:off x="741285" y="2228295"/>
              <a:ext cx="1686758" cy="927716"/>
            </a:xfrm>
            <a:custGeom>
              <a:avLst/>
              <a:gdLst>
                <a:gd name="connsiteX0" fmla="*/ 267808 w 1686758"/>
                <a:gd name="connsiteY0" fmla="*/ 0 h 927716"/>
                <a:gd name="connsiteX1" fmla="*/ 1418950 w 1686758"/>
                <a:gd name="connsiteY1" fmla="*/ 0 h 927716"/>
                <a:gd name="connsiteX2" fmla="*/ 1686758 w 1686758"/>
                <a:gd name="connsiteY2" fmla="*/ 267808 h 927716"/>
                <a:gd name="connsiteX3" fmla="*/ 1686758 w 1686758"/>
                <a:gd name="connsiteY3" fmla="*/ 754602 h 927716"/>
                <a:gd name="connsiteX4" fmla="*/ 989861 w 1686758"/>
                <a:gd name="connsiteY4" fmla="*/ 754602 h 927716"/>
                <a:gd name="connsiteX5" fmla="*/ 843380 w 1686758"/>
                <a:gd name="connsiteY5" fmla="*/ 927716 h 927716"/>
                <a:gd name="connsiteX6" fmla="*/ 696898 w 1686758"/>
                <a:gd name="connsiteY6" fmla="*/ 754602 h 927716"/>
                <a:gd name="connsiteX7" fmla="*/ 0 w 1686758"/>
                <a:gd name="connsiteY7" fmla="*/ 754602 h 927716"/>
                <a:gd name="connsiteX8" fmla="*/ 0 w 1686758"/>
                <a:gd name="connsiteY8" fmla="*/ 267808 h 927716"/>
                <a:gd name="connsiteX9" fmla="*/ 267808 w 1686758"/>
                <a:gd name="connsiteY9" fmla="*/ 0 h 9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758" h="927716">
                  <a:moveTo>
                    <a:pt x="267808" y="0"/>
                  </a:moveTo>
                  <a:lnTo>
                    <a:pt x="1418950" y="0"/>
                  </a:lnTo>
                  <a:cubicBezTo>
                    <a:pt x="1566856" y="0"/>
                    <a:pt x="1686758" y="119902"/>
                    <a:pt x="1686758" y="267808"/>
                  </a:cubicBezTo>
                  <a:lnTo>
                    <a:pt x="1686758" y="754602"/>
                  </a:lnTo>
                  <a:lnTo>
                    <a:pt x="989861" y="754602"/>
                  </a:lnTo>
                  <a:lnTo>
                    <a:pt x="843380" y="927716"/>
                  </a:lnTo>
                  <a:lnTo>
                    <a:pt x="696898" y="754602"/>
                  </a:lnTo>
                  <a:lnTo>
                    <a:pt x="0" y="754602"/>
                  </a:lnTo>
                  <a:lnTo>
                    <a:pt x="0" y="267808"/>
                  </a:lnTo>
                  <a:cubicBezTo>
                    <a:pt x="0" y="119902"/>
                    <a:pt x="119902" y="0"/>
                    <a:pt x="267808" y="0"/>
                  </a:cubicBezTo>
                  <a:close/>
                </a:path>
              </a:pathLst>
            </a:custGeom>
            <a:solidFill>
              <a:srgbClr val="67B8B0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2" name="TextBox 14">
              <a:extLst>
                <a:ext uri="{FF2B5EF4-FFF2-40B4-BE49-F238E27FC236}">
                  <a16:creationId xmlns="" xmlns:a16="http://schemas.microsoft.com/office/drawing/2014/main" id="{F404F21D-8BE7-4F0E-9984-8D850EA92D22}"/>
                </a:ext>
              </a:extLst>
            </p:cNvPr>
            <p:cNvSpPr txBox="1"/>
            <p:nvPr/>
          </p:nvSpPr>
          <p:spPr>
            <a:xfrm>
              <a:off x="869389" y="2347663"/>
              <a:ext cx="1477476" cy="598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Lucida Sans Unicode" panose="020B0602030504020204" pitchFamily="34" charset="0"/>
                </a:rPr>
                <a:t>Bubble Tea Pavilion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ucida Sans Unicode" panose="020B0602030504020204" pitchFamily="34" charset="0"/>
              </a:endParaRPr>
            </a:p>
          </p:txBody>
        </p:sp>
        <p:sp>
          <p:nvSpPr>
            <p:cNvPr id="43" name="TextBox 15">
              <a:extLst>
                <a:ext uri="{FF2B5EF4-FFF2-40B4-BE49-F238E27FC236}">
                  <a16:creationId xmlns="" xmlns:a16="http://schemas.microsoft.com/office/drawing/2014/main" id="{3A464C81-8A7D-466D-A10B-5B110A414FF2}"/>
                </a:ext>
              </a:extLst>
            </p:cNvPr>
            <p:cNvSpPr txBox="1"/>
            <p:nvPr/>
          </p:nvSpPr>
          <p:spPr>
            <a:xfrm>
              <a:off x="741285" y="3235936"/>
              <a:ext cx="1634437" cy="3241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</p:grpSp>
      <p:grpSp>
        <p:nvGrpSpPr>
          <p:cNvPr id="44" name="Group 16">
            <a:extLst>
              <a:ext uri="{FF2B5EF4-FFF2-40B4-BE49-F238E27FC236}">
                <a16:creationId xmlns="" xmlns:a16="http://schemas.microsoft.com/office/drawing/2014/main" id="{DB9822CA-B24C-4F73-92BD-978C11E4608E}"/>
              </a:ext>
            </a:extLst>
          </p:cNvPr>
          <p:cNvGrpSpPr/>
          <p:nvPr/>
        </p:nvGrpSpPr>
        <p:grpSpPr>
          <a:xfrm>
            <a:off x="4627395" y="1997182"/>
            <a:ext cx="2233871" cy="2776890"/>
            <a:chOff x="684967" y="2228295"/>
            <a:chExt cx="1799393" cy="3043187"/>
          </a:xfrm>
        </p:grpSpPr>
        <p:sp>
          <p:nvSpPr>
            <p:cNvPr id="45" name="Rectangle 6">
              <a:extLst>
                <a:ext uri="{FF2B5EF4-FFF2-40B4-BE49-F238E27FC236}">
                  <a16:creationId xmlns="" xmlns:a16="http://schemas.microsoft.com/office/drawing/2014/main" id="{49A1542F-FF48-4252-87D5-7800D6F2375B}"/>
                </a:ext>
              </a:extLst>
            </p:cNvPr>
            <p:cNvSpPr/>
            <p:nvPr/>
          </p:nvSpPr>
          <p:spPr>
            <a:xfrm>
              <a:off x="684967" y="4156595"/>
              <a:ext cx="1799393" cy="1114887"/>
            </a:xfrm>
            <a:custGeom>
              <a:avLst/>
              <a:gdLst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1296971 w 3924298"/>
                <a:gd name="connsiteY3" fmla="*/ 4031500 h 4038600"/>
                <a:gd name="connsiteX4" fmla="*/ 0 w 3924298"/>
                <a:gd name="connsiteY4" fmla="*/ 4038600 h 4038600"/>
                <a:gd name="connsiteX5" fmla="*/ 0 w 3924298"/>
                <a:gd name="connsiteY5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298" h="4038600">
                  <a:moveTo>
                    <a:pt x="0" y="0"/>
                  </a:moveTo>
                  <a:cubicBezTo>
                    <a:pt x="1289245" y="254524"/>
                    <a:pt x="1522689" y="772998"/>
                    <a:pt x="3924298" y="0"/>
                  </a:cubicBezTo>
                  <a:cubicBezTo>
                    <a:pt x="3207861" y="2194612"/>
                    <a:pt x="3424678" y="2456730"/>
                    <a:pt x="3924298" y="4038600"/>
                  </a:cubicBezTo>
                  <a:cubicBezTo>
                    <a:pt x="2003456" y="3680382"/>
                    <a:pt x="2608998" y="3407004"/>
                    <a:pt x="0" y="4038600"/>
                  </a:cubicBezTo>
                  <a:cubicBezTo>
                    <a:pt x="499620" y="2711253"/>
                    <a:pt x="820132" y="195894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6" name="Round Same Side Corner Rectangle 18">
              <a:extLst>
                <a:ext uri="{FF2B5EF4-FFF2-40B4-BE49-F238E27FC236}">
                  <a16:creationId xmlns="" xmlns:a16="http://schemas.microsoft.com/office/drawing/2014/main" id="{6B0C24B8-02B7-477E-80C2-E0641DB2ED80}"/>
                </a:ext>
              </a:extLst>
            </p:cNvPr>
            <p:cNvSpPr/>
            <p:nvPr/>
          </p:nvSpPr>
          <p:spPr>
            <a:xfrm flipV="1">
              <a:off x="741285" y="2974016"/>
              <a:ext cx="1686758" cy="2015231"/>
            </a:xfrm>
            <a:prstGeom prst="round2SameRect">
              <a:avLst>
                <a:gd name="adj1" fmla="val 16016"/>
                <a:gd name="adj2" fmla="val 0"/>
              </a:avLst>
            </a:prstGeom>
            <a:solidFill>
              <a:srgbClr val="DDEA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7" name="Freeform 19">
              <a:extLst>
                <a:ext uri="{FF2B5EF4-FFF2-40B4-BE49-F238E27FC236}">
                  <a16:creationId xmlns="" xmlns:a16="http://schemas.microsoft.com/office/drawing/2014/main" id="{6F4C0447-B8BC-479E-8677-F2CBB87E5921}"/>
                </a:ext>
              </a:extLst>
            </p:cNvPr>
            <p:cNvSpPr/>
            <p:nvPr/>
          </p:nvSpPr>
          <p:spPr>
            <a:xfrm>
              <a:off x="741285" y="2228295"/>
              <a:ext cx="1686758" cy="927716"/>
            </a:xfrm>
            <a:custGeom>
              <a:avLst/>
              <a:gdLst>
                <a:gd name="connsiteX0" fmla="*/ 267808 w 1686758"/>
                <a:gd name="connsiteY0" fmla="*/ 0 h 927716"/>
                <a:gd name="connsiteX1" fmla="*/ 1418950 w 1686758"/>
                <a:gd name="connsiteY1" fmla="*/ 0 h 927716"/>
                <a:gd name="connsiteX2" fmla="*/ 1686758 w 1686758"/>
                <a:gd name="connsiteY2" fmla="*/ 267808 h 927716"/>
                <a:gd name="connsiteX3" fmla="*/ 1686758 w 1686758"/>
                <a:gd name="connsiteY3" fmla="*/ 754602 h 927716"/>
                <a:gd name="connsiteX4" fmla="*/ 989861 w 1686758"/>
                <a:gd name="connsiteY4" fmla="*/ 754602 h 927716"/>
                <a:gd name="connsiteX5" fmla="*/ 843380 w 1686758"/>
                <a:gd name="connsiteY5" fmla="*/ 927716 h 927716"/>
                <a:gd name="connsiteX6" fmla="*/ 696898 w 1686758"/>
                <a:gd name="connsiteY6" fmla="*/ 754602 h 927716"/>
                <a:gd name="connsiteX7" fmla="*/ 0 w 1686758"/>
                <a:gd name="connsiteY7" fmla="*/ 754602 h 927716"/>
                <a:gd name="connsiteX8" fmla="*/ 0 w 1686758"/>
                <a:gd name="connsiteY8" fmla="*/ 267808 h 927716"/>
                <a:gd name="connsiteX9" fmla="*/ 267808 w 1686758"/>
                <a:gd name="connsiteY9" fmla="*/ 0 h 9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758" h="927716">
                  <a:moveTo>
                    <a:pt x="267808" y="0"/>
                  </a:moveTo>
                  <a:lnTo>
                    <a:pt x="1418950" y="0"/>
                  </a:lnTo>
                  <a:cubicBezTo>
                    <a:pt x="1566856" y="0"/>
                    <a:pt x="1686758" y="119902"/>
                    <a:pt x="1686758" y="267808"/>
                  </a:cubicBezTo>
                  <a:lnTo>
                    <a:pt x="1686758" y="754602"/>
                  </a:lnTo>
                  <a:lnTo>
                    <a:pt x="989861" y="754602"/>
                  </a:lnTo>
                  <a:lnTo>
                    <a:pt x="843380" y="927716"/>
                  </a:lnTo>
                  <a:lnTo>
                    <a:pt x="696898" y="754602"/>
                  </a:lnTo>
                  <a:lnTo>
                    <a:pt x="0" y="754602"/>
                  </a:lnTo>
                  <a:lnTo>
                    <a:pt x="0" y="267808"/>
                  </a:lnTo>
                  <a:cubicBezTo>
                    <a:pt x="0" y="119902"/>
                    <a:pt x="119902" y="0"/>
                    <a:pt x="267808" y="0"/>
                  </a:cubicBezTo>
                  <a:close/>
                </a:path>
              </a:pathLst>
            </a:custGeom>
            <a:solidFill>
              <a:srgbClr val="325D6C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標楷體" panose="03000509000000000000" pitchFamily="65" charset="-120"/>
                <a:ea typeface="標楷體" panose="03000509000000000000" pitchFamily="65" charset="-120"/>
                <a:cs typeface="+mn-cs"/>
              </a:endParaRPr>
            </a:p>
          </p:txBody>
        </p:sp>
        <p:sp>
          <p:nvSpPr>
            <p:cNvPr id="48" name="TextBox 20">
              <a:extLst>
                <a:ext uri="{FF2B5EF4-FFF2-40B4-BE49-F238E27FC236}">
                  <a16:creationId xmlns="" xmlns:a16="http://schemas.microsoft.com/office/drawing/2014/main" id="{C224CAFD-B25E-4417-B21A-E775DC7760CD}"/>
                </a:ext>
              </a:extLst>
            </p:cNvPr>
            <p:cNvSpPr txBox="1"/>
            <p:nvPr/>
          </p:nvSpPr>
          <p:spPr>
            <a:xfrm>
              <a:off x="845925" y="2266130"/>
              <a:ext cx="1477476" cy="354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Lucida Sans Unicode" panose="020B0602030504020204" pitchFamily="34" charset="0"/>
                </a:rPr>
                <a:t>Seminars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ucida Sans Unicode" panose="020B0602030504020204" pitchFamily="34" charset="0"/>
              </a:endParaRPr>
            </a:p>
          </p:txBody>
        </p:sp>
        <p:sp>
          <p:nvSpPr>
            <p:cNvPr id="49" name="TextBox 21">
              <a:extLst>
                <a:ext uri="{FF2B5EF4-FFF2-40B4-BE49-F238E27FC236}">
                  <a16:creationId xmlns="" xmlns:a16="http://schemas.microsoft.com/office/drawing/2014/main" id="{03DD12C8-5F7B-402C-BB18-A85199E614AD}"/>
                </a:ext>
              </a:extLst>
            </p:cNvPr>
            <p:cNvSpPr txBox="1"/>
            <p:nvPr/>
          </p:nvSpPr>
          <p:spPr>
            <a:xfrm>
              <a:off x="741285" y="3088088"/>
              <a:ext cx="1634437" cy="153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Topics: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Experience and knowledge share</a:t>
              </a:r>
            </a:p>
            <a:p>
              <a:pPr marL="342900" marR="0" lvl="0" indent="-34290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Innovation in packaging and straw</a:t>
              </a:r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="" xmlns:a16="http://schemas.microsoft.com/office/drawing/2014/main" id="{A3B35878-CA91-4531-B4BD-F75DCCD63BA6}"/>
              </a:ext>
            </a:extLst>
          </p:cNvPr>
          <p:cNvGrpSpPr/>
          <p:nvPr/>
        </p:nvGrpSpPr>
        <p:grpSpPr>
          <a:xfrm>
            <a:off x="6843544" y="2016238"/>
            <a:ext cx="2300456" cy="2790962"/>
            <a:chOff x="684967" y="2228295"/>
            <a:chExt cx="1945752" cy="3043187"/>
          </a:xfrm>
        </p:grpSpPr>
        <p:sp>
          <p:nvSpPr>
            <p:cNvPr id="51" name="Rectangle 6">
              <a:extLst>
                <a:ext uri="{FF2B5EF4-FFF2-40B4-BE49-F238E27FC236}">
                  <a16:creationId xmlns="" xmlns:a16="http://schemas.microsoft.com/office/drawing/2014/main" id="{921C9ABC-8C78-4EE3-BF92-B16851B8317D}"/>
                </a:ext>
              </a:extLst>
            </p:cNvPr>
            <p:cNvSpPr/>
            <p:nvPr/>
          </p:nvSpPr>
          <p:spPr>
            <a:xfrm>
              <a:off x="684967" y="4156595"/>
              <a:ext cx="1799393" cy="1114887"/>
            </a:xfrm>
            <a:custGeom>
              <a:avLst/>
              <a:gdLst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1296971 w 3924298"/>
                <a:gd name="connsiteY3" fmla="*/ 4031500 h 4038600"/>
                <a:gd name="connsiteX4" fmla="*/ 0 w 3924298"/>
                <a:gd name="connsiteY4" fmla="*/ 4038600 h 4038600"/>
                <a:gd name="connsiteX5" fmla="*/ 0 w 3924298"/>
                <a:gd name="connsiteY5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  <a:gd name="connsiteX0" fmla="*/ 0 w 3924298"/>
                <a:gd name="connsiteY0" fmla="*/ 0 h 4038600"/>
                <a:gd name="connsiteX1" fmla="*/ 3924298 w 3924298"/>
                <a:gd name="connsiteY1" fmla="*/ 0 h 4038600"/>
                <a:gd name="connsiteX2" fmla="*/ 3924298 w 3924298"/>
                <a:gd name="connsiteY2" fmla="*/ 4038600 h 4038600"/>
                <a:gd name="connsiteX3" fmla="*/ 0 w 3924298"/>
                <a:gd name="connsiteY3" fmla="*/ 4038600 h 4038600"/>
                <a:gd name="connsiteX4" fmla="*/ 0 w 3924298"/>
                <a:gd name="connsiteY4" fmla="*/ 0 h 403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4298" h="4038600">
                  <a:moveTo>
                    <a:pt x="0" y="0"/>
                  </a:moveTo>
                  <a:cubicBezTo>
                    <a:pt x="1289245" y="254524"/>
                    <a:pt x="1522689" y="772998"/>
                    <a:pt x="3924298" y="0"/>
                  </a:cubicBezTo>
                  <a:cubicBezTo>
                    <a:pt x="3207861" y="2194612"/>
                    <a:pt x="3424678" y="2456730"/>
                    <a:pt x="3924298" y="4038600"/>
                  </a:cubicBezTo>
                  <a:cubicBezTo>
                    <a:pt x="2003456" y="3680382"/>
                    <a:pt x="2608998" y="3407004"/>
                    <a:pt x="0" y="4038600"/>
                  </a:cubicBezTo>
                  <a:cubicBezTo>
                    <a:pt x="499620" y="2711253"/>
                    <a:pt x="820132" y="1958942"/>
                    <a:pt x="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2" name="Round Same Side Corner Rectangle 24">
              <a:extLst>
                <a:ext uri="{FF2B5EF4-FFF2-40B4-BE49-F238E27FC236}">
                  <a16:creationId xmlns="" xmlns:a16="http://schemas.microsoft.com/office/drawing/2014/main" id="{B3FD66B7-2498-4B8F-BB8E-C9747D5AD0D3}"/>
                </a:ext>
              </a:extLst>
            </p:cNvPr>
            <p:cNvSpPr/>
            <p:nvPr/>
          </p:nvSpPr>
          <p:spPr>
            <a:xfrm flipV="1">
              <a:off x="741285" y="2974016"/>
              <a:ext cx="1686758" cy="2015231"/>
            </a:xfrm>
            <a:prstGeom prst="round2SameRect">
              <a:avLst>
                <a:gd name="adj1" fmla="val 16016"/>
                <a:gd name="adj2" fmla="val 0"/>
              </a:avLst>
            </a:prstGeom>
            <a:solidFill>
              <a:srgbClr val="C8D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3" name="Freeform 25">
              <a:extLst>
                <a:ext uri="{FF2B5EF4-FFF2-40B4-BE49-F238E27FC236}">
                  <a16:creationId xmlns="" xmlns:a16="http://schemas.microsoft.com/office/drawing/2014/main" id="{38B81490-57EA-4095-885E-C240D7855C74}"/>
                </a:ext>
              </a:extLst>
            </p:cNvPr>
            <p:cNvSpPr/>
            <p:nvPr/>
          </p:nvSpPr>
          <p:spPr>
            <a:xfrm>
              <a:off x="741285" y="2228295"/>
              <a:ext cx="1686758" cy="927716"/>
            </a:xfrm>
            <a:custGeom>
              <a:avLst/>
              <a:gdLst>
                <a:gd name="connsiteX0" fmla="*/ 267808 w 1686758"/>
                <a:gd name="connsiteY0" fmla="*/ 0 h 927716"/>
                <a:gd name="connsiteX1" fmla="*/ 1418950 w 1686758"/>
                <a:gd name="connsiteY1" fmla="*/ 0 h 927716"/>
                <a:gd name="connsiteX2" fmla="*/ 1686758 w 1686758"/>
                <a:gd name="connsiteY2" fmla="*/ 267808 h 927716"/>
                <a:gd name="connsiteX3" fmla="*/ 1686758 w 1686758"/>
                <a:gd name="connsiteY3" fmla="*/ 754602 h 927716"/>
                <a:gd name="connsiteX4" fmla="*/ 989861 w 1686758"/>
                <a:gd name="connsiteY4" fmla="*/ 754602 h 927716"/>
                <a:gd name="connsiteX5" fmla="*/ 843380 w 1686758"/>
                <a:gd name="connsiteY5" fmla="*/ 927716 h 927716"/>
                <a:gd name="connsiteX6" fmla="*/ 696898 w 1686758"/>
                <a:gd name="connsiteY6" fmla="*/ 754602 h 927716"/>
                <a:gd name="connsiteX7" fmla="*/ 0 w 1686758"/>
                <a:gd name="connsiteY7" fmla="*/ 754602 h 927716"/>
                <a:gd name="connsiteX8" fmla="*/ 0 w 1686758"/>
                <a:gd name="connsiteY8" fmla="*/ 267808 h 927716"/>
                <a:gd name="connsiteX9" fmla="*/ 267808 w 1686758"/>
                <a:gd name="connsiteY9" fmla="*/ 0 h 927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86758" h="927716">
                  <a:moveTo>
                    <a:pt x="267808" y="0"/>
                  </a:moveTo>
                  <a:lnTo>
                    <a:pt x="1418950" y="0"/>
                  </a:lnTo>
                  <a:cubicBezTo>
                    <a:pt x="1566856" y="0"/>
                    <a:pt x="1686758" y="119902"/>
                    <a:pt x="1686758" y="267808"/>
                  </a:cubicBezTo>
                  <a:lnTo>
                    <a:pt x="1686758" y="754602"/>
                  </a:lnTo>
                  <a:lnTo>
                    <a:pt x="989861" y="754602"/>
                  </a:lnTo>
                  <a:lnTo>
                    <a:pt x="843380" y="927716"/>
                  </a:lnTo>
                  <a:lnTo>
                    <a:pt x="696898" y="754602"/>
                  </a:lnTo>
                  <a:lnTo>
                    <a:pt x="0" y="754602"/>
                  </a:lnTo>
                  <a:lnTo>
                    <a:pt x="0" y="267808"/>
                  </a:lnTo>
                  <a:cubicBezTo>
                    <a:pt x="0" y="119902"/>
                    <a:pt x="119902" y="0"/>
                    <a:pt x="267808" y="0"/>
                  </a:cubicBezTo>
                  <a:close/>
                </a:path>
              </a:pathLst>
            </a:custGeom>
            <a:solidFill>
              <a:srgbClr val="1C343C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54" name="TextBox 26">
              <a:extLst>
                <a:ext uri="{FF2B5EF4-FFF2-40B4-BE49-F238E27FC236}">
                  <a16:creationId xmlns="" xmlns:a16="http://schemas.microsoft.com/office/drawing/2014/main" id="{22694C14-F4C2-4091-A37D-82AE464FC7C9}"/>
                </a:ext>
              </a:extLst>
            </p:cNvPr>
            <p:cNvSpPr txBox="1"/>
            <p:nvPr/>
          </p:nvSpPr>
          <p:spPr>
            <a:xfrm>
              <a:off x="845925" y="2266130"/>
              <a:ext cx="1477476" cy="3523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5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Lucida Sans Unicode" panose="020B0602030504020204" pitchFamily="34" charset="0"/>
                </a:rPr>
                <a:t>Networking</a:t>
              </a:r>
              <a:endPara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Lucida Sans Unicode" panose="020B0602030504020204" pitchFamily="34" charset="0"/>
              </a:endParaRPr>
            </a:p>
          </p:txBody>
        </p:sp>
        <p:sp>
          <p:nvSpPr>
            <p:cNvPr id="55" name="TextBox 27">
              <a:extLst>
                <a:ext uri="{FF2B5EF4-FFF2-40B4-BE49-F238E27FC236}">
                  <a16:creationId xmlns="" xmlns:a16="http://schemas.microsoft.com/office/drawing/2014/main" id="{8D981FBE-51DC-457F-8AC5-92C8995E6E1B}"/>
                </a:ext>
              </a:extLst>
            </p:cNvPr>
            <p:cNvSpPr txBox="1"/>
            <p:nvPr/>
          </p:nvSpPr>
          <p:spPr>
            <a:xfrm>
              <a:off x="741285" y="3235936"/>
              <a:ext cx="1889434" cy="80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</a:t>
              </a:r>
              <a:r>
                <a:rPr kumimoji="0" lang="zh-TW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452 participants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2. Sourcing, info exchange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sp>
        <p:nvSpPr>
          <p:cNvPr id="57" name="TextBox 8">
            <a:extLst>
              <a:ext uri="{FF2B5EF4-FFF2-40B4-BE49-F238E27FC236}">
                <a16:creationId xmlns="" xmlns:a16="http://schemas.microsoft.com/office/drawing/2014/main" id="{71B3A48C-B48B-48E6-AF0B-6ECDE6DD4A1E}"/>
              </a:ext>
            </a:extLst>
          </p:cNvPr>
          <p:cNvSpPr txBox="1"/>
          <p:nvPr/>
        </p:nvSpPr>
        <p:spPr>
          <a:xfrm>
            <a:off x="2428693" y="2793648"/>
            <a:ext cx="212741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Overseas: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 Taiwan Expo in 5 countries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Exhibitions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Domestic: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. Food Taipei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Food Kaohsiung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箭號: 向下 1">
            <a:extLst>
              <a:ext uri="{FF2B5EF4-FFF2-40B4-BE49-F238E27FC236}">
                <a16:creationId xmlns="" xmlns:a16="http://schemas.microsoft.com/office/drawing/2014/main" id="{6792D614-DA8B-42F4-A02B-FDC1551E34E8}"/>
              </a:ext>
            </a:extLst>
          </p:cNvPr>
          <p:cNvSpPr/>
          <p:nvPr/>
        </p:nvSpPr>
        <p:spPr>
          <a:xfrm>
            <a:off x="4417050" y="4532536"/>
            <a:ext cx="389744" cy="586087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7C06F821-6666-429C-A84F-641F219BDF6C}"/>
              </a:ext>
            </a:extLst>
          </p:cNvPr>
          <p:cNvSpPr/>
          <p:nvPr/>
        </p:nvSpPr>
        <p:spPr>
          <a:xfrm>
            <a:off x="216916" y="5183892"/>
            <a:ext cx="8710168" cy="149610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Request Topics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1. Provide local market info before expo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2. Invite local buyers &amp; set up networking between exhibitors and buyers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rPr>
              <a:t>3. Forward bubble tea pavilion info to local buyers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</a:endParaRPr>
          </a:p>
        </p:txBody>
      </p:sp>
      <p:pic>
        <p:nvPicPr>
          <p:cNvPr id="2052" name="Picture 4" descr="ãçç å¥¶è¶ åçãçåçæå°çµæ">
            <a:extLst>
              <a:ext uri="{FF2B5EF4-FFF2-40B4-BE49-F238E27FC236}">
                <a16:creationId xmlns="" xmlns:a16="http://schemas.microsoft.com/office/drawing/2014/main" id="{079A0C12-6104-458E-A8C2-11963B953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182" y="3311329"/>
            <a:ext cx="2625836" cy="262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ãçç ç²ååçãçåçæå°çµæ">
            <a:extLst>
              <a:ext uri="{FF2B5EF4-FFF2-40B4-BE49-F238E27FC236}">
                <a16:creationId xmlns="" xmlns:a16="http://schemas.microsoft.com/office/drawing/2014/main" id="{C015AEB4-B81B-4FA0-B2A7-9DBA758E7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61266" y="4914682"/>
            <a:ext cx="1363310" cy="10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72C5D67C-C9D8-4692-A7FA-7C8D8695DCDA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標題 1">
            <a:extLst>
              <a:ext uri="{FF2B5EF4-FFF2-40B4-BE49-F238E27FC236}">
                <a16:creationId xmlns="" xmlns:a16="http://schemas.microsoft.com/office/drawing/2014/main" id="{84687AD4-6652-4BA5-B895-7182136826B8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Bubble Tea-2019 Key Plans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78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="" xmlns:a16="http://schemas.microsoft.com/office/drawing/2014/main" id="{69B1D02E-0BD2-41CE-8DAD-2C4C3C97BD73}"/>
              </a:ext>
            </a:extLst>
          </p:cNvPr>
          <p:cNvSpPr/>
          <p:nvPr/>
        </p:nvSpPr>
        <p:spPr>
          <a:xfrm>
            <a:off x="-1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2F396215-F71E-493A-AA2D-1F43713C3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8200" y="2131564"/>
            <a:ext cx="4075561" cy="3908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標題 1">
            <a:extLst>
              <a:ext uri="{FF2B5EF4-FFF2-40B4-BE49-F238E27FC236}">
                <a16:creationId xmlns="" xmlns:a16="http://schemas.microsoft.com/office/drawing/2014/main" id="{6275CEB4-5642-4551-BB15-C54108383AEC}"/>
              </a:ext>
            </a:extLst>
          </p:cNvPr>
          <p:cNvSpPr txBox="1">
            <a:spLocks/>
          </p:cNvSpPr>
          <p:nvPr/>
        </p:nvSpPr>
        <p:spPr>
          <a:xfrm>
            <a:off x="108648" y="333229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Taiwan’s Leading Industries</a:t>
            </a:r>
            <a: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37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JhengHei" charset="-120"/>
                <a:ea typeface="Microsoft JhengHei" charset="-120"/>
                <a:cs typeface="Microsoft JhengHei" charset="-120"/>
              </a:rPr>
              <a:t>Taiwan Halal</a:t>
            </a:r>
            <a:endParaRPr kumimoji="1" lang="zh-TW" altLang="en-US" sz="37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JhengHei" charset="-120"/>
              <a:ea typeface="Microsoft JhengHei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="" xmlns:a16="http://schemas.microsoft.com/office/drawing/2014/main" id="{8DD1BF7A-DD36-42C8-BA50-B7E5169F18A0}"/>
              </a:ext>
            </a:extLst>
          </p:cNvPr>
          <p:cNvSpPr txBox="1"/>
          <p:nvPr/>
        </p:nvSpPr>
        <p:spPr>
          <a:xfrm>
            <a:off x="350239" y="1944277"/>
            <a:ext cx="424918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789A7"/>
                </a:solidFill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Feature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Nearly 700 companies with Halal certifications recognized  by JAKIM.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789A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Major Overseas Events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Malaysia International Halal Showcase    and Food &amp; Hotel Malaysia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Taiwan Expos in Malaysia, Indonesia  and Philippines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Trade Meetings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4789A7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Request Topics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Invite buyers  and media to visit Taiwan Halal Pavilion in All events.</a:t>
            </a:r>
          </a:p>
        </p:txBody>
      </p:sp>
      <p:pic>
        <p:nvPicPr>
          <p:cNvPr id="3074" name="Picture 2" descr="ãå°ç£æ¸çé£åä¿è­ãçåçæå°çµæ">
            <a:extLst>
              <a:ext uri="{FF2B5EF4-FFF2-40B4-BE49-F238E27FC236}">
                <a16:creationId xmlns="" xmlns:a16="http://schemas.microsoft.com/office/drawing/2014/main" id="{67AA7795-796D-40B3-9575-FA81E3DFD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238" y="276406"/>
            <a:ext cx="1332346" cy="133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8358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traight Connector 3">
            <a:extLst>
              <a:ext uri="{FF2B5EF4-FFF2-40B4-BE49-F238E27FC236}">
                <a16:creationId xmlns="" xmlns:a16="http://schemas.microsoft.com/office/drawing/2014/main" id="{66C5FEA3-2A7D-4C5E-BEB3-5893E5061765}"/>
              </a:ext>
            </a:extLst>
          </p:cNvPr>
          <p:cNvCxnSpPr>
            <a:cxnSpLocks/>
            <a:stCxn id="31" idx="4"/>
          </p:cNvCxnSpPr>
          <p:nvPr/>
        </p:nvCxnSpPr>
        <p:spPr>
          <a:xfrm>
            <a:off x="2319346" y="2685252"/>
            <a:ext cx="1916" cy="2447207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">
            <a:extLst>
              <a:ext uri="{FF2B5EF4-FFF2-40B4-BE49-F238E27FC236}">
                <a16:creationId xmlns="" xmlns:a16="http://schemas.microsoft.com/office/drawing/2014/main" id="{9994BC3C-E5AF-49A6-B6BB-A16935F465CD}"/>
              </a:ext>
            </a:extLst>
          </p:cNvPr>
          <p:cNvSpPr txBox="1">
            <a:spLocks/>
          </p:cNvSpPr>
          <p:nvPr/>
        </p:nvSpPr>
        <p:spPr>
          <a:xfrm>
            <a:off x="140678" y="1462667"/>
            <a:ext cx="5923238" cy="7242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itchFamily="34" charset="-120"/>
                <a:cs typeface="+mn-cs"/>
              </a:rPr>
              <a:t>World-class Medical Quality</a:t>
            </a:r>
          </a:p>
        </p:txBody>
      </p:sp>
      <p:sp>
        <p:nvSpPr>
          <p:cNvPr id="15" name="Oval 6">
            <a:extLst>
              <a:ext uri="{FF2B5EF4-FFF2-40B4-BE49-F238E27FC236}">
                <a16:creationId xmlns="" xmlns:a16="http://schemas.microsoft.com/office/drawing/2014/main" id="{4ACAD1EA-3F95-41E0-AB54-97F7F697B286}"/>
              </a:ext>
            </a:extLst>
          </p:cNvPr>
          <p:cNvSpPr/>
          <p:nvPr/>
        </p:nvSpPr>
        <p:spPr>
          <a:xfrm>
            <a:off x="2235997" y="4418297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5AB7082E-675C-4CCB-AE41-CAA8FF45CF79}"/>
              </a:ext>
            </a:extLst>
          </p:cNvPr>
          <p:cNvSpPr txBox="1"/>
          <p:nvPr/>
        </p:nvSpPr>
        <p:spPr>
          <a:xfrm>
            <a:off x="595777" y="4209643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2015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120B2B20-DDE8-4914-B450-B7B650864FCE}"/>
              </a:ext>
            </a:extLst>
          </p:cNvPr>
          <p:cNvSpPr/>
          <p:nvPr/>
        </p:nvSpPr>
        <p:spPr>
          <a:xfrm>
            <a:off x="2229292" y="5092897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="" xmlns:a16="http://schemas.microsoft.com/office/drawing/2014/main" id="{706B5316-7DA0-41C4-865C-C99949740A4B}"/>
              </a:ext>
            </a:extLst>
          </p:cNvPr>
          <p:cNvSpPr txBox="1"/>
          <p:nvPr/>
        </p:nvSpPr>
        <p:spPr>
          <a:xfrm>
            <a:off x="595777" y="4930643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2018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="" xmlns:a16="http://schemas.microsoft.com/office/drawing/2014/main" id="{846CA1DC-2558-4D66-A2D0-F286D8B78E67}"/>
              </a:ext>
            </a:extLst>
          </p:cNvPr>
          <p:cNvSpPr txBox="1"/>
          <p:nvPr/>
        </p:nvSpPr>
        <p:spPr>
          <a:xfrm>
            <a:off x="612424" y="2289114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2012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="" xmlns:a16="http://schemas.microsoft.com/office/drawing/2014/main" id="{8EC22776-4C12-46AF-8078-A24B87EC82EA}"/>
              </a:ext>
            </a:extLst>
          </p:cNvPr>
          <p:cNvSpPr txBox="1"/>
          <p:nvPr/>
        </p:nvSpPr>
        <p:spPr>
          <a:xfrm>
            <a:off x="2444516" y="4842544"/>
            <a:ext cx="4560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14 medical service providers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 Taiwan accredited by the JCI in 2018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824ECE85-BD45-4882-A53E-E33D2B265EB6}"/>
              </a:ext>
            </a:extLst>
          </p:cNvPr>
          <p:cNvSpPr/>
          <p:nvPr/>
        </p:nvSpPr>
        <p:spPr>
          <a:xfrm>
            <a:off x="2471256" y="4126478"/>
            <a:ext cx="5045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Quality of Death Index, 6th worldwide,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1st in Asia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(EIU, 2015)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952DCA69-90A8-4C54-8CE0-F4232EDCC967}"/>
              </a:ext>
            </a:extLst>
          </p:cNvPr>
          <p:cNvSpPr/>
          <p:nvPr/>
        </p:nvSpPr>
        <p:spPr>
          <a:xfrm>
            <a:off x="2525835" y="2199071"/>
            <a:ext cx="4978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CNN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rated Taiwan Medical Care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System as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Best World-Class Coverage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="" xmlns:a16="http://schemas.microsoft.com/office/drawing/2014/main" id="{F860B617-37E5-46F3-B433-D0F4871F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7321" y="5824498"/>
            <a:ext cx="943846" cy="87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Oval 6">
            <a:extLst>
              <a:ext uri="{FF2B5EF4-FFF2-40B4-BE49-F238E27FC236}">
                <a16:creationId xmlns="" xmlns:a16="http://schemas.microsoft.com/office/drawing/2014/main" id="{3CDD1BFE-3F60-4576-B02D-67BE2D6C21B5}"/>
              </a:ext>
            </a:extLst>
          </p:cNvPr>
          <p:cNvSpPr/>
          <p:nvPr/>
        </p:nvSpPr>
        <p:spPr>
          <a:xfrm>
            <a:off x="2211334" y="2469228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2" name="TextBox 33">
            <a:extLst>
              <a:ext uri="{FF2B5EF4-FFF2-40B4-BE49-F238E27FC236}">
                <a16:creationId xmlns="" xmlns:a16="http://schemas.microsoft.com/office/drawing/2014/main" id="{A6EF5C59-1ECA-408D-B6E8-4B771C95A84D}"/>
              </a:ext>
            </a:extLst>
          </p:cNvPr>
          <p:cNvSpPr txBox="1"/>
          <p:nvPr/>
        </p:nvSpPr>
        <p:spPr>
          <a:xfrm>
            <a:off x="573681" y="3242410"/>
            <a:ext cx="14987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2014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Arial" pitchFamily="34" charset="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4094DF12-EE28-46DF-8B53-B9FDA94A376A}"/>
              </a:ext>
            </a:extLst>
          </p:cNvPr>
          <p:cNvSpPr/>
          <p:nvPr/>
        </p:nvSpPr>
        <p:spPr>
          <a:xfrm>
            <a:off x="2487157" y="3009167"/>
            <a:ext cx="49780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Taiwan – 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Best Health Care System</a:t>
            </a: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in the World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(The Richest Web 2014)</a:t>
            </a:r>
          </a:p>
        </p:txBody>
      </p:sp>
      <p:sp>
        <p:nvSpPr>
          <p:cNvPr id="34" name="Oval 6">
            <a:extLst>
              <a:ext uri="{FF2B5EF4-FFF2-40B4-BE49-F238E27FC236}">
                <a16:creationId xmlns="" xmlns:a16="http://schemas.microsoft.com/office/drawing/2014/main" id="{25E7F54B-5147-4BBA-A098-884293E94A41}"/>
              </a:ext>
            </a:extLst>
          </p:cNvPr>
          <p:cNvSpPr/>
          <p:nvPr/>
        </p:nvSpPr>
        <p:spPr>
          <a:xfrm>
            <a:off x="2223007" y="3401842"/>
            <a:ext cx="216024" cy="21602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B77460C1-B6C8-4BE2-959D-157910CA052B}"/>
              </a:ext>
            </a:extLst>
          </p:cNvPr>
          <p:cNvSpPr/>
          <p:nvPr/>
        </p:nvSpPr>
        <p:spPr>
          <a:xfrm>
            <a:off x="1064756" y="6025255"/>
            <a:ext cx="6758444" cy="707886"/>
          </a:xfrm>
          <a:prstGeom prst="rect">
            <a:avLst/>
          </a:prstGeom>
          <a:solidFill>
            <a:srgbClr val="B3B197">
              <a:alpha val="4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Taiwan – </a:t>
            </a:r>
            <a:r>
              <a:rPr lang="en-US" altLang="zh-TW" sz="2000" b="1" dirty="0">
                <a:solidFill>
                  <a:srgbClr val="FF0000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The Best Health Care System</a:t>
            </a:r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 in the World </a:t>
            </a:r>
          </a:p>
          <a:p>
            <a:pPr algn="ctr"/>
            <a:r>
              <a:rPr lang="en-US" altLang="zh-TW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(The Richest Web 2014)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AC0CA60A-BB71-4A94-B8F2-8766003FA80E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5" name="標題 1">
            <a:extLst>
              <a:ext uri="{FF2B5EF4-FFF2-40B4-BE49-F238E27FC236}">
                <a16:creationId xmlns="" xmlns:a16="http://schemas.microsoft.com/office/drawing/2014/main" id="{D2CEF453-C113-46B8-84F2-280F7854A62E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Medical Care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989638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2094" y="1123031"/>
            <a:ext cx="8926704" cy="931111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cs typeface="Arial" pitchFamily="34" charset="0"/>
              </a:rPr>
              <a:t/>
            </a:r>
            <a:br>
              <a:rPr lang="en-US" altLang="ko-KR" dirty="0">
                <a:cs typeface="Arial" pitchFamily="34" charset="0"/>
              </a:rPr>
            </a:br>
            <a:endParaRPr lang="zh-TW" altLang="en-US" dirty="0"/>
          </a:p>
        </p:txBody>
      </p:sp>
      <p:grpSp>
        <p:nvGrpSpPr>
          <p:cNvPr id="8" name="Group 26">
            <a:extLst>
              <a:ext uri="{FF2B5EF4-FFF2-40B4-BE49-F238E27FC236}">
                <a16:creationId xmlns="" xmlns:a16="http://schemas.microsoft.com/office/drawing/2014/main" id="{48B21E1D-966E-4E2B-8754-5A2728E7E4B3}"/>
              </a:ext>
            </a:extLst>
          </p:cNvPr>
          <p:cNvGrpSpPr/>
          <p:nvPr/>
        </p:nvGrpSpPr>
        <p:grpSpPr>
          <a:xfrm>
            <a:off x="3010050" y="3429000"/>
            <a:ext cx="3485082" cy="2772273"/>
            <a:chOff x="1914525" y="1276351"/>
            <a:chExt cx="5333999" cy="4336841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4131ABF7-6619-49D5-B0BC-C178B20CD1DE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0" name="Freeform 4">
              <a:extLst>
                <a:ext uri="{FF2B5EF4-FFF2-40B4-BE49-F238E27FC236}">
                  <a16:creationId xmlns="" xmlns:a16="http://schemas.microsoft.com/office/drawing/2014/main" id="{6A1CAC2D-F155-4B9F-98CE-611709FE1EA2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11" name="Freeform 5">
              <a:extLst>
                <a:ext uri="{FF2B5EF4-FFF2-40B4-BE49-F238E27FC236}">
                  <a16:creationId xmlns="" xmlns:a16="http://schemas.microsoft.com/office/drawing/2014/main" id="{B32711E5-6559-4E81-815A-F0DF5478C7B3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13" name="群組 12">
            <a:extLst>
              <a:ext uri="{FF2B5EF4-FFF2-40B4-BE49-F238E27FC236}">
                <a16:creationId xmlns="" xmlns:a16="http://schemas.microsoft.com/office/drawing/2014/main" id="{95FC625F-B89A-4712-8720-7008426FE342}"/>
              </a:ext>
            </a:extLst>
          </p:cNvPr>
          <p:cNvGrpSpPr/>
          <p:nvPr/>
        </p:nvGrpSpPr>
        <p:grpSpPr>
          <a:xfrm>
            <a:off x="3536915" y="2307565"/>
            <a:ext cx="2739589" cy="1377689"/>
            <a:chOff x="2528873" y="1327086"/>
            <a:chExt cx="3588446" cy="1972436"/>
          </a:xfrm>
        </p:grpSpPr>
        <p:grpSp>
          <p:nvGrpSpPr>
            <p:cNvPr id="15" name="Group 34">
              <a:extLst>
                <a:ext uri="{FF2B5EF4-FFF2-40B4-BE49-F238E27FC236}">
                  <a16:creationId xmlns="" xmlns:a16="http://schemas.microsoft.com/office/drawing/2014/main" id="{A6C79493-07CC-4938-BA24-1FA66590CEA9}"/>
                </a:ext>
              </a:extLst>
            </p:cNvPr>
            <p:cNvGrpSpPr/>
            <p:nvPr/>
          </p:nvGrpSpPr>
          <p:grpSpPr>
            <a:xfrm>
              <a:off x="2528873" y="1397067"/>
              <a:ext cx="3588446" cy="1902455"/>
              <a:chOff x="2542879" y="4560313"/>
              <a:chExt cx="2735897" cy="1902455"/>
            </a:xfrm>
          </p:grpSpPr>
          <p:sp>
            <p:nvSpPr>
              <p:cNvPr id="20" name="TextBox 35">
                <a:extLst>
                  <a:ext uri="{FF2B5EF4-FFF2-40B4-BE49-F238E27FC236}">
                    <a16:creationId xmlns="" xmlns:a16="http://schemas.microsoft.com/office/drawing/2014/main" id="{417E3240-957D-4796-A4AA-1E73C4F69438}"/>
                  </a:ext>
                </a:extLst>
              </p:cNvPr>
              <p:cNvSpPr txBox="1"/>
              <p:nvPr/>
            </p:nvSpPr>
            <p:spPr>
              <a:xfrm>
                <a:off x="2551706" y="4560313"/>
                <a:ext cx="235700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rPr>
                  <a:t>.  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sp>
            <p:nvSpPr>
              <p:cNvPr id="21" name="TextBox 36">
                <a:extLst>
                  <a:ext uri="{FF2B5EF4-FFF2-40B4-BE49-F238E27FC236}">
                    <a16:creationId xmlns="" xmlns:a16="http://schemas.microsoft.com/office/drawing/2014/main" id="{E6BE878A-8F49-4178-B987-C0C94BDDFFFB}"/>
                  </a:ext>
                </a:extLst>
              </p:cNvPr>
              <p:cNvSpPr txBox="1"/>
              <p:nvPr/>
            </p:nvSpPr>
            <p:spPr>
              <a:xfrm>
                <a:off x="2542879" y="5405225"/>
                <a:ext cx="2735897" cy="1057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3036B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rPr>
                  <a:t>Enhancing International Reputation With Successful Critical Care Cases</a:t>
                </a:r>
                <a:endParaRPr kumimoji="0" lang="ko-KR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D3036B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</p:grpSp>
        <p:grpSp>
          <p:nvGrpSpPr>
            <p:cNvPr id="16" name="群組 15">
              <a:extLst>
                <a:ext uri="{FF2B5EF4-FFF2-40B4-BE49-F238E27FC236}">
                  <a16:creationId xmlns="" xmlns:a16="http://schemas.microsoft.com/office/drawing/2014/main" id="{667734A5-43A2-4797-A289-E82036D50283}"/>
                </a:ext>
              </a:extLst>
            </p:cNvPr>
            <p:cNvGrpSpPr/>
            <p:nvPr/>
          </p:nvGrpSpPr>
          <p:grpSpPr>
            <a:xfrm>
              <a:off x="4274430" y="1327086"/>
              <a:ext cx="1764893" cy="1101608"/>
              <a:chOff x="4274430" y="1327086"/>
              <a:chExt cx="1764893" cy="1101608"/>
            </a:xfrm>
          </p:grpSpPr>
          <p:sp>
            <p:nvSpPr>
              <p:cNvPr id="17" name="Oval 30">
                <a:extLst>
                  <a:ext uri="{FF2B5EF4-FFF2-40B4-BE49-F238E27FC236}">
                    <a16:creationId xmlns="" xmlns:a16="http://schemas.microsoft.com/office/drawing/2014/main" id="{F80F9445-A225-428F-B40B-6A8C006E3591}"/>
                  </a:ext>
                </a:extLst>
              </p:cNvPr>
              <p:cNvSpPr/>
              <p:nvPr/>
            </p:nvSpPr>
            <p:spPr>
              <a:xfrm>
                <a:off x="5332005" y="1478266"/>
                <a:ext cx="707318" cy="770990"/>
              </a:xfrm>
              <a:prstGeom prst="ellipse">
                <a:avLst/>
              </a:prstGeom>
              <a:solidFill>
                <a:srgbClr val="D3036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700" b="0" i="0" u="none" strike="noStrike" kern="1200" cap="none" spc="0" normalizeH="0" baseline="0" noProof="0" dirty="0">
                  <a:ln>
                    <a:noFill/>
                  </a:ln>
                  <a:solidFill>
                    <a:srgbClr val="D3036B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18" name="TextBox 33">
                <a:extLst>
                  <a:ext uri="{FF2B5EF4-FFF2-40B4-BE49-F238E27FC236}">
                    <a16:creationId xmlns="" xmlns:a16="http://schemas.microsoft.com/office/drawing/2014/main" id="{9B4F14EB-F1AE-461A-9F13-0B28BDDB4A11}"/>
                  </a:ext>
                </a:extLst>
              </p:cNvPr>
              <p:cNvSpPr txBox="1"/>
              <p:nvPr/>
            </p:nvSpPr>
            <p:spPr>
              <a:xfrm>
                <a:off x="4274430" y="1327086"/>
                <a:ext cx="1299988" cy="1101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4400" b="1" i="0" u="none" strike="noStrike" kern="1200" cap="none" spc="0" normalizeH="0" baseline="0" noProof="0" dirty="0">
                    <a:ln w="12700">
                      <a:solidFill>
                        <a:prstClr val="white"/>
                      </a:solidFill>
                    </a:ln>
                    <a:solidFill>
                      <a:srgbClr val="D3036B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rPr>
                  <a:t>01</a:t>
                </a:r>
                <a:endParaRPr kumimoji="0" lang="ko-KR" altLang="en-US" sz="44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srgbClr val="D3036B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pic>
            <p:nvPicPr>
              <p:cNvPr id="19" name="圖片 18">
                <a:extLst>
                  <a:ext uri="{FF2B5EF4-FFF2-40B4-BE49-F238E27FC236}">
                    <a16:creationId xmlns="" xmlns:a16="http://schemas.microsoft.com/office/drawing/2014/main" id="{A123970C-14D5-47A5-A632-7D6AA3AEF0F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>
              <a:blip r:embed="rId3" cstate="email">
                <a:lum bright="70000" contrast="-7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467990" y="1668495"/>
                <a:ext cx="474908" cy="463324"/>
              </a:xfrm>
              <a:prstGeom prst="rect">
                <a:avLst/>
              </a:prstGeom>
            </p:spPr>
          </p:pic>
        </p:grpSp>
      </p:grpSp>
      <p:pic>
        <p:nvPicPr>
          <p:cNvPr id="14" name="圖片 13">
            <a:extLst>
              <a:ext uri="{FF2B5EF4-FFF2-40B4-BE49-F238E27FC236}">
                <a16:creationId xmlns="" xmlns:a16="http://schemas.microsoft.com/office/drawing/2014/main" id="{A939AE56-3029-4007-AE18-22EAAA7FBC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6358" y="2181325"/>
            <a:ext cx="2381882" cy="1634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群組 24">
            <a:extLst>
              <a:ext uri="{FF2B5EF4-FFF2-40B4-BE49-F238E27FC236}">
                <a16:creationId xmlns="" xmlns:a16="http://schemas.microsoft.com/office/drawing/2014/main" id="{B79F7BDF-C258-4A3E-9E68-F402C32A4A89}"/>
              </a:ext>
            </a:extLst>
          </p:cNvPr>
          <p:cNvGrpSpPr/>
          <p:nvPr/>
        </p:nvGrpSpPr>
        <p:grpSpPr>
          <a:xfrm>
            <a:off x="417902" y="5601850"/>
            <a:ext cx="3045266" cy="1240626"/>
            <a:chOff x="-1534807" y="5167658"/>
            <a:chExt cx="4267658" cy="1884106"/>
          </a:xfrm>
        </p:grpSpPr>
        <p:sp>
          <p:nvSpPr>
            <p:cNvPr id="28" name="TextBox 39">
              <a:extLst>
                <a:ext uri="{FF2B5EF4-FFF2-40B4-BE49-F238E27FC236}">
                  <a16:creationId xmlns="" xmlns:a16="http://schemas.microsoft.com/office/drawing/2014/main" id="{63BAC729-8DAE-41DF-BCCC-11F9841152D6}"/>
                </a:ext>
              </a:extLst>
            </p:cNvPr>
            <p:cNvSpPr txBox="1"/>
            <p:nvPr/>
          </p:nvSpPr>
          <p:spPr>
            <a:xfrm>
              <a:off x="-1534807" y="6257164"/>
              <a:ext cx="4267658" cy="79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Design the Tailor-made Marketing Strategy at Home and Abroad</a:t>
              </a:r>
            </a:p>
          </p:txBody>
        </p:sp>
        <p:sp>
          <p:nvSpPr>
            <p:cNvPr id="29" name="TextBox 40">
              <a:extLst>
                <a:ext uri="{FF2B5EF4-FFF2-40B4-BE49-F238E27FC236}">
                  <a16:creationId xmlns="" xmlns:a16="http://schemas.microsoft.com/office/drawing/2014/main" id="{02BA0A44-1BB6-4AAA-84E0-AD224EEF672F}"/>
                </a:ext>
              </a:extLst>
            </p:cNvPr>
            <p:cNvSpPr txBox="1"/>
            <p:nvPr/>
          </p:nvSpPr>
          <p:spPr>
            <a:xfrm>
              <a:off x="-844212" y="5167658"/>
              <a:ext cx="1317201" cy="1168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02</a:t>
              </a:r>
              <a:endParaRPr kumimoji="0" lang="ko-KR" altLang="en-US" sz="44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0" name="Oval 31">
              <a:extLst>
                <a:ext uri="{FF2B5EF4-FFF2-40B4-BE49-F238E27FC236}">
                  <a16:creationId xmlns="" xmlns:a16="http://schemas.microsoft.com/office/drawing/2014/main" id="{793E119B-B5E4-47EA-884E-422DE8415AAB}"/>
                </a:ext>
              </a:extLst>
            </p:cNvPr>
            <p:cNvSpPr/>
            <p:nvPr/>
          </p:nvSpPr>
          <p:spPr>
            <a:xfrm>
              <a:off x="399785" y="5337517"/>
              <a:ext cx="807211" cy="880223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pic>
          <p:nvPicPr>
            <p:cNvPr id="31" name="圖片 30">
              <a:extLst>
                <a:ext uri="{FF2B5EF4-FFF2-40B4-BE49-F238E27FC236}">
                  <a16:creationId xmlns="" xmlns:a16="http://schemas.microsoft.com/office/drawing/2014/main" id="{988B46E4-3C35-402E-B1DE-205029FBD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0789" y="5532008"/>
              <a:ext cx="521436" cy="514574"/>
            </a:xfrm>
            <a:prstGeom prst="rect">
              <a:avLst/>
            </a:prstGeom>
          </p:spPr>
        </p:pic>
      </p:grpSp>
      <p:pic>
        <p:nvPicPr>
          <p:cNvPr id="26" name="圖片 25">
            <a:extLst>
              <a:ext uri="{FF2B5EF4-FFF2-40B4-BE49-F238E27FC236}">
                <a16:creationId xmlns="" xmlns:a16="http://schemas.microsoft.com/office/drawing/2014/main" id="{56987689-7F3A-4229-97DE-8B38623201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8620" y="2310674"/>
            <a:ext cx="2381879" cy="150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5" name="群組 34">
            <a:extLst>
              <a:ext uri="{FF2B5EF4-FFF2-40B4-BE49-F238E27FC236}">
                <a16:creationId xmlns="" xmlns:a16="http://schemas.microsoft.com/office/drawing/2014/main" id="{DD22E0BD-92FB-4133-BF65-73C8F0294ED2}"/>
              </a:ext>
            </a:extLst>
          </p:cNvPr>
          <p:cNvGrpSpPr/>
          <p:nvPr/>
        </p:nvGrpSpPr>
        <p:grpSpPr>
          <a:xfrm>
            <a:off x="5905937" y="5875520"/>
            <a:ext cx="3238221" cy="769441"/>
            <a:chOff x="6668653" y="5342052"/>
            <a:chExt cx="4241578" cy="1101609"/>
          </a:xfrm>
        </p:grpSpPr>
        <p:sp>
          <p:nvSpPr>
            <p:cNvPr id="37" name="Oval 32">
              <a:extLst>
                <a:ext uri="{FF2B5EF4-FFF2-40B4-BE49-F238E27FC236}">
                  <a16:creationId xmlns="" xmlns:a16="http://schemas.microsoft.com/office/drawing/2014/main" id="{3A881500-96FB-4D9C-A2F5-10F342BEFCA1}"/>
                </a:ext>
              </a:extLst>
            </p:cNvPr>
            <p:cNvSpPr/>
            <p:nvPr/>
          </p:nvSpPr>
          <p:spPr>
            <a:xfrm>
              <a:off x="7874751" y="5480303"/>
              <a:ext cx="762790" cy="837222"/>
            </a:xfrm>
            <a:prstGeom prst="ellipse">
              <a:avLst/>
            </a:prstGeom>
            <a:solidFill>
              <a:srgbClr val="009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8" name="TextBox 41">
              <a:extLst>
                <a:ext uri="{FF2B5EF4-FFF2-40B4-BE49-F238E27FC236}">
                  <a16:creationId xmlns="" xmlns:a16="http://schemas.microsoft.com/office/drawing/2014/main" id="{CAF51F46-ED3F-44BB-8D75-A1A60818A53F}"/>
                </a:ext>
              </a:extLst>
            </p:cNvPr>
            <p:cNvSpPr txBox="1"/>
            <p:nvPr/>
          </p:nvSpPr>
          <p:spPr>
            <a:xfrm>
              <a:off x="6668653" y="5342052"/>
              <a:ext cx="1447628" cy="110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4400" b="1" i="0" u="none" strike="noStrike" kern="1200" cap="none" spc="0" normalizeH="0" baseline="0" noProof="0" dirty="0">
                  <a:ln w="12700">
                    <a:solidFill>
                      <a:prstClr val="white"/>
                    </a:solidFill>
                  </a:ln>
                  <a:solidFill>
                    <a:srgbClr val="0099CC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03</a:t>
              </a:r>
              <a:endParaRPr kumimoji="0" lang="ko-KR" altLang="en-US" sz="4400" b="1" i="0" u="none" strike="noStrike" kern="1200" cap="none" spc="0" normalizeH="0" baseline="0" noProof="0" dirty="0">
                <a:ln w="12700">
                  <a:solidFill>
                    <a:prstClr val="white"/>
                  </a:solidFill>
                </a:ln>
                <a:solidFill>
                  <a:srgbClr val="0099CC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TextBox 44">
              <a:extLst>
                <a:ext uri="{FF2B5EF4-FFF2-40B4-BE49-F238E27FC236}">
                  <a16:creationId xmlns="" xmlns:a16="http://schemas.microsoft.com/office/drawing/2014/main" id="{7DE4C4B1-FDD4-49DC-8F2C-E2FB66898CC3}"/>
                </a:ext>
              </a:extLst>
            </p:cNvPr>
            <p:cNvSpPr txBox="1"/>
            <p:nvPr/>
          </p:nvSpPr>
          <p:spPr>
            <a:xfrm>
              <a:off x="8637309" y="5501771"/>
              <a:ext cx="2272922" cy="8372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r">
                <a:defRPr sz="2000" b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CC"/>
                  </a:solidFill>
                  <a:effectLst/>
                  <a:uLnTx/>
                  <a:uFillTx/>
                  <a:latin typeface="Arial" pitchFamily="34" charset="0"/>
                  <a:ea typeface="맑은 고딕" panose="020B0503020000020004" pitchFamily="34" charset="-127"/>
                  <a:cs typeface="Arial" pitchFamily="34" charset="0"/>
                </a:rPr>
                <a:t>Providing O2O Platform  </a:t>
              </a:r>
            </a:p>
          </p:txBody>
        </p:sp>
        <p:pic>
          <p:nvPicPr>
            <p:cNvPr id="40" name="圖片 39">
              <a:extLst>
                <a:ext uri="{FF2B5EF4-FFF2-40B4-BE49-F238E27FC236}">
                  <a16:creationId xmlns="" xmlns:a16="http://schemas.microsoft.com/office/drawing/2014/main" id="{934894FA-CF77-4740-A3C7-60E141C12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87381" y="5629150"/>
              <a:ext cx="329213" cy="530399"/>
            </a:xfrm>
            <a:prstGeom prst="rect">
              <a:avLst/>
            </a:prstGeom>
          </p:spPr>
        </p:pic>
      </p:grpSp>
      <p:pic>
        <p:nvPicPr>
          <p:cNvPr id="34" name="圖片 33">
            <a:extLst>
              <a:ext uri="{FF2B5EF4-FFF2-40B4-BE49-F238E27FC236}">
                <a16:creationId xmlns="" xmlns:a16="http://schemas.microsoft.com/office/drawing/2014/main" id="{76366824-CA9B-4BC0-A375-0B538B630E5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136" y="4103163"/>
            <a:ext cx="2412101" cy="1631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2931B0C-5CC5-4057-9926-85413CBD21B1}"/>
              </a:ext>
            </a:extLst>
          </p:cNvPr>
          <p:cNvSpPr/>
          <p:nvPr/>
        </p:nvSpPr>
        <p:spPr>
          <a:xfrm>
            <a:off x="230814" y="1531534"/>
            <a:ext cx="7710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Our Approach                  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(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  <a:hlinkClick r:id="rId9"/>
              </a:rPr>
              <a:t>Medical Care Industry Promotional Video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)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Arial" pitchFamily="34" charset="0"/>
              </a:rPr>
              <a:t> </a:t>
            </a:r>
            <a:endParaRPr kumimoji="0" lang="zh-TW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="" xmlns:a16="http://schemas.microsoft.com/office/drawing/2014/main" id="{748BD2D0-A79D-4717-A910-FB6CE1ADBB4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204" y="3987728"/>
            <a:ext cx="2441846" cy="161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動作按鈕: 往後或下一項 3">
            <a:hlinkClick r:id="" action="ppaction://noaction" highlightClick="1"/>
            <a:extLst>
              <a:ext uri="{FF2B5EF4-FFF2-40B4-BE49-F238E27FC236}">
                <a16:creationId xmlns="" xmlns:a16="http://schemas.microsoft.com/office/drawing/2014/main" id="{28934ACA-E754-426C-83CD-EBBF9D66C9F9}"/>
              </a:ext>
            </a:extLst>
          </p:cNvPr>
          <p:cNvSpPr/>
          <p:nvPr/>
        </p:nvSpPr>
        <p:spPr>
          <a:xfrm>
            <a:off x="3979466" y="1705728"/>
            <a:ext cx="246827" cy="246827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7261F3E8-3341-4128-81DB-DB62262F895E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1" name="標題 1">
            <a:extLst>
              <a:ext uri="{FF2B5EF4-FFF2-40B4-BE49-F238E27FC236}">
                <a16:creationId xmlns="" xmlns:a16="http://schemas.microsoft.com/office/drawing/2014/main" id="{9BE94B35-FAC1-4BFE-911E-1A429EB595E7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Medical Care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993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14" descr="「電腦手機平板 icon」的圖片搜尋結果">
            <a:extLst>
              <a:ext uri="{FF2B5EF4-FFF2-40B4-BE49-F238E27FC236}">
                <a16:creationId xmlns="" xmlns:a16="http://schemas.microsoft.com/office/drawing/2014/main" id="{71AD1F9D-B258-46F6-BD99-0F7CC0A5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0403" y="4428677"/>
            <a:ext cx="630970" cy="48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字版面配置區 8">
            <a:extLst>
              <a:ext uri="{FF2B5EF4-FFF2-40B4-BE49-F238E27FC236}">
                <a16:creationId xmlns="" xmlns:a16="http://schemas.microsoft.com/office/drawing/2014/main" id="{CFA50303-1708-4758-A19D-28594E56DAD3}"/>
              </a:ext>
            </a:extLst>
          </p:cNvPr>
          <p:cNvSpPr txBox="1">
            <a:spLocks/>
          </p:cNvSpPr>
          <p:nvPr/>
        </p:nvSpPr>
        <p:spPr>
          <a:xfrm>
            <a:off x="160773" y="2156885"/>
            <a:ext cx="8948082" cy="1578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The service industry generates nearly 70% of Taiwan’s GDP. Over 60% of the population is in the service industry. </a:t>
            </a:r>
          </a:p>
          <a:p>
            <a:pPr marR="0" lvl="0" algn="l" defTabSz="4572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Franchise chain industry in Taiwan</a:t>
            </a:r>
          </a:p>
          <a:p>
            <a:pPr marL="10287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Headquarters: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3,000</a:t>
            </a:r>
          </a:p>
          <a:p>
            <a:pPr marL="10287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Total stores: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148,000</a:t>
            </a:r>
          </a:p>
          <a:p>
            <a:pPr marL="10287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Outbound: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155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brands</a:t>
            </a:r>
          </a:p>
          <a:p>
            <a:pPr marL="1028700" marR="0" lvl="1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Business model proportion</a:t>
            </a:r>
          </a:p>
        </p:txBody>
      </p:sp>
      <p:graphicFrame>
        <p:nvGraphicFramePr>
          <p:cNvPr id="36" name="圖表 35">
            <a:extLst>
              <a:ext uri="{FF2B5EF4-FFF2-40B4-BE49-F238E27FC236}">
                <a16:creationId xmlns="" xmlns:a16="http://schemas.microsoft.com/office/drawing/2014/main" id="{B4F9367E-92EF-45A0-9AEE-B1BEF916CD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193303"/>
              </p:ext>
            </p:extLst>
          </p:nvPr>
        </p:nvGraphicFramePr>
        <p:xfrm>
          <a:off x="3698787" y="3056833"/>
          <a:ext cx="5061233" cy="3267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文字方塊 36">
            <a:extLst>
              <a:ext uri="{FF2B5EF4-FFF2-40B4-BE49-F238E27FC236}">
                <a16:creationId xmlns="" xmlns:a16="http://schemas.microsoft.com/office/drawing/2014/main" id="{3899771D-C8B6-48FB-8B12-9ECF80E07C32}"/>
              </a:ext>
            </a:extLst>
          </p:cNvPr>
          <p:cNvSpPr txBox="1"/>
          <p:nvPr/>
        </p:nvSpPr>
        <p:spPr>
          <a:xfrm>
            <a:off x="4920627" y="6217089"/>
            <a:ext cx="3667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Franchise chain industry in Taiwan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        (proportion of different industries)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="" xmlns:a16="http://schemas.microsoft.com/office/drawing/2014/main" id="{75C00B9D-3D7F-4233-B028-C989A0C0EEAB}"/>
              </a:ext>
            </a:extLst>
          </p:cNvPr>
          <p:cNvSpPr txBox="1"/>
          <p:nvPr/>
        </p:nvSpPr>
        <p:spPr>
          <a:xfrm>
            <a:off x="138456" y="6627168"/>
            <a:ext cx="49768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Source: 2018</a:t>
            </a:r>
            <a:r>
              <a:rPr kumimoji="0" lang="zh-TW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Taiwan chain yearbook</a:t>
            </a:r>
            <a:r>
              <a:rPr lang="zh-TW" altLang="en-US" sz="9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9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en-US" altLang="zh-TW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2016 Taiwan Franchise Chain industry report</a:t>
            </a:r>
            <a:endParaRPr kumimoji="0" lang="zh-TW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39" name="群組 38">
            <a:extLst>
              <a:ext uri="{FF2B5EF4-FFF2-40B4-BE49-F238E27FC236}">
                <a16:creationId xmlns="" xmlns:a16="http://schemas.microsoft.com/office/drawing/2014/main" id="{FA333762-22A8-4648-972A-A0A46DBE477C}"/>
              </a:ext>
            </a:extLst>
          </p:cNvPr>
          <p:cNvGrpSpPr/>
          <p:nvPr/>
        </p:nvGrpSpPr>
        <p:grpSpPr>
          <a:xfrm>
            <a:off x="1307644" y="4158105"/>
            <a:ext cx="2177404" cy="776477"/>
            <a:chOff x="878994" y="4128163"/>
            <a:chExt cx="2177404" cy="776477"/>
          </a:xfrm>
        </p:grpSpPr>
        <p:sp>
          <p:nvSpPr>
            <p:cNvPr id="40" name="矩形 39">
              <a:extLst>
                <a:ext uri="{FF2B5EF4-FFF2-40B4-BE49-F238E27FC236}">
                  <a16:creationId xmlns="" xmlns:a16="http://schemas.microsoft.com/office/drawing/2014/main" id="{700B6E67-BB1D-4586-A86B-887D13206B8F}"/>
                </a:ext>
              </a:extLst>
            </p:cNvPr>
            <p:cNvSpPr/>
            <p:nvPr/>
          </p:nvSpPr>
          <p:spPr>
            <a:xfrm>
              <a:off x="878994" y="4128163"/>
              <a:ext cx="2177403" cy="327380"/>
            </a:xfrm>
            <a:prstGeom prst="rect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Franchise Store</a:t>
              </a:r>
              <a:r>
                <a:rPr kumimoji="0" lang="zh-TW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 </a:t>
              </a: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55%</a:t>
              </a:r>
              <a:endPara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="" xmlns:a16="http://schemas.microsoft.com/office/drawing/2014/main" id="{50676045-1F8F-4A51-BFCF-832E488269CD}"/>
                </a:ext>
              </a:extLst>
            </p:cNvPr>
            <p:cNvSpPr/>
            <p:nvPr/>
          </p:nvSpPr>
          <p:spPr>
            <a:xfrm>
              <a:off x="878994" y="4598607"/>
              <a:ext cx="2177404" cy="306033"/>
            </a:xfrm>
            <a:prstGeom prst="rect">
              <a:avLst/>
            </a:prstGeom>
            <a:noFill/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Direct-Sales Store 45%</a:t>
              </a:r>
              <a:endParaRPr kumimoji="0" lang="zh-TW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</p:grpSp>
      <p:pic>
        <p:nvPicPr>
          <p:cNvPr id="42" name="Picture 2" descr="「美髮 logo」的圖片搜尋結果">
            <a:extLst>
              <a:ext uri="{FF2B5EF4-FFF2-40B4-BE49-F238E27FC236}">
                <a16:creationId xmlns="" xmlns:a16="http://schemas.microsoft.com/office/drawing/2014/main" id="{A25F5FCC-8DF6-4362-947E-F4845D9AB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4061" y="2872315"/>
            <a:ext cx="615710" cy="61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「旅行 logo」的圖片搜尋結果">
            <a:extLst>
              <a:ext uri="{FF2B5EF4-FFF2-40B4-BE49-F238E27FC236}">
                <a16:creationId xmlns="" xmlns:a16="http://schemas.microsoft.com/office/drawing/2014/main" id="{29FDEB5E-BD8C-4D61-A5FC-F00422D597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15135" y="3717372"/>
            <a:ext cx="624176" cy="70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語音泡泡: 橢圓形 43">
            <a:extLst>
              <a:ext uri="{FF2B5EF4-FFF2-40B4-BE49-F238E27FC236}">
                <a16:creationId xmlns="" xmlns:a16="http://schemas.microsoft.com/office/drawing/2014/main" id="{AC714939-F043-4A26-B939-603211578FD3}"/>
              </a:ext>
            </a:extLst>
          </p:cNvPr>
          <p:cNvSpPr/>
          <p:nvPr/>
        </p:nvSpPr>
        <p:spPr>
          <a:xfrm>
            <a:off x="5771823" y="2745683"/>
            <a:ext cx="1215923" cy="367632"/>
          </a:xfrm>
          <a:prstGeom prst="wedgeEllipseCallout">
            <a:avLst>
              <a:gd name="adj1" fmla="val -7255"/>
              <a:gd name="adj2" fmla="val 107409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Department store</a:t>
            </a:r>
            <a:endParaRPr kumimoji="0" lang="zh-TW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5" name="語音泡泡: 橢圓形 44">
            <a:extLst>
              <a:ext uri="{FF2B5EF4-FFF2-40B4-BE49-F238E27FC236}">
                <a16:creationId xmlns="" xmlns:a16="http://schemas.microsoft.com/office/drawing/2014/main" id="{A8BCBC95-B64F-4E27-A259-23606F79EECE}"/>
              </a:ext>
            </a:extLst>
          </p:cNvPr>
          <p:cNvSpPr/>
          <p:nvPr/>
        </p:nvSpPr>
        <p:spPr>
          <a:xfrm>
            <a:off x="7103969" y="2639435"/>
            <a:ext cx="1064399" cy="327638"/>
          </a:xfrm>
          <a:prstGeom prst="wedgeEllipseCallout">
            <a:avLst>
              <a:gd name="adj1" fmla="val -33509"/>
              <a:gd name="adj2" fmla="val 7269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Wholesale</a:t>
            </a:r>
            <a:endParaRPr kumimoji="0" lang="zh-TW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46" name="語音泡泡: 橢圓形 45">
            <a:extLst>
              <a:ext uri="{FF2B5EF4-FFF2-40B4-BE49-F238E27FC236}">
                <a16:creationId xmlns="" xmlns:a16="http://schemas.microsoft.com/office/drawing/2014/main" id="{03CB8783-44FF-4191-BCE2-8B1E64527D04}"/>
              </a:ext>
            </a:extLst>
          </p:cNvPr>
          <p:cNvSpPr/>
          <p:nvPr/>
        </p:nvSpPr>
        <p:spPr>
          <a:xfrm>
            <a:off x="6501564" y="3036261"/>
            <a:ext cx="1249594" cy="334094"/>
          </a:xfrm>
          <a:prstGeom prst="wedgeEllipseCallout">
            <a:avLst>
              <a:gd name="adj1" fmla="val -36586"/>
              <a:gd name="adj2" fmla="val 66301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Supermarket</a:t>
            </a:r>
            <a:endParaRPr kumimoji="0" lang="zh-TW" alt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47" name="Picture 8" descr="相關圖片">
            <a:extLst>
              <a:ext uri="{FF2B5EF4-FFF2-40B4-BE49-F238E27FC236}">
                <a16:creationId xmlns="" xmlns:a16="http://schemas.microsoft.com/office/drawing/2014/main" id="{574238EE-0D79-42D2-AA33-011B6AA5E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7079" y="3404548"/>
            <a:ext cx="452130" cy="45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圖片 47" descr="相關圖片">
            <a:extLst>
              <a:ext uri="{FF2B5EF4-FFF2-40B4-BE49-F238E27FC236}">
                <a16:creationId xmlns="" xmlns:a16="http://schemas.microsoft.com/office/drawing/2014/main" id="{61541F26-B208-4C63-BFD0-72504A5AB442}"/>
              </a:ext>
            </a:extLst>
          </p:cNvPr>
          <p:cNvPicPr/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36366" y="4057764"/>
            <a:ext cx="424652" cy="8298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0" name="圖片 49" descr="「藥妝店 icon」的圖片搜尋結果">
            <a:extLst>
              <a:ext uri="{FF2B5EF4-FFF2-40B4-BE49-F238E27FC236}">
                <a16:creationId xmlns="" xmlns:a16="http://schemas.microsoft.com/office/drawing/2014/main" id="{90640EAF-92BC-4417-927F-C52AF375E0AA}"/>
              </a:ext>
            </a:extLst>
          </p:cNvPr>
          <p:cNvPicPr/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0270" y="3859854"/>
            <a:ext cx="451179" cy="5763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" name="Picture 18" descr="「餐飲 icon」的圖片搜尋結果">
            <a:extLst>
              <a:ext uri="{FF2B5EF4-FFF2-40B4-BE49-F238E27FC236}">
                <a16:creationId xmlns="" xmlns:a16="http://schemas.microsoft.com/office/drawing/2014/main" id="{5BC20130-B4ED-4149-809E-728E59EB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135" y="5312710"/>
            <a:ext cx="691683" cy="5232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4" descr="「spa pic icon」的圖片搜尋結果">
            <a:extLst>
              <a:ext uri="{FF2B5EF4-FFF2-40B4-BE49-F238E27FC236}">
                <a16:creationId xmlns="" xmlns:a16="http://schemas.microsoft.com/office/drawing/2014/main" id="{A5D4F823-5E9F-4ECC-B6C4-759471012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771868">
            <a:off x="4680514" y="3211335"/>
            <a:ext cx="550607" cy="5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6" descr="「農產 icon」的圖片搜尋結果">
            <a:extLst>
              <a:ext uri="{FF2B5EF4-FFF2-40B4-BE49-F238E27FC236}">
                <a16:creationId xmlns="" xmlns:a16="http://schemas.microsoft.com/office/drawing/2014/main" id="{BA37EDC9-BF2E-4CCD-ACCE-A3B110E01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974" y="3519512"/>
            <a:ext cx="544044" cy="54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641610E9-5412-4F18-AA25-A0BC288D47DD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4" name="標題 1">
            <a:extLst>
              <a:ext uri="{FF2B5EF4-FFF2-40B4-BE49-F238E27FC236}">
                <a16:creationId xmlns="" xmlns:a16="http://schemas.microsoft.com/office/drawing/2014/main" id="{096373B8-747E-4706-850E-7EBDFFC48EF9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Franchising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60174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2117;p38">
            <a:extLst>
              <a:ext uri="{FF2B5EF4-FFF2-40B4-BE49-F238E27FC236}">
                <a16:creationId xmlns="" xmlns:a16="http://schemas.microsoft.com/office/drawing/2014/main" id="{86F44C5D-3897-4BA0-B41C-277050BF6C40}"/>
              </a:ext>
            </a:extLst>
          </p:cNvPr>
          <p:cNvSpPr txBox="1">
            <a:spLocks/>
          </p:cNvSpPr>
          <p:nvPr/>
        </p:nvSpPr>
        <p:spPr>
          <a:xfrm>
            <a:off x="1072333" y="493095"/>
            <a:ext cx="6880500" cy="77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+mj-cs"/>
            </a:endParaRPr>
          </a:p>
        </p:txBody>
      </p:sp>
      <p:grpSp>
        <p:nvGrpSpPr>
          <p:cNvPr id="72" name="群組 71">
            <a:extLst>
              <a:ext uri="{FF2B5EF4-FFF2-40B4-BE49-F238E27FC236}">
                <a16:creationId xmlns="" xmlns:a16="http://schemas.microsoft.com/office/drawing/2014/main" id="{A364773F-1E12-4BB1-AF91-28CAA8C8C0A1}"/>
              </a:ext>
            </a:extLst>
          </p:cNvPr>
          <p:cNvGrpSpPr/>
          <p:nvPr/>
        </p:nvGrpSpPr>
        <p:grpSpPr>
          <a:xfrm>
            <a:off x="147686" y="3363937"/>
            <a:ext cx="8848627" cy="479334"/>
            <a:chOff x="132808" y="1022893"/>
            <a:chExt cx="8848627" cy="479334"/>
          </a:xfrm>
        </p:grpSpPr>
        <p:sp>
          <p:nvSpPr>
            <p:cNvPr id="73" name="矩形: 圓角 72">
              <a:extLst>
                <a:ext uri="{FF2B5EF4-FFF2-40B4-BE49-F238E27FC236}">
                  <a16:creationId xmlns="" xmlns:a16="http://schemas.microsoft.com/office/drawing/2014/main" id="{B99E0B36-EB67-4BA0-8888-60517657502B}"/>
                </a:ext>
              </a:extLst>
            </p:cNvPr>
            <p:cNvSpPr/>
            <p:nvPr/>
          </p:nvSpPr>
          <p:spPr>
            <a:xfrm>
              <a:off x="132808" y="1023256"/>
              <a:ext cx="705391" cy="478971"/>
            </a:xfrm>
            <a:prstGeom prst="roundRect">
              <a:avLst/>
            </a:prstGeom>
            <a:solidFill>
              <a:srgbClr val="FF9E0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Jan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74" name="矩形: 圓角 73">
              <a:extLst>
                <a:ext uri="{FF2B5EF4-FFF2-40B4-BE49-F238E27FC236}">
                  <a16:creationId xmlns="" xmlns:a16="http://schemas.microsoft.com/office/drawing/2014/main" id="{01EC731A-D7A7-4870-A346-216043FD6898}"/>
                </a:ext>
              </a:extLst>
            </p:cNvPr>
            <p:cNvSpPr/>
            <p:nvPr/>
          </p:nvSpPr>
          <p:spPr>
            <a:xfrm>
              <a:off x="878116" y="1023256"/>
              <a:ext cx="705391" cy="478971"/>
            </a:xfrm>
            <a:prstGeom prst="roundRect">
              <a:avLst/>
            </a:prstGeom>
            <a:solidFill>
              <a:srgbClr val="FF660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Feb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75" name="矩形: 圓角 74">
              <a:extLst>
                <a:ext uri="{FF2B5EF4-FFF2-40B4-BE49-F238E27FC236}">
                  <a16:creationId xmlns="" xmlns:a16="http://schemas.microsoft.com/office/drawing/2014/main" id="{70599229-0726-472C-8A97-BFED0736BE5B}"/>
                </a:ext>
              </a:extLst>
            </p:cNvPr>
            <p:cNvSpPr/>
            <p:nvPr/>
          </p:nvSpPr>
          <p:spPr>
            <a:xfrm>
              <a:off x="1612539" y="1022893"/>
              <a:ext cx="705391" cy="478971"/>
            </a:xfrm>
            <a:prstGeom prst="roundRect">
              <a:avLst/>
            </a:prstGeom>
            <a:solidFill>
              <a:schemeClr val="accent2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Mar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76" name="矩形: 圓角 75">
              <a:extLst>
                <a:ext uri="{FF2B5EF4-FFF2-40B4-BE49-F238E27FC236}">
                  <a16:creationId xmlns="" xmlns:a16="http://schemas.microsoft.com/office/drawing/2014/main" id="{BC03F944-754A-4D32-A196-2789FEF1600A}"/>
                </a:ext>
              </a:extLst>
            </p:cNvPr>
            <p:cNvSpPr/>
            <p:nvPr/>
          </p:nvSpPr>
          <p:spPr>
            <a:xfrm>
              <a:off x="2357847" y="1022893"/>
              <a:ext cx="705391" cy="478971"/>
            </a:xfrm>
            <a:prstGeom prst="roundRect">
              <a:avLst/>
            </a:prstGeom>
            <a:solidFill>
              <a:srgbClr val="FF000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Apr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77" name="矩形: 圓角 76">
              <a:extLst>
                <a:ext uri="{FF2B5EF4-FFF2-40B4-BE49-F238E27FC236}">
                  <a16:creationId xmlns="" xmlns:a16="http://schemas.microsoft.com/office/drawing/2014/main" id="{56BA0989-612F-43E0-B8C6-B040E98EFBB9}"/>
                </a:ext>
              </a:extLst>
            </p:cNvPr>
            <p:cNvSpPr/>
            <p:nvPr/>
          </p:nvSpPr>
          <p:spPr>
            <a:xfrm>
              <a:off x="3092269" y="1023256"/>
              <a:ext cx="705391" cy="478971"/>
            </a:xfrm>
            <a:prstGeom prst="roundRect">
              <a:avLst/>
            </a:prstGeom>
            <a:solidFill>
              <a:srgbClr val="CC000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May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78" name="矩形: 圓角 77">
              <a:extLst>
                <a:ext uri="{FF2B5EF4-FFF2-40B4-BE49-F238E27FC236}">
                  <a16:creationId xmlns="" xmlns:a16="http://schemas.microsoft.com/office/drawing/2014/main" id="{D4E8E388-37C9-4086-91C8-D48847329B16}"/>
                </a:ext>
              </a:extLst>
            </p:cNvPr>
            <p:cNvSpPr/>
            <p:nvPr/>
          </p:nvSpPr>
          <p:spPr>
            <a:xfrm>
              <a:off x="3837577" y="1023256"/>
              <a:ext cx="705391" cy="478971"/>
            </a:xfrm>
            <a:prstGeom prst="roundRect">
              <a:avLst/>
            </a:prstGeom>
            <a:solidFill>
              <a:srgbClr val="FFCC0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June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79" name="矩形: 圓角 78">
              <a:extLst>
                <a:ext uri="{FF2B5EF4-FFF2-40B4-BE49-F238E27FC236}">
                  <a16:creationId xmlns="" xmlns:a16="http://schemas.microsoft.com/office/drawing/2014/main" id="{86782E9B-5AFE-4290-95AA-19DC3D0AA8FB}"/>
                </a:ext>
              </a:extLst>
            </p:cNvPr>
            <p:cNvSpPr/>
            <p:nvPr/>
          </p:nvSpPr>
          <p:spPr>
            <a:xfrm>
              <a:off x="4572000" y="1022893"/>
              <a:ext cx="705391" cy="478971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July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80" name="矩形: 圓角 79">
              <a:extLst>
                <a:ext uri="{FF2B5EF4-FFF2-40B4-BE49-F238E27FC236}">
                  <a16:creationId xmlns="" xmlns:a16="http://schemas.microsoft.com/office/drawing/2014/main" id="{769FFC5A-1834-428B-B243-2CE552998611}"/>
                </a:ext>
              </a:extLst>
            </p:cNvPr>
            <p:cNvSpPr/>
            <p:nvPr/>
          </p:nvSpPr>
          <p:spPr>
            <a:xfrm>
              <a:off x="5317308" y="1022893"/>
              <a:ext cx="705391" cy="478971"/>
            </a:xfrm>
            <a:prstGeom prst="roundRect">
              <a:avLst/>
            </a:prstGeom>
            <a:solidFill>
              <a:srgbClr val="92D050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Aug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81" name="矩形: 圓角 80">
              <a:extLst>
                <a:ext uri="{FF2B5EF4-FFF2-40B4-BE49-F238E27FC236}">
                  <a16:creationId xmlns="" xmlns:a16="http://schemas.microsoft.com/office/drawing/2014/main" id="{35162B90-D9B9-4510-8617-095013520098}"/>
                </a:ext>
              </a:extLst>
            </p:cNvPr>
            <p:cNvSpPr/>
            <p:nvPr/>
          </p:nvSpPr>
          <p:spPr>
            <a:xfrm>
              <a:off x="6051005" y="1023256"/>
              <a:ext cx="705391" cy="478971"/>
            </a:xfrm>
            <a:prstGeom prst="roundRect">
              <a:avLst/>
            </a:prstGeom>
            <a:solidFill>
              <a:schemeClr val="accent4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Sep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82" name="矩形: 圓角 81">
              <a:extLst>
                <a:ext uri="{FF2B5EF4-FFF2-40B4-BE49-F238E27FC236}">
                  <a16:creationId xmlns="" xmlns:a16="http://schemas.microsoft.com/office/drawing/2014/main" id="{88E0841D-1C27-446E-B5B0-35B7E59A13FE}"/>
                </a:ext>
              </a:extLst>
            </p:cNvPr>
            <p:cNvSpPr/>
            <p:nvPr/>
          </p:nvSpPr>
          <p:spPr>
            <a:xfrm>
              <a:off x="6796313" y="1023256"/>
              <a:ext cx="705391" cy="478971"/>
            </a:xfrm>
            <a:prstGeom prst="roundRect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Oct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83" name="矩形: 圓角 82">
              <a:extLst>
                <a:ext uri="{FF2B5EF4-FFF2-40B4-BE49-F238E27FC236}">
                  <a16:creationId xmlns="" xmlns:a16="http://schemas.microsoft.com/office/drawing/2014/main" id="{922AEBA2-7299-41E9-BC45-825ECD1E550A}"/>
                </a:ext>
              </a:extLst>
            </p:cNvPr>
            <p:cNvSpPr/>
            <p:nvPr/>
          </p:nvSpPr>
          <p:spPr>
            <a:xfrm>
              <a:off x="7559042" y="1022893"/>
              <a:ext cx="705391" cy="478971"/>
            </a:xfrm>
            <a:prstGeom prst="roundRect">
              <a:avLst/>
            </a:prstGeom>
            <a:solidFill>
              <a:schemeClr val="accent5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Nov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Yu Gothic UI Semibold" panose="020B0700000000000000" pitchFamily="34" charset="-128"/>
                <a:cs typeface="+mn-cs"/>
              </a:endParaRPr>
            </a:p>
          </p:txBody>
        </p:sp>
        <p:sp>
          <p:nvSpPr>
            <p:cNvPr id="84" name="矩形: 圓角 83">
              <a:extLst>
                <a:ext uri="{FF2B5EF4-FFF2-40B4-BE49-F238E27FC236}">
                  <a16:creationId xmlns="" xmlns:a16="http://schemas.microsoft.com/office/drawing/2014/main" id="{A7EE8866-1DE9-42A9-B1E7-54E5B2B581D8}"/>
                </a:ext>
              </a:extLst>
            </p:cNvPr>
            <p:cNvSpPr/>
            <p:nvPr/>
          </p:nvSpPr>
          <p:spPr>
            <a:xfrm>
              <a:off x="8276044" y="1022893"/>
              <a:ext cx="705391" cy="478971"/>
            </a:xfrm>
            <a:prstGeom prst="roundRect">
              <a:avLst/>
            </a:prstGeom>
            <a:solidFill>
              <a:srgbClr val="CC0099"/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Yu Gothic UI Semibold" panose="020B0700000000000000" pitchFamily="34" charset="-128"/>
                  <a:cs typeface="+mn-cs"/>
                </a:rPr>
                <a:t>Dec</a:t>
              </a: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Yu Gothic UI Semibold" panose="020B0700000000000000" pitchFamily="34" charset="-128"/>
                <a:ea typeface="Yu Gothic UI Semibold" panose="020B0700000000000000" pitchFamily="34" charset="-128"/>
                <a:cs typeface="+mn-cs"/>
              </a:endParaRPr>
            </a:p>
          </p:txBody>
        </p:sp>
      </p:grpSp>
      <p:sp>
        <p:nvSpPr>
          <p:cNvPr id="90" name="文字方塊 89">
            <a:extLst>
              <a:ext uri="{FF2B5EF4-FFF2-40B4-BE49-F238E27FC236}">
                <a16:creationId xmlns="" xmlns:a16="http://schemas.microsoft.com/office/drawing/2014/main" id="{63D2A2E1-D25C-4F4F-B60B-9050E76E6CE8}"/>
              </a:ext>
            </a:extLst>
          </p:cNvPr>
          <p:cNvSpPr txBox="1"/>
          <p:nvPr/>
        </p:nvSpPr>
        <p:spPr>
          <a:xfrm>
            <a:off x="791476" y="4719738"/>
            <a:ext cx="1629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China Franchise Expo Wuhan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93" name="Google Shape;376;p38">
            <a:extLst>
              <a:ext uri="{FF2B5EF4-FFF2-40B4-BE49-F238E27FC236}">
                <a16:creationId xmlns="" xmlns:a16="http://schemas.microsoft.com/office/drawing/2014/main" id="{B7CEC758-4657-4403-B348-E2FE8D643311}"/>
              </a:ext>
            </a:extLst>
          </p:cNvPr>
          <p:cNvSpPr/>
          <p:nvPr/>
        </p:nvSpPr>
        <p:spPr>
          <a:xfrm>
            <a:off x="500381" y="4882709"/>
            <a:ext cx="252000" cy="2520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Google Shape;376;p38">
            <a:extLst>
              <a:ext uri="{FF2B5EF4-FFF2-40B4-BE49-F238E27FC236}">
                <a16:creationId xmlns="" xmlns:a16="http://schemas.microsoft.com/office/drawing/2014/main" id="{1EB06F28-A637-4F6D-AF25-45B9BB950362}"/>
              </a:ext>
            </a:extLst>
          </p:cNvPr>
          <p:cNvSpPr/>
          <p:nvPr/>
        </p:nvSpPr>
        <p:spPr>
          <a:xfrm>
            <a:off x="2529004" y="2716494"/>
            <a:ext cx="252000" cy="2520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文字方塊 98">
            <a:extLst>
              <a:ext uri="{FF2B5EF4-FFF2-40B4-BE49-F238E27FC236}">
                <a16:creationId xmlns="" xmlns:a16="http://schemas.microsoft.com/office/drawing/2014/main" id="{CAC5E3C6-7DAB-4698-B051-FB26302D814E}"/>
              </a:ext>
            </a:extLst>
          </p:cNvPr>
          <p:cNvSpPr txBox="1"/>
          <p:nvPr/>
        </p:nvSpPr>
        <p:spPr>
          <a:xfrm>
            <a:off x="2796166" y="2520449"/>
            <a:ext cx="2448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微軟正黑體" panose="020B0604030504040204" pitchFamily="34" charset="-120"/>
                <a:cs typeface="+mn-cs"/>
              </a:rPr>
              <a:t>International Franchising Seminar &amp; Partnering Meeting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+mn-cs"/>
            </a:endParaRPr>
          </a:p>
        </p:txBody>
      </p:sp>
      <p:grpSp>
        <p:nvGrpSpPr>
          <p:cNvPr id="100" name="群組 99">
            <a:extLst>
              <a:ext uri="{FF2B5EF4-FFF2-40B4-BE49-F238E27FC236}">
                <a16:creationId xmlns="" xmlns:a16="http://schemas.microsoft.com/office/drawing/2014/main" id="{0C367FB3-92E9-460B-9377-23994AB2E0FB}"/>
              </a:ext>
            </a:extLst>
          </p:cNvPr>
          <p:cNvGrpSpPr/>
          <p:nvPr/>
        </p:nvGrpSpPr>
        <p:grpSpPr>
          <a:xfrm>
            <a:off x="3770394" y="3433313"/>
            <a:ext cx="180000" cy="1993872"/>
            <a:chOff x="334544" y="1273264"/>
            <a:chExt cx="180000" cy="1946068"/>
          </a:xfrm>
          <a:solidFill>
            <a:srgbClr val="CC0000"/>
          </a:solidFill>
        </p:grpSpPr>
        <p:cxnSp>
          <p:nvCxnSpPr>
            <p:cNvPr id="101" name="直線接點 100">
              <a:extLst>
                <a:ext uri="{FF2B5EF4-FFF2-40B4-BE49-F238E27FC236}">
                  <a16:creationId xmlns="" xmlns:a16="http://schemas.microsoft.com/office/drawing/2014/main" id="{1BFDBB9B-174B-4AEC-BFEE-86A46EA962E8}"/>
                </a:ext>
              </a:extLst>
            </p:cNvPr>
            <p:cNvCxnSpPr/>
            <p:nvPr/>
          </p:nvCxnSpPr>
          <p:spPr>
            <a:xfrm>
              <a:off x="424544" y="1273264"/>
              <a:ext cx="0" cy="1837540"/>
            </a:xfrm>
            <a:prstGeom prst="line">
              <a:avLst/>
            </a:prstGeom>
            <a:grp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橢圓 101">
              <a:extLst>
                <a:ext uri="{FF2B5EF4-FFF2-40B4-BE49-F238E27FC236}">
                  <a16:creationId xmlns="" xmlns:a16="http://schemas.microsoft.com/office/drawing/2014/main" id="{595CC5D0-B485-4EFD-A4C8-A10269628522}"/>
                </a:ext>
              </a:extLst>
            </p:cNvPr>
            <p:cNvSpPr/>
            <p:nvPr/>
          </p:nvSpPr>
          <p:spPr>
            <a:xfrm flipH="1">
              <a:off x="334544" y="3043648"/>
              <a:ext cx="180000" cy="17568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03" name="Google Shape;376;p38">
            <a:extLst>
              <a:ext uri="{FF2B5EF4-FFF2-40B4-BE49-F238E27FC236}">
                <a16:creationId xmlns="" xmlns:a16="http://schemas.microsoft.com/office/drawing/2014/main" id="{571F91C0-AA73-4407-B44A-C5397D3A8086}"/>
              </a:ext>
            </a:extLst>
          </p:cNvPr>
          <p:cNvSpPr/>
          <p:nvPr/>
        </p:nvSpPr>
        <p:spPr>
          <a:xfrm>
            <a:off x="2457119" y="5541968"/>
            <a:ext cx="252000" cy="2520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文字方塊 103">
            <a:extLst>
              <a:ext uri="{FF2B5EF4-FFF2-40B4-BE49-F238E27FC236}">
                <a16:creationId xmlns="" xmlns:a16="http://schemas.microsoft.com/office/drawing/2014/main" id="{A5D42F68-BC1A-4B5B-9573-20B2A2E769E6}"/>
              </a:ext>
            </a:extLst>
          </p:cNvPr>
          <p:cNvSpPr txBox="1"/>
          <p:nvPr/>
        </p:nvSpPr>
        <p:spPr>
          <a:xfrm>
            <a:off x="2692406" y="5418427"/>
            <a:ext cx="187959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Nanjing International Franchise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Exhibition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Arial Unicode MS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108" name="Google Shape;376;p38">
            <a:extLst>
              <a:ext uri="{FF2B5EF4-FFF2-40B4-BE49-F238E27FC236}">
                <a16:creationId xmlns="" xmlns:a16="http://schemas.microsoft.com/office/drawing/2014/main" id="{571CBDB4-C209-4C65-938D-1A75DDC6658F}"/>
              </a:ext>
            </a:extLst>
          </p:cNvPr>
          <p:cNvSpPr/>
          <p:nvPr/>
        </p:nvSpPr>
        <p:spPr>
          <a:xfrm>
            <a:off x="4457815" y="4166865"/>
            <a:ext cx="252000" cy="2520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文字方塊 108">
            <a:extLst>
              <a:ext uri="{FF2B5EF4-FFF2-40B4-BE49-F238E27FC236}">
                <a16:creationId xmlns="" xmlns:a16="http://schemas.microsoft.com/office/drawing/2014/main" id="{80E5A0B7-24D3-406F-BB4F-9A51E9289F12}"/>
              </a:ext>
            </a:extLst>
          </p:cNvPr>
          <p:cNvSpPr txBox="1"/>
          <p:nvPr/>
        </p:nvSpPr>
        <p:spPr>
          <a:xfrm>
            <a:off x="4673814" y="4064429"/>
            <a:ext cx="14998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Thailand Franchise &amp; Business Opportunities 2019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Malaysia International Retail &amp; Franchise Exhibition, MIRF</a:t>
            </a:r>
            <a:endParaRPr kumimoji="0" lang="en-US" altLang="zh-TW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Arial Unicode MS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Arial Unicode MS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110" name="文字方塊 109">
            <a:extLst>
              <a:ext uri="{FF2B5EF4-FFF2-40B4-BE49-F238E27FC236}">
                <a16:creationId xmlns="" xmlns:a16="http://schemas.microsoft.com/office/drawing/2014/main" id="{DD1169BD-4769-4D13-A078-3A6B75326E36}"/>
              </a:ext>
            </a:extLst>
          </p:cNvPr>
          <p:cNvSpPr txBox="1"/>
          <p:nvPr/>
        </p:nvSpPr>
        <p:spPr>
          <a:xfrm>
            <a:off x="6052379" y="4548566"/>
            <a:ext cx="1629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Franchising &amp; Business Opportunities Expo Melbourne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Arial Unicode MS" pitchFamily="34" charset="-120"/>
            </a:endParaRPr>
          </a:p>
        </p:txBody>
      </p:sp>
      <p:sp>
        <p:nvSpPr>
          <p:cNvPr id="111" name="Google Shape;376;p38">
            <a:extLst>
              <a:ext uri="{FF2B5EF4-FFF2-40B4-BE49-F238E27FC236}">
                <a16:creationId xmlns="" xmlns:a16="http://schemas.microsoft.com/office/drawing/2014/main" id="{16EB7984-FEBA-4720-9CE6-22E2C8C6F713}"/>
              </a:ext>
            </a:extLst>
          </p:cNvPr>
          <p:cNvSpPr/>
          <p:nvPr/>
        </p:nvSpPr>
        <p:spPr>
          <a:xfrm>
            <a:off x="5865653" y="4630709"/>
            <a:ext cx="252000" cy="2520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文字方塊 115">
            <a:extLst>
              <a:ext uri="{FF2B5EF4-FFF2-40B4-BE49-F238E27FC236}">
                <a16:creationId xmlns="" xmlns:a16="http://schemas.microsoft.com/office/drawing/2014/main" id="{21FE9E9A-C317-457C-9168-519076AC4C4B}"/>
              </a:ext>
            </a:extLst>
          </p:cNvPr>
          <p:cNvSpPr txBox="1"/>
          <p:nvPr/>
        </p:nvSpPr>
        <p:spPr>
          <a:xfrm>
            <a:off x="7625150" y="4587071"/>
            <a:ext cx="16446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Taiwan Franchise Industry Trade Mission to Japan &amp; Korea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Franchising &amp; Licensing Asia, </a:t>
            </a:r>
            <a:r>
              <a:rPr kumimoji="0" lang="en-US" altLang="zh-TW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FLAsia</a:t>
            </a: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Arial Unicode MS" pitchFamily="34" charset="-12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E00"/>
              </a:buClr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Yu Gothic UI Semibold" panose="020B0700000000000000" pitchFamily="34" charset="-128"/>
              <a:ea typeface="Yu Gothic UI Semibold" panose="020B0700000000000000" pitchFamily="34" charset="-128"/>
              <a:cs typeface="+mn-cs"/>
            </a:endParaRPr>
          </a:p>
        </p:txBody>
      </p:sp>
      <p:sp>
        <p:nvSpPr>
          <p:cNvPr id="117" name="Google Shape;376;p38">
            <a:extLst>
              <a:ext uri="{FF2B5EF4-FFF2-40B4-BE49-F238E27FC236}">
                <a16:creationId xmlns="" xmlns:a16="http://schemas.microsoft.com/office/drawing/2014/main" id="{D53723C8-30B5-46EA-9323-8226AB671152}"/>
              </a:ext>
            </a:extLst>
          </p:cNvPr>
          <p:cNvSpPr/>
          <p:nvPr/>
        </p:nvSpPr>
        <p:spPr>
          <a:xfrm>
            <a:off x="7417262" y="4693919"/>
            <a:ext cx="252000" cy="2520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Google Shape;376;p38">
            <a:extLst>
              <a:ext uri="{FF2B5EF4-FFF2-40B4-BE49-F238E27FC236}">
                <a16:creationId xmlns="" xmlns:a16="http://schemas.microsoft.com/office/drawing/2014/main" id="{77160D56-04A2-4EEE-9F90-D9AAF8074A57}"/>
              </a:ext>
            </a:extLst>
          </p:cNvPr>
          <p:cNvSpPr/>
          <p:nvPr/>
        </p:nvSpPr>
        <p:spPr>
          <a:xfrm>
            <a:off x="7417262" y="5670930"/>
            <a:ext cx="252000" cy="2520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1" name="群組 120">
            <a:extLst>
              <a:ext uri="{FF2B5EF4-FFF2-40B4-BE49-F238E27FC236}">
                <a16:creationId xmlns="" xmlns:a16="http://schemas.microsoft.com/office/drawing/2014/main" id="{5840D1E7-548A-48A4-A602-CA3D13030A0A}"/>
              </a:ext>
            </a:extLst>
          </p:cNvPr>
          <p:cNvGrpSpPr/>
          <p:nvPr/>
        </p:nvGrpSpPr>
        <p:grpSpPr>
          <a:xfrm>
            <a:off x="7398571" y="3415497"/>
            <a:ext cx="180000" cy="1162500"/>
            <a:chOff x="334544" y="1273264"/>
            <a:chExt cx="180000" cy="2094726"/>
          </a:xfrm>
          <a:solidFill>
            <a:schemeClr val="accent4"/>
          </a:solidFill>
        </p:grpSpPr>
        <p:cxnSp>
          <p:nvCxnSpPr>
            <p:cNvPr id="122" name="直線接點 121">
              <a:extLst>
                <a:ext uri="{FF2B5EF4-FFF2-40B4-BE49-F238E27FC236}">
                  <a16:creationId xmlns="" xmlns:a16="http://schemas.microsoft.com/office/drawing/2014/main" id="{DE0C8EF1-E6FF-4D1B-8465-0685967CA0A3}"/>
                </a:ext>
              </a:extLst>
            </p:cNvPr>
            <p:cNvCxnSpPr/>
            <p:nvPr/>
          </p:nvCxnSpPr>
          <p:spPr>
            <a:xfrm>
              <a:off x="424544" y="1273264"/>
              <a:ext cx="0" cy="1837540"/>
            </a:xfrm>
            <a:prstGeom prst="line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橢圓 122">
              <a:extLst>
                <a:ext uri="{FF2B5EF4-FFF2-40B4-BE49-F238E27FC236}">
                  <a16:creationId xmlns="" xmlns:a16="http://schemas.microsoft.com/office/drawing/2014/main" id="{239745C3-F5C7-472F-87F4-FCA1C4706624}"/>
                </a:ext>
              </a:extLst>
            </p:cNvPr>
            <p:cNvSpPr/>
            <p:nvPr/>
          </p:nvSpPr>
          <p:spPr>
            <a:xfrm flipH="1">
              <a:off x="334544" y="3043645"/>
              <a:ext cx="180000" cy="32434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38" name="群組 137">
            <a:extLst>
              <a:ext uri="{FF2B5EF4-FFF2-40B4-BE49-F238E27FC236}">
                <a16:creationId xmlns="" xmlns:a16="http://schemas.microsoft.com/office/drawing/2014/main" id="{C016061D-92A3-4D1D-AB71-428A466D75B5}"/>
              </a:ext>
            </a:extLst>
          </p:cNvPr>
          <p:cNvGrpSpPr/>
          <p:nvPr/>
        </p:nvGrpSpPr>
        <p:grpSpPr>
          <a:xfrm>
            <a:off x="1578409" y="3476066"/>
            <a:ext cx="180000" cy="1162500"/>
            <a:chOff x="334544" y="1273264"/>
            <a:chExt cx="180000" cy="2094726"/>
          </a:xfrm>
          <a:solidFill>
            <a:schemeClr val="accent2">
              <a:lumMod val="75000"/>
            </a:schemeClr>
          </a:solidFill>
        </p:grpSpPr>
        <p:cxnSp>
          <p:nvCxnSpPr>
            <p:cNvPr id="139" name="直線接點 138">
              <a:extLst>
                <a:ext uri="{FF2B5EF4-FFF2-40B4-BE49-F238E27FC236}">
                  <a16:creationId xmlns="" xmlns:a16="http://schemas.microsoft.com/office/drawing/2014/main" id="{14F7A882-AED3-4736-9943-3B767F8B972F}"/>
                </a:ext>
              </a:extLst>
            </p:cNvPr>
            <p:cNvCxnSpPr/>
            <p:nvPr/>
          </p:nvCxnSpPr>
          <p:spPr>
            <a:xfrm>
              <a:off x="424544" y="1273264"/>
              <a:ext cx="0" cy="1837540"/>
            </a:xfrm>
            <a:prstGeom prst="line">
              <a:avLst/>
            </a:prstGeom>
            <a:grpFill/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橢圓 139">
              <a:extLst>
                <a:ext uri="{FF2B5EF4-FFF2-40B4-BE49-F238E27FC236}">
                  <a16:creationId xmlns="" xmlns:a16="http://schemas.microsoft.com/office/drawing/2014/main" id="{BB10F783-9BB7-4EDC-BF71-D9409F87E5ED}"/>
                </a:ext>
              </a:extLst>
            </p:cNvPr>
            <p:cNvSpPr/>
            <p:nvPr/>
          </p:nvSpPr>
          <p:spPr>
            <a:xfrm flipH="1">
              <a:off x="334544" y="3043645"/>
              <a:ext cx="180000" cy="32434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141" name="Google Shape;376;p38">
            <a:extLst>
              <a:ext uri="{FF2B5EF4-FFF2-40B4-BE49-F238E27FC236}">
                <a16:creationId xmlns="" xmlns:a16="http://schemas.microsoft.com/office/drawing/2014/main" id="{0791B604-C369-4309-9122-E57C6AECF68E}"/>
              </a:ext>
            </a:extLst>
          </p:cNvPr>
          <p:cNvSpPr/>
          <p:nvPr/>
        </p:nvSpPr>
        <p:spPr>
          <a:xfrm>
            <a:off x="4454321" y="5381511"/>
            <a:ext cx="252000" cy="252000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1" name="群組 50">
            <a:extLst>
              <a:ext uri="{FF2B5EF4-FFF2-40B4-BE49-F238E27FC236}">
                <a16:creationId xmlns="" xmlns:a16="http://schemas.microsoft.com/office/drawing/2014/main" id="{CAF66F6D-A3F4-461A-986F-7159DD124AFB}"/>
              </a:ext>
            </a:extLst>
          </p:cNvPr>
          <p:cNvGrpSpPr/>
          <p:nvPr/>
        </p:nvGrpSpPr>
        <p:grpSpPr>
          <a:xfrm rot="10800000">
            <a:off x="2304797" y="2680408"/>
            <a:ext cx="180000" cy="1162500"/>
            <a:chOff x="334544" y="1273264"/>
            <a:chExt cx="180000" cy="2094726"/>
          </a:xfrm>
          <a:solidFill>
            <a:schemeClr val="accent6">
              <a:lumMod val="50000"/>
            </a:schemeClr>
          </a:solidFill>
        </p:grpSpPr>
        <p:cxnSp>
          <p:nvCxnSpPr>
            <p:cNvPr id="52" name="直線接點 51">
              <a:extLst>
                <a:ext uri="{FF2B5EF4-FFF2-40B4-BE49-F238E27FC236}">
                  <a16:creationId xmlns="" xmlns:a16="http://schemas.microsoft.com/office/drawing/2014/main" id="{C41A439F-BBD9-4D64-815B-A4B8A989BBE0}"/>
                </a:ext>
              </a:extLst>
            </p:cNvPr>
            <p:cNvCxnSpPr/>
            <p:nvPr/>
          </p:nvCxnSpPr>
          <p:spPr>
            <a:xfrm>
              <a:off x="424544" y="1273264"/>
              <a:ext cx="0" cy="1837540"/>
            </a:xfrm>
            <a:prstGeom prst="line">
              <a:avLst/>
            </a:prstGeom>
            <a:grp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橢圓 52">
              <a:extLst>
                <a:ext uri="{FF2B5EF4-FFF2-40B4-BE49-F238E27FC236}">
                  <a16:creationId xmlns="" xmlns:a16="http://schemas.microsoft.com/office/drawing/2014/main" id="{8B9DF766-713E-458A-B5BB-0287A3D42E2A}"/>
                </a:ext>
              </a:extLst>
            </p:cNvPr>
            <p:cNvSpPr/>
            <p:nvPr/>
          </p:nvSpPr>
          <p:spPr>
            <a:xfrm flipH="1">
              <a:off x="334544" y="3043645"/>
              <a:ext cx="180000" cy="324345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54" name="群組 53">
            <a:extLst>
              <a:ext uri="{FF2B5EF4-FFF2-40B4-BE49-F238E27FC236}">
                <a16:creationId xmlns="" xmlns:a16="http://schemas.microsoft.com/office/drawing/2014/main" id="{E299DF61-7534-492E-A67B-E75CD2B88957}"/>
              </a:ext>
            </a:extLst>
          </p:cNvPr>
          <p:cNvGrpSpPr/>
          <p:nvPr/>
        </p:nvGrpSpPr>
        <p:grpSpPr>
          <a:xfrm>
            <a:off x="5923586" y="3416621"/>
            <a:ext cx="180000" cy="1162500"/>
            <a:chOff x="334544" y="1273264"/>
            <a:chExt cx="180000" cy="2094726"/>
          </a:xfrm>
          <a:solidFill>
            <a:schemeClr val="accent4"/>
          </a:solidFill>
        </p:grpSpPr>
        <p:cxnSp>
          <p:nvCxnSpPr>
            <p:cNvPr id="55" name="直線接點 54">
              <a:extLst>
                <a:ext uri="{FF2B5EF4-FFF2-40B4-BE49-F238E27FC236}">
                  <a16:creationId xmlns="" xmlns:a16="http://schemas.microsoft.com/office/drawing/2014/main" id="{2CC29025-A3BB-477E-861E-EF228A453A23}"/>
                </a:ext>
              </a:extLst>
            </p:cNvPr>
            <p:cNvCxnSpPr/>
            <p:nvPr/>
          </p:nvCxnSpPr>
          <p:spPr>
            <a:xfrm>
              <a:off x="424544" y="1273264"/>
              <a:ext cx="0" cy="1837540"/>
            </a:xfrm>
            <a:prstGeom prst="line">
              <a:avLst/>
            </a:prstGeom>
            <a:grpFill/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橢圓 55">
              <a:extLst>
                <a:ext uri="{FF2B5EF4-FFF2-40B4-BE49-F238E27FC236}">
                  <a16:creationId xmlns="" xmlns:a16="http://schemas.microsoft.com/office/drawing/2014/main" id="{7BCDF5A9-68B8-460C-B17D-0C99CB352BF4}"/>
                </a:ext>
              </a:extLst>
            </p:cNvPr>
            <p:cNvSpPr/>
            <p:nvPr/>
          </p:nvSpPr>
          <p:spPr>
            <a:xfrm flipH="1">
              <a:off x="334544" y="3043645"/>
              <a:ext cx="180000" cy="324345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57" name="橢圓 56">
            <a:extLst>
              <a:ext uri="{FF2B5EF4-FFF2-40B4-BE49-F238E27FC236}">
                <a16:creationId xmlns="" xmlns:a16="http://schemas.microsoft.com/office/drawing/2014/main" id="{8877A5BE-16A9-4033-8C2B-18544AF8B110}"/>
              </a:ext>
            </a:extLst>
          </p:cNvPr>
          <p:cNvSpPr/>
          <p:nvPr/>
        </p:nvSpPr>
        <p:spPr>
          <a:xfrm flipH="1">
            <a:off x="4516460" y="3934040"/>
            <a:ext cx="180000" cy="180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cxnSp>
        <p:nvCxnSpPr>
          <p:cNvPr id="60" name="直線接點 59">
            <a:extLst>
              <a:ext uri="{FF2B5EF4-FFF2-40B4-BE49-F238E27FC236}">
                <a16:creationId xmlns="" xmlns:a16="http://schemas.microsoft.com/office/drawing/2014/main" id="{D1659F8D-FD29-4F89-A855-4680B043D68D}"/>
              </a:ext>
            </a:extLst>
          </p:cNvPr>
          <p:cNvCxnSpPr>
            <a:cxnSpLocks/>
          </p:cNvCxnSpPr>
          <p:nvPr/>
        </p:nvCxnSpPr>
        <p:spPr>
          <a:xfrm>
            <a:off x="4600392" y="3437149"/>
            <a:ext cx="0" cy="488233"/>
          </a:xfrm>
          <a:prstGeom prst="line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="" xmlns:a16="http://schemas.microsoft.com/office/drawing/2014/main" id="{C726788E-E984-45D4-849A-ED3BD108A62F}"/>
              </a:ext>
            </a:extLst>
          </p:cNvPr>
          <p:cNvSpPr txBox="1"/>
          <p:nvPr/>
        </p:nvSpPr>
        <p:spPr>
          <a:xfrm>
            <a:off x="236929" y="1391608"/>
            <a:ext cx="8143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25ABA"/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Domestic promotion activities: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International Franchising Seminar &amp; Partnering Meeting</a:t>
            </a:r>
            <a:endParaRPr kumimoji="0" lang="zh-TW" altLang="en-US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ea typeface="新細明體" panose="02020500000000000000" pitchFamily="18" charset="-120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TW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ea typeface="新細明體" panose="02020500000000000000" pitchFamily="18" charset="-120"/>
                <a:cs typeface="+mn-cs"/>
              </a:rPr>
              <a:t>Customized business visit with Taiwan’s franchise brand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4" name="文字方塊 63">
            <a:extLst>
              <a:ext uri="{FF2B5EF4-FFF2-40B4-BE49-F238E27FC236}">
                <a16:creationId xmlns="" xmlns:a16="http://schemas.microsoft.com/office/drawing/2014/main" id="{E5AB3E75-8F33-4EE2-8D2D-2D82A152C986}"/>
              </a:ext>
            </a:extLst>
          </p:cNvPr>
          <p:cNvSpPr txBox="1"/>
          <p:nvPr/>
        </p:nvSpPr>
        <p:spPr>
          <a:xfrm>
            <a:off x="163804" y="3982580"/>
            <a:ext cx="3505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25ABA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Overseas promotion activities: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3F24C43A-720E-436B-85BE-F2782E107F7C}"/>
              </a:ext>
            </a:extLst>
          </p:cNvPr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917">
                <a:srgbClr val="9F9D7D"/>
              </a:gs>
              <a:gs pos="71550">
                <a:srgbClr val="DBDACF">
                  <a:alpha val="37000"/>
                </a:srgbClr>
              </a:gs>
              <a:gs pos="41000">
                <a:srgbClr val="BAB8A1"/>
              </a:gs>
              <a:gs pos="94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9" name="標題 1">
            <a:extLst>
              <a:ext uri="{FF2B5EF4-FFF2-40B4-BE49-F238E27FC236}">
                <a16:creationId xmlns="" xmlns:a16="http://schemas.microsoft.com/office/drawing/2014/main" id="{5024E369-1795-493D-B418-2CAFA507DDAC}"/>
              </a:ext>
            </a:extLst>
          </p:cNvPr>
          <p:cNvSpPr txBox="1">
            <a:spLocks/>
          </p:cNvSpPr>
          <p:nvPr/>
        </p:nvSpPr>
        <p:spPr>
          <a:xfrm>
            <a:off x="111443" y="365126"/>
            <a:ext cx="8926704" cy="93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1800" b="1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3. Taiwan’s Leading Industries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Microsoft JhengHei" charset="-120"/>
              </a:rPr>
              <a:t>Franchising</a:t>
            </a:r>
            <a:endParaRPr lang="zh-TW" altLang="en-US" dirty="0">
              <a:solidFill>
                <a:srgbClr val="FEFEF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23978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3">
            <a:extLst>
              <a:ext uri="{FF2B5EF4-FFF2-40B4-BE49-F238E27FC236}">
                <a16:creationId xmlns="" xmlns:a16="http://schemas.microsoft.com/office/drawing/2014/main" id="{97ED041E-F6B2-4B5D-8467-7B4295401E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32726" y="513726"/>
            <a:ext cx="11299797" cy="209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Z:\【圖庫+logo】\【LOGO】\TAITRA 4C\TAITRA_反白.gif">
            <a:extLst>
              <a:ext uri="{FF2B5EF4-FFF2-40B4-BE49-F238E27FC236}">
                <a16:creationId xmlns="" xmlns:a16="http://schemas.microsoft.com/office/drawing/2014/main" id="{EAAA4187-B6BF-4211-A55E-0BDF23530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429" y="125405"/>
            <a:ext cx="5423070" cy="19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C2A7C97A-A994-487F-9E47-1A288DC87B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943" y="1658348"/>
            <a:ext cx="9179214" cy="502581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8">
            <a:extLst>
              <a:ext uri="{FF2B5EF4-FFF2-40B4-BE49-F238E27FC236}">
                <a16:creationId xmlns="" xmlns:a16="http://schemas.microsoft.com/office/drawing/2014/main" id="{6EC44A60-7A22-4B45-9350-820B575BC8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  <a14:imgEffect>
                      <a14:colorTemperature colorTemp="6137"/>
                    </a14:imgEffect>
                    <a14:imgEffect>
                      <a14:saturation sat="120000"/>
                    </a14:imgEffect>
                    <a14:imgEffect>
                      <a14:brightnessContrast contrast="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91412" y="4579570"/>
            <a:ext cx="10926824" cy="8806056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2FFF9EA9-6F38-4E03-B31F-11769A9B3E28}"/>
              </a:ext>
            </a:extLst>
          </p:cNvPr>
          <p:cNvSpPr txBox="1"/>
          <p:nvPr/>
        </p:nvSpPr>
        <p:spPr>
          <a:xfrm>
            <a:off x="605736" y="2847817"/>
            <a:ext cx="3806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8000" dirty="0">
                <a:latin typeface="Brush Script MT" panose="03060802040406070304" pitchFamily="66" charset="0"/>
              </a:rPr>
              <a:t>Thank You</a:t>
            </a:r>
            <a:endParaRPr lang="zh-TW" altLang="en-US" sz="8000" dirty="0"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1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77778E-6 3.7037E-6 L 0.26788 3.7037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ïşlîḋè">
            <a:extLst>
              <a:ext uri="{FF2B5EF4-FFF2-40B4-BE49-F238E27FC236}">
                <a16:creationId xmlns="" xmlns:a16="http://schemas.microsoft.com/office/drawing/2014/main" id="{AA5EE852-0703-446B-9D2F-7A2747CADF70}"/>
              </a:ext>
            </a:extLst>
          </p:cNvPr>
          <p:cNvSpPr/>
          <p:nvPr/>
        </p:nvSpPr>
        <p:spPr bwMode="auto">
          <a:xfrm>
            <a:off x="870989" y="2079890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131,835M, 42.82%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12" name="iṥḻïḍè">
            <a:extLst>
              <a:ext uri="{FF2B5EF4-FFF2-40B4-BE49-F238E27FC236}">
                <a16:creationId xmlns="" xmlns:a16="http://schemas.microsoft.com/office/drawing/2014/main" id="{164251F5-FAAD-402F-B3C6-DAC01AA5FA92}"/>
              </a:ext>
            </a:extLst>
          </p:cNvPr>
          <p:cNvSpPr txBox="1"/>
          <p:nvPr/>
        </p:nvSpPr>
        <p:spPr bwMode="auto">
          <a:xfrm>
            <a:off x="895022" y="1632533"/>
            <a:ext cx="3467595" cy="61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TW" b="1" dirty="0">
                <a:ea typeface="微軟正黑體" panose="020B0604030504040204" pitchFamily="34" charset="-120"/>
              </a:rPr>
              <a:t>Electrical and Telecommunications </a:t>
            </a:r>
          </a:p>
          <a:p>
            <a:pPr>
              <a:spcBef>
                <a:spcPct val="0"/>
              </a:spcBef>
            </a:pPr>
            <a:r>
              <a:rPr lang="en-US" altLang="zh-TW" b="1" dirty="0">
                <a:ea typeface="微軟正黑體" panose="020B0604030504040204" pitchFamily="34" charset="-120"/>
              </a:rPr>
              <a:t>Equipment and Parts</a:t>
            </a:r>
          </a:p>
        </p:txBody>
      </p:sp>
      <p:sp>
        <p:nvSpPr>
          <p:cNvPr id="13" name="ïsļiḋe">
            <a:extLst>
              <a:ext uri="{FF2B5EF4-FFF2-40B4-BE49-F238E27FC236}">
                <a16:creationId xmlns="" xmlns:a16="http://schemas.microsoft.com/office/drawing/2014/main" id="{48D34769-FA9D-439D-8C31-83EA52BB9E13}"/>
              </a:ext>
            </a:extLst>
          </p:cNvPr>
          <p:cNvSpPr txBox="1"/>
          <p:nvPr/>
        </p:nvSpPr>
        <p:spPr>
          <a:xfrm>
            <a:off x="390904" y="1721398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01</a:t>
            </a:r>
          </a:p>
        </p:txBody>
      </p:sp>
      <p:cxnSp>
        <p:nvCxnSpPr>
          <p:cNvPr id="14" name="直接连接符 16">
            <a:extLst>
              <a:ext uri="{FF2B5EF4-FFF2-40B4-BE49-F238E27FC236}">
                <a16:creationId xmlns="" xmlns:a16="http://schemas.microsoft.com/office/drawing/2014/main" id="{05FC6446-36B1-45F3-9D3E-142E0F2D718F}"/>
              </a:ext>
            </a:extLst>
          </p:cNvPr>
          <p:cNvCxnSpPr>
            <a:cxnSpLocks/>
          </p:cNvCxnSpPr>
          <p:nvPr/>
        </p:nvCxnSpPr>
        <p:spPr>
          <a:xfrm>
            <a:off x="390904" y="2437233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ïṣľîḓè">
            <a:extLst>
              <a:ext uri="{FF2B5EF4-FFF2-40B4-BE49-F238E27FC236}">
                <a16:creationId xmlns="" xmlns:a16="http://schemas.microsoft.com/office/drawing/2014/main" id="{B388E246-C7D5-4719-A31C-D10B03E6942E}"/>
              </a:ext>
            </a:extLst>
          </p:cNvPr>
          <p:cNvSpPr txBox="1"/>
          <p:nvPr/>
        </p:nvSpPr>
        <p:spPr bwMode="auto">
          <a:xfrm>
            <a:off x="895022" y="2588640"/>
            <a:ext cx="3467595" cy="630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lnSpcReduction="10000"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Machinery, Mechanical Appliances &amp; </a:t>
            </a:r>
          </a:p>
          <a:p>
            <a:pPr>
              <a:spcBef>
                <a:spcPct val="0"/>
              </a:spcBef>
            </a:pPr>
            <a:r>
              <a:rPr lang="en-US" altLang="zh-CN" b="1" dirty="0"/>
              <a:t>Parts</a:t>
            </a:r>
          </a:p>
        </p:txBody>
      </p:sp>
      <p:sp>
        <p:nvSpPr>
          <p:cNvPr id="16" name="îśḷídê">
            <a:extLst>
              <a:ext uri="{FF2B5EF4-FFF2-40B4-BE49-F238E27FC236}">
                <a16:creationId xmlns="" xmlns:a16="http://schemas.microsoft.com/office/drawing/2014/main" id="{67BFA36B-898B-4E67-BB42-E713F92AA3FA}"/>
              </a:ext>
            </a:extLst>
          </p:cNvPr>
          <p:cNvSpPr txBox="1"/>
          <p:nvPr/>
        </p:nvSpPr>
        <p:spPr>
          <a:xfrm>
            <a:off x="390904" y="2677504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02</a:t>
            </a:r>
          </a:p>
        </p:txBody>
      </p:sp>
      <p:cxnSp>
        <p:nvCxnSpPr>
          <p:cNvPr id="17" name="直接连接符 20">
            <a:extLst>
              <a:ext uri="{FF2B5EF4-FFF2-40B4-BE49-F238E27FC236}">
                <a16:creationId xmlns="" xmlns:a16="http://schemas.microsoft.com/office/drawing/2014/main" id="{01A2625E-A102-4A80-8913-2A3851D12769}"/>
              </a:ext>
            </a:extLst>
          </p:cNvPr>
          <p:cNvCxnSpPr>
            <a:cxnSpLocks/>
          </p:cNvCxnSpPr>
          <p:nvPr/>
        </p:nvCxnSpPr>
        <p:spPr>
          <a:xfrm>
            <a:off x="390904" y="3393339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íṧ1iďé">
            <a:extLst>
              <a:ext uri="{FF2B5EF4-FFF2-40B4-BE49-F238E27FC236}">
                <a16:creationId xmlns="" xmlns:a16="http://schemas.microsoft.com/office/drawing/2014/main" id="{14D1DC96-33F9-407B-AA1C-5E0924227F5E}"/>
              </a:ext>
            </a:extLst>
          </p:cNvPr>
          <p:cNvSpPr/>
          <p:nvPr/>
        </p:nvSpPr>
        <p:spPr bwMode="auto">
          <a:xfrm>
            <a:off x="895022" y="3893844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22,096M, 7.18%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19" name="ïşļidè">
            <a:extLst>
              <a:ext uri="{FF2B5EF4-FFF2-40B4-BE49-F238E27FC236}">
                <a16:creationId xmlns="" xmlns:a16="http://schemas.microsoft.com/office/drawing/2014/main" id="{34B7CEF5-BFD1-4573-8927-F0D32774BE44}"/>
              </a:ext>
            </a:extLst>
          </p:cNvPr>
          <p:cNvSpPr txBox="1"/>
          <p:nvPr/>
        </p:nvSpPr>
        <p:spPr>
          <a:xfrm>
            <a:off x="390904" y="3633610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03</a:t>
            </a:r>
          </a:p>
        </p:txBody>
      </p:sp>
      <p:cxnSp>
        <p:nvCxnSpPr>
          <p:cNvPr id="20" name="直接连接符 24">
            <a:extLst>
              <a:ext uri="{FF2B5EF4-FFF2-40B4-BE49-F238E27FC236}">
                <a16:creationId xmlns="" xmlns:a16="http://schemas.microsoft.com/office/drawing/2014/main" id="{BD30B449-5B0B-43A6-892C-00680F784859}"/>
              </a:ext>
            </a:extLst>
          </p:cNvPr>
          <p:cNvCxnSpPr>
            <a:cxnSpLocks/>
          </p:cNvCxnSpPr>
          <p:nvPr/>
        </p:nvCxnSpPr>
        <p:spPr>
          <a:xfrm>
            <a:off x="390904" y="4349445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ṥḷîḋe">
            <a:extLst>
              <a:ext uri="{FF2B5EF4-FFF2-40B4-BE49-F238E27FC236}">
                <a16:creationId xmlns="" xmlns:a16="http://schemas.microsoft.com/office/drawing/2014/main" id="{955A3C4C-8543-484C-86CA-21FB57142E35}"/>
              </a:ext>
            </a:extLst>
          </p:cNvPr>
          <p:cNvSpPr txBox="1"/>
          <p:nvPr/>
        </p:nvSpPr>
        <p:spPr bwMode="auto">
          <a:xfrm>
            <a:off x="883006" y="4417391"/>
            <a:ext cx="3467595" cy="75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Optical, Photographic, Precision,</a:t>
            </a:r>
          </a:p>
          <a:p>
            <a:pPr>
              <a:spcBef>
                <a:spcPct val="0"/>
              </a:spcBef>
            </a:pPr>
            <a:r>
              <a:rPr lang="en-US" altLang="zh-CN" b="1" dirty="0"/>
              <a:t> Surgical Instruments &amp; Accessories</a:t>
            </a:r>
          </a:p>
        </p:txBody>
      </p:sp>
      <p:sp>
        <p:nvSpPr>
          <p:cNvPr id="22" name="îṩḻïďè">
            <a:extLst>
              <a:ext uri="{FF2B5EF4-FFF2-40B4-BE49-F238E27FC236}">
                <a16:creationId xmlns="" xmlns:a16="http://schemas.microsoft.com/office/drawing/2014/main" id="{488CF001-6136-41F7-9D2C-A0A010804DC2}"/>
              </a:ext>
            </a:extLst>
          </p:cNvPr>
          <p:cNvSpPr txBox="1"/>
          <p:nvPr/>
        </p:nvSpPr>
        <p:spPr>
          <a:xfrm>
            <a:off x="390904" y="4589716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04</a:t>
            </a:r>
          </a:p>
        </p:txBody>
      </p:sp>
      <p:cxnSp>
        <p:nvCxnSpPr>
          <p:cNvPr id="23" name="直接连接符 28">
            <a:extLst>
              <a:ext uri="{FF2B5EF4-FFF2-40B4-BE49-F238E27FC236}">
                <a16:creationId xmlns="" xmlns:a16="http://schemas.microsoft.com/office/drawing/2014/main" id="{DCE779B8-2154-4183-8D8E-8C0070B99E85}"/>
              </a:ext>
            </a:extLst>
          </p:cNvPr>
          <p:cNvCxnSpPr>
            <a:cxnSpLocks/>
          </p:cNvCxnSpPr>
          <p:nvPr/>
        </p:nvCxnSpPr>
        <p:spPr>
          <a:xfrm>
            <a:off x="390904" y="5305551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íśliďê">
            <a:extLst>
              <a:ext uri="{FF2B5EF4-FFF2-40B4-BE49-F238E27FC236}">
                <a16:creationId xmlns="" xmlns:a16="http://schemas.microsoft.com/office/drawing/2014/main" id="{D89136D6-DE0E-4D55-B9B9-33018970AE7D}"/>
              </a:ext>
            </a:extLst>
          </p:cNvPr>
          <p:cNvSpPr txBox="1"/>
          <p:nvPr/>
        </p:nvSpPr>
        <p:spPr bwMode="auto">
          <a:xfrm>
            <a:off x="895022" y="5456958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Mineral Fuels, Oils &amp; Waxes</a:t>
            </a:r>
            <a:endParaRPr lang="en-US" altLang="zh-CN" sz="1800" b="1" dirty="0"/>
          </a:p>
        </p:txBody>
      </p:sp>
      <p:sp>
        <p:nvSpPr>
          <p:cNvPr id="25" name="îṡ1íďé">
            <a:extLst>
              <a:ext uri="{FF2B5EF4-FFF2-40B4-BE49-F238E27FC236}">
                <a16:creationId xmlns="" xmlns:a16="http://schemas.microsoft.com/office/drawing/2014/main" id="{5813A13B-F94E-4054-8DAF-600F9E014ACF}"/>
              </a:ext>
            </a:extLst>
          </p:cNvPr>
          <p:cNvSpPr txBox="1"/>
          <p:nvPr/>
        </p:nvSpPr>
        <p:spPr>
          <a:xfrm>
            <a:off x="390904" y="5545822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05</a:t>
            </a:r>
          </a:p>
        </p:txBody>
      </p:sp>
      <p:cxnSp>
        <p:nvCxnSpPr>
          <p:cNvPr id="26" name="直接连接符 32">
            <a:extLst>
              <a:ext uri="{FF2B5EF4-FFF2-40B4-BE49-F238E27FC236}">
                <a16:creationId xmlns="" xmlns:a16="http://schemas.microsoft.com/office/drawing/2014/main" id="{D38EE759-3D75-48A2-937E-0C89FFE0C715}"/>
              </a:ext>
            </a:extLst>
          </p:cNvPr>
          <p:cNvCxnSpPr>
            <a:cxnSpLocks/>
          </p:cNvCxnSpPr>
          <p:nvPr/>
        </p:nvCxnSpPr>
        <p:spPr>
          <a:xfrm>
            <a:off x="390904" y="6261657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ïşlîḋè">
            <a:extLst>
              <a:ext uri="{FF2B5EF4-FFF2-40B4-BE49-F238E27FC236}">
                <a16:creationId xmlns="" xmlns:a16="http://schemas.microsoft.com/office/drawing/2014/main" id="{17636EF2-DB57-4DAB-85DB-9ADF064E9B5D}"/>
              </a:ext>
            </a:extLst>
          </p:cNvPr>
          <p:cNvSpPr/>
          <p:nvPr/>
        </p:nvSpPr>
        <p:spPr bwMode="auto">
          <a:xfrm>
            <a:off x="837821" y="3053514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34,476M, 11.20%	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28" name="ïṣľîḓè">
            <a:extLst>
              <a:ext uri="{FF2B5EF4-FFF2-40B4-BE49-F238E27FC236}">
                <a16:creationId xmlns="" xmlns:a16="http://schemas.microsoft.com/office/drawing/2014/main" id="{0CD37495-D890-4CFB-B906-7B2BC5A33A97}"/>
              </a:ext>
            </a:extLst>
          </p:cNvPr>
          <p:cNvSpPr txBox="1"/>
          <p:nvPr/>
        </p:nvSpPr>
        <p:spPr bwMode="auto">
          <a:xfrm>
            <a:off x="895022" y="3567585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Plastics &amp; Articles Thereof</a:t>
            </a:r>
          </a:p>
        </p:txBody>
      </p:sp>
      <p:sp>
        <p:nvSpPr>
          <p:cNvPr id="29" name="ïşlîḋè">
            <a:extLst>
              <a:ext uri="{FF2B5EF4-FFF2-40B4-BE49-F238E27FC236}">
                <a16:creationId xmlns="" xmlns:a16="http://schemas.microsoft.com/office/drawing/2014/main" id="{50330F5F-B12D-4042-87B7-133539AD0CA9}"/>
              </a:ext>
            </a:extLst>
          </p:cNvPr>
          <p:cNvSpPr/>
          <p:nvPr/>
        </p:nvSpPr>
        <p:spPr bwMode="auto">
          <a:xfrm>
            <a:off x="870990" y="4919887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14,702M, 4.77%</a:t>
            </a:r>
            <a:r>
              <a:rPr lang="en-US" altLang="zh-CN" dirty="0"/>
              <a:t>)</a:t>
            </a:r>
          </a:p>
        </p:txBody>
      </p:sp>
      <p:sp>
        <p:nvSpPr>
          <p:cNvPr id="30" name="ïşlîḋè">
            <a:extLst>
              <a:ext uri="{FF2B5EF4-FFF2-40B4-BE49-F238E27FC236}">
                <a16:creationId xmlns="" xmlns:a16="http://schemas.microsoft.com/office/drawing/2014/main" id="{78443173-58EF-4387-B81F-E12034CB7339}"/>
              </a:ext>
            </a:extLst>
          </p:cNvPr>
          <p:cNvSpPr/>
          <p:nvPr/>
        </p:nvSpPr>
        <p:spPr bwMode="auto">
          <a:xfrm>
            <a:off x="883005" y="5776611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12,239M, 3.98%</a:t>
            </a:r>
            <a:r>
              <a:rPr lang="en-US" altLang="zh-CN" dirty="0"/>
              <a:t>)</a:t>
            </a:r>
          </a:p>
        </p:txBody>
      </p:sp>
      <p:sp>
        <p:nvSpPr>
          <p:cNvPr id="31" name="ïşlîḋè">
            <a:extLst>
              <a:ext uri="{FF2B5EF4-FFF2-40B4-BE49-F238E27FC236}">
                <a16:creationId xmlns="" xmlns:a16="http://schemas.microsoft.com/office/drawing/2014/main" id="{0772F0DD-E7F5-43F1-993C-F896B4EA93FB}"/>
              </a:ext>
            </a:extLst>
          </p:cNvPr>
          <p:cNvSpPr/>
          <p:nvPr/>
        </p:nvSpPr>
        <p:spPr bwMode="auto">
          <a:xfrm>
            <a:off x="5326844" y="1967871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11,315M, 3.68%</a:t>
            </a:r>
            <a:r>
              <a:rPr lang="en-US" altLang="zh-CN" dirty="0"/>
              <a:t>)</a:t>
            </a:r>
          </a:p>
        </p:txBody>
      </p:sp>
      <p:sp>
        <p:nvSpPr>
          <p:cNvPr id="32" name="iṥḻïḍè">
            <a:extLst>
              <a:ext uri="{FF2B5EF4-FFF2-40B4-BE49-F238E27FC236}">
                <a16:creationId xmlns="" xmlns:a16="http://schemas.microsoft.com/office/drawing/2014/main" id="{C5EDAD62-19E7-4204-BFBB-83EE795BF57C}"/>
              </a:ext>
            </a:extLst>
          </p:cNvPr>
          <p:cNvSpPr txBox="1"/>
          <p:nvPr/>
        </p:nvSpPr>
        <p:spPr bwMode="auto">
          <a:xfrm>
            <a:off x="5340036" y="3601594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Vehicles &amp; Components</a:t>
            </a:r>
          </a:p>
        </p:txBody>
      </p:sp>
      <p:sp>
        <p:nvSpPr>
          <p:cNvPr id="33" name="ïsļiḋe">
            <a:extLst>
              <a:ext uri="{FF2B5EF4-FFF2-40B4-BE49-F238E27FC236}">
                <a16:creationId xmlns="" xmlns:a16="http://schemas.microsoft.com/office/drawing/2014/main" id="{3D5C0971-53A8-424E-AC17-6C4D69DC1665}"/>
              </a:ext>
            </a:extLst>
          </p:cNvPr>
          <p:cNvSpPr txBox="1"/>
          <p:nvPr/>
        </p:nvSpPr>
        <p:spPr>
          <a:xfrm>
            <a:off x="4822726" y="1707637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06</a:t>
            </a:r>
          </a:p>
        </p:txBody>
      </p:sp>
      <p:cxnSp>
        <p:nvCxnSpPr>
          <p:cNvPr id="34" name="直接连接符 16">
            <a:extLst>
              <a:ext uri="{FF2B5EF4-FFF2-40B4-BE49-F238E27FC236}">
                <a16:creationId xmlns="" xmlns:a16="http://schemas.microsoft.com/office/drawing/2014/main" id="{57D57261-C639-455E-8E6F-1D8A59A55CC0}"/>
              </a:ext>
            </a:extLst>
          </p:cNvPr>
          <p:cNvCxnSpPr>
            <a:cxnSpLocks/>
          </p:cNvCxnSpPr>
          <p:nvPr/>
        </p:nvCxnSpPr>
        <p:spPr>
          <a:xfrm>
            <a:off x="4822726" y="2423472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ïṣľîḓè">
            <a:extLst>
              <a:ext uri="{FF2B5EF4-FFF2-40B4-BE49-F238E27FC236}">
                <a16:creationId xmlns="" xmlns:a16="http://schemas.microsoft.com/office/drawing/2014/main" id="{A084E774-8607-4B04-8629-02EFB8793851}"/>
              </a:ext>
            </a:extLst>
          </p:cNvPr>
          <p:cNvSpPr txBox="1"/>
          <p:nvPr/>
        </p:nvSpPr>
        <p:spPr bwMode="auto">
          <a:xfrm>
            <a:off x="5318163" y="2648433"/>
            <a:ext cx="5269438" cy="46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Iron &amp; Steel</a:t>
            </a:r>
          </a:p>
        </p:txBody>
      </p:sp>
      <p:sp>
        <p:nvSpPr>
          <p:cNvPr id="36" name="îśḷídê">
            <a:extLst>
              <a:ext uri="{FF2B5EF4-FFF2-40B4-BE49-F238E27FC236}">
                <a16:creationId xmlns="" xmlns:a16="http://schemas.microsoft.com/office/drawing/2014/main" id="{7A748F90-CFCA-47AE-8192-E2830AA39280}"/>
              </a:ext>
            </a:extLst>
          </p:cNvPr>
          <p:cNvSpPr txBox="1"/>
          <p:nvPr/>
        </p:nvSpPr>
        <p:spPr>
          <a:xfrm>
            <a:off x="4822726" y="2663743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07</a:t>
            </a:r>
          </a:p>
        </p:txBody>
      </p:sp>
      <p:cxnSp>
        <p:nvCxnSpPr>
          <p:cNvPr id="37" name="直接连接符 20">
            <a:extLst>
              <a:ext uri="{FF2B5EF4-FFF2-40B4-BE49-F238E27FC236}">
                <a16:creationId xmlns="" xmlns:a16="http://schemas.microsoft.com/office/drawing/2014/main" id="{9A21F199-2FDC-4844-9EF9-8B1B14C50B21}"/>
              </a:ext>
            </a:extLst>
          </p:cNvPr>
          <p:cNvCxnSpPr>
            <a:cxnSpLocks/>
          </p:cNvCxnSpPr>
          <p:nvPr/>
        </p:nvCxnSpPr>
        <p:spPr>
          <a:xfrm>
            <a:off x="4822726" y="3379578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íṧ1iďé">
            <a:extLst>
              <a:ext uri="{FF2B5EF4-FFF2-40B4-BE49-F238E27FC236}">
                <a16:creationId xmlns="" xmlns:a16="http://schemas.microsoft.com/office/drawing/2014/main" id="{CB7B4C20-F5BE-4E40-BE02-018784B6983F}"/>
              </a:ext>
            </a:extLst>
          </p:cNvPr>
          <p:cNvSpPr/>
          <p:nvPr/>
        </p:nvSpPr>
        <p:spPr bwMode="auto">
          <a:xfrm>
            <a:off x="5340036" y="3888356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9,828M, 3.19%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39" name="ïşļidè">
            <a:extLst>
              <a:ext uri="{FF2B5EF4-FFF2-40B4-BE49-F238E27FC236}">
                <a16:creationId xmlns="" xmlns:a16="http://schemas.microsoft.com/office/drawing/2014/main" id="{D6DECD4D-240D-4A30-8A98-B9081CAAE1A4}"/>
              </a:ext>
            </a:extLst>
          </p:cNvPr>
          <p:cNvSpPr txBox="1"/>
          <p:nvPr/>
        </p:nvSpPr>
        <p:spPr>
          <a:xfrm>
            <a:off x="4822726" y="3619849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08</a:t>
            </a:r>
          </a:p>
        </p:txBody>
      </p:sp>
      <p:cxnSp>
        <p:nvCxnSpPr>
          <p:cNvPr id="40" name="直接连接符 24">
            <a:extLst>
              <a:ext uri="{FF2B5EF4-FFF2-40B4-BE49-F238E27FC236}">
                <a16:creationId xmlns="" xmlns:a16="http://schemas.microsoft.com/office/drawing/2014/main" id="{C7E5C1A9-7FB8-44AC-AFBC-F38F6B650FCA}"/>
              </a:ext>
            </a:extLst>
          </p:cNvPr>
          <p:cNvCxnSpPr>
            <a:cxnSpLocks/>
          </p:cNvCxnSpPr>
          <p:nvPr/>
        </p:nvCxnSpPr>
        <p:spPr>
          <a:xfrm>
            <a:off x="4822726" y="4335684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iṥḷîḋe">
            <a:extLst>
              <a:ext uri="{FF2B5EF4-FFF2-40B4-BE49-F238E27FC236}">
                <a16:creationId xmlns="" xmlns:a16="http://schemas.microsoft.com/office/drawing/2014/main" id="{90DA995C-2B5B-44B7-BBEB-71E12B82B2CA}"/>
              </a:ext>
            </a:extLst>
          </p:cNvPr>
          <p:cNvSpPr txBox="1"/>
          <p:nvPr/>
        </p:nvSpPr>
        <p:spPr bwMode="auto">
          <a:xfrm>
            <a:off x="5326844" y="4487091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Iron &amp; Steel Products</a:t>
            </a:r>
          </a:p>
        </p:txBody>
      </p:sp>
      <p:sp>
        <p:nvSpPr>
          <p:cNvPr id="42" name="îṩḻïďè">
            <a:extLst>
              <a:ext uri="{FF2B5EF4-FFF2-40B4-BE49-F238E27FC236}">
                <a16:creationId xmlns="" xmlns:a16="http://schemas.microsoft.com/office/drawing/2014/main" id="{52E855FB-ECB3-4D20-AA48-B6BCFFA90FDE}"/>
              </a:ext>
            </a:extLst>
          </p:cNvPr>
          <p:cNvSpPr txBox="1"/>
          <p:nvPr/>
        </p:nvSpPr>
        <p:spPr>
          <a:xfrm>
            <a:off x="4822726" y="4575955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09</a:t>
            </a:r>
          </a:p>
        </p:txBody>
      </p:sp>
      <p:cxnSp>
        <p:nvCxnSpPr>
          <p:cNvPr id="43" name="直接连接符 28">
            <a:extLst>
              <a:ext uri="{FF2B5EF4-FFF2-40B4-BE49-F238E27FC236}">
                <a16:creationId xmlns="" xmlns:a16="http://schemas.microsoft.com/office/drawing/2014/main" id="{DC3C2DF4-77A4-4F7E-8072-148AE983DA20}"/>
              </a:ext>
            </a:extLst>
          </p:cNvPr>
          <p:cNvCxnSpPr>
            <a:cxnSpLocks/>
          </p:cNvCxnSpPr>
          <p:nvPr/>
        </p:nvCxnSpPr>
        <p:spPr>
          <a:xfrm>
            <a:off x="4822726" y="5291790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îṡ1íďé">
            <a:extLst>
              <a:ext uri="{FF2B5EF4-FFF2-40B4-BE49-F238E27FC236}">
                <a16:creationId xmlns="" xmlns:a16="http://schemas.microsoft.com/office/drawing/2014/main" id="{F3098E92-D5D4-4448-9B9B-6D9425728019}"/>
              </a:ext>
            </a:extLst>
          </p:cNvPr>
          <p:cNvSpPr txBox="1"/>
          <p:nvPr/>
        </p:nvSpPr>
        <p:spPr>
          <a:xfrm>
            <a:off x="4822726" y="5532061"/>
            <a:ext cx="455872" cy="491967"/>
          </a:xfrm>
          <a:prstGeom prst="rect">
            <a:avLst/>
          </a:prstGeom>
          <a:noFill/>
        </p:spPr>
        <p:txBody>
          <a:bodyPr wrap="none" anchor="ctr">
            <a:prstTxWarp prst="textPlain">
              <a:avLst/>
            </a:prstTxWarp>
            <a:normAutofit fontScale="77500" lnSpcReduction="20000"/>
          </a:bodyPr>
          <a:lstStyle/>
          <a:p>
            <a:pPr algn="ctr"/>
            <a:r>
              <a:rPr lang="en-US" altLang="zh-CN" sz="4000" dirty="0">
                <a:gradFill>
                  <a:gsLst>
                    <a:gs pos="40000">
                      <a:srgbClr val="002060"/>
                    </a:gs>
                    <a:gs pos="12000">
                      <a:srgbClr val="00224C"/>
                    </a:gs>
                    <a:gs pos="90000">
                      <a:srgbClr val="4CFAE9"/>
                    </a:gs>
                    <a:gs pos="73000">
                      <a:srgbClr val="0091C4"/>
                    </a:gs>
                  </a:gsLst>
                  <a:lin ang="19200000" scaled="0"/>
                </a:gradFill>
                <a:latin typeface="Impact" panose="020B0806030902050204" pitchFamily="34" charset="0"/>
              </a:rPr>
              <a:t>10</a:t>
            </a:r>
          </a:p>
        </p:txBody>
      </p:sp>
      <p:cxnSp>
        <p:nvCxnSpPr>
          <p:cNvPr id="46" name="直接连接符 32">
            <a:extLst>
              <a:ext uri="{FF2B5EF4-FFF2-40B4-BE49-F238E27FC236}">
                <a16:creationId xmlns="" xmlns:a16="http://schemas.microsoft.com/office/drawing/2014/main" id="{A18228F2-E8A5-4258-97DF-BE26E81834F7}"/>
              </a:ext>
            </a:extLst>
          </p:cNvPr>
          <p:cNvCxnSpPr>
            <a:cxnSpLocks/>
          </p:cNvCxnSpPr>
          <p:nvPr/>
        </p:nvCxnSpPr>
        <p:spPr>
          <a:xfrm>
            <a:off x="4822726" y="6247896"/>
            <a:ext cx="3984905" cy="1"/>
          </a:xfrm>
          <a:prstGeom prst="line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ïşlîḋè">
            <a:extLst>
              <a:ext uri="{FF2B5EF4-FFF2-40B4-BE49-F238E27FC236}">
                <a16:creationId xmlns="" xmlns:a16="http://schemas.microsoft.com/office/drawing/2014/main" id="{1A8BE148-E1A7-4964-A564-27CB91D2B057}"/>
              </a:ext>
            </a:extLst>
          </p:cNvPr>
          <p:cNvSpPr/>
          <p:nvPr/>
        </p:nvSpPr>
        <p:spPr bwMode="auto">
          <a:xfrm>
            <a:off x="5302812" y="2908746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10,281M, 3.34%</a:t>
            </a:r>
            <a:r>
              <a:rPr lang="en-US" altLang="zh-CN" dirty="0"/>
              <a:t>)</a:t>
            </a:r>
          </a:p>
          <a:p>
            <a:pPr>
              <a:lnSpc>
                <a:spcPct val="120000"/>
              </a:lnSpc>
            </a:pPr>
            <a:endParaRPr lang="en-US" altLang="zh-CN" dirty="0"/>
          </a:p>
        </p:txBody>
      </p:sp>
      <p:sp>
        <p:nvSpPr>
          <p:cNvPr id="48" name="ïṣľîḓè">
            <a:extLst>
              <a:ext uri="{FF2B5EF4-FFF2-40B4-BE49-F238E27FC236}">
                <a16:creationId xmlns="" xmlns:a16="http://schemas.microsoft.com/office/drawing/2014/main" id="{5BA39716-AF75-453A-AEF0-7CF143969257}"/>
              </a:ext>
            </a:extLst>
          </p:cNvPr>
          <p:cNvSpPr txBox="1"/>
          <p:nvPr/>
        </p:nvSpPr>
        <p:spPr bwMode="auto">
          <a:xfrm>
            <a:off x="5350877" y="1683691"/>
            <a:ext cx="4105521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Organic Chemicals</a:t>
            </a:r>
          </a:p>
        </p:txBody>
      </p:sp>
      <p:sp>
        <p:nvSpPr>
          <p:cNvPr id="49" name="ïşlîḋè">
            <a:extLst>
              <a:ext uri="{FF2B5EF4-FFF2-40B4-BE49-F238E27FC236}">
                <a16:creationId xmlns="" xmlns:a16="http://schemas.microsoft.com/office/drawing/2014/main" id="{CDC8474C-2048-4C26-8C0F-0D639D47E9F2}"/>
              </a:ext>
            </a:extLst>
          </p:cNvPr>
          <p:cNvSpPr/>
          <p:nvPr/>
        </p:nvSpPr>
        <p:spPr bwMode="auto">
          <a:xfrm>
            <a:off x="5302812" y="4836188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8,397M, 2.73%</a:t>
            </a:r>
            <a:r>
              <a:rPr lang="en-US" altLang="zh-CN" dirty="0"/>
              <a:t>)</a:t>
            </a:r>
          </a:p>
        </p:txBody>
      </p:sp>
      <p:sp>
        <p:nvSpPr>
          <p:cNvPr id="54" name="iṥḷîḋe">
            <a:extLst>
              <a:ext uri="{FF2B5EF4-FFF2-40B4-BE49-F238E27FC236}">
                <a16:creationId xmlns="" xmlns:a16="http://schemas.microsoft.com/office/drawing/2014/main" id="{C5E2E5E8-519B-4B71-8251-AC4775091902}"/>
              </a:ext>
            </a:extLst>
          </p:cNvPr>
          <p:cNvSpPr txBox="1"/>
          <p:nvPr/>
        </p:nvSpPr>
        <p:spPr bwMode="auto">
          <a:xfrm>
            <a:off x="5326844" y="5443196"/>
            <a:ext cx="3467595" cy="42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 b="1" dirty="0"/>
              <a:t>Copper &amp; Articles Thereof</a:t>
            </a:r>
          </a:p>
        </p:txBody>
      </p:sp>
      <p:sp>
        <p:nvSpPr>
          <p:cNvPr id="55" name="ïşlîḋè">
            <a:extLst>
              <a:ext uri="{FF2B5EF4-FFF2-40B4-BE49-F238E27FC236}">
                <a16:creationId xmlns="" xmlns:a16="http://schemas.microsoft.com/office/drawing/2014/main" id="{52D18FC5-DEF1-4B2A-B53A-CD68D201BB98}"/>
              </a:ext>
            </a:extLst>
          </p:cNvPr>
          <p:cNvSpPr/>
          <p:nvPr/>
        </p:nvSpPr>
        <p:spPr bwMode="auto">
          <a:xfrm>
            <a:off x="5302812" y="5792293"/>
            <a:ext cx="3467595" cy="29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/>
              <a:t>(</a:t>
            </a:r>
            <a:r>
              <a:rPr lang="en-US" altLang="zh-TW" dirty="0"/>
              <a:t>4,269M, 1.39%</a:t>
            </a:r>
            <a:r>
              <a:rPr lang="en-US" altLang="zh-CN" dirty="0"/>
              <a:t>)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B0152301-8DCE-4390-AC95-DFC981E72B8B}"/>
              </a:ext>
            </a:extLst>
          </p:cNvPr>
          <p:cNvSpPr/>
          <p:nvPr/>
        </p:nvSpPr>
        <p:spPr>
          <a:xfrm>
            <a:off x="0" y="365126"/>
            <a:ext cx="7616651" cy="931111"/>
          </a:xfrm>
          <a:prstGeom prst="rect">
            <a:avLst/>
          </a:prstGeom>
          <a:gradFill>
            <a:gsLst>
              <a:gs pos="1835">
                <a:srgbClr val="00224C"/>
              </a:gs>
              <a:gs pos="66039">
                <a:srgbClr val="98AEBC"/>
              </a:gs>
              <a:gs pos="36000">
                <a:srgbClr val="076096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" name="標題 1">
            <a:extLst>
              <a:ext uri="{FF2B5EF4-FFF2-40B4-BE49-F238E27FC236}">
                <a16:creationId xmlns="" xmlns:a16="http://schemas.microsoft.com/office/drawing/2014/main" id="{CDB0BFEC-E8D1-4464-AAA2-85329CA1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9" y="394660"/>
            <a:ext cx="7886700" cy="931111"/>
          </a:xfrm>
        </p:spPr>
        <p:txBody>
          <a:bodyPr>
            <a:normAutofit/>
          </a:bodyPr>
          <a:lstStyle/>
          <a:p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1.Facts about Taiwan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Top 10 Exports</a:t>
            </a:r>
            <a:endParaRPr lang="zh-TW" altLang="en-US" dirty="0"/>
          </a:p>
        </p:txBody>
      </p:sp>
      <p:sp>
        <p:nvSpPr>
          <p:cNvPr id="52" name="矩形 51">
            <a:extLst>
              <a:ext uri="{FF2B5EF4-FFF2-40B4-BE49-F238E27FC236}">
                <a16:creationId xmlns="" xmlns:a16="http://schemas.microsoft.com/office/drawing/2014/main" id="{9F6297AA-FEB0-4C6A-A957-D1632B86B8EA}"/>
              </a:ext>
            </a:extLst>
          </p:cNvPr>
          <p:cNvSpPr/>
          <p:nvPr/>
        </p:nvSpPr>
        <p:spPr>
          <a:xfrm>
            <a:off x="7206370" y="6410633"/>
            <a:ext cx="175758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Source: GTA</a:t>
            </a:r>
            <a:r>
              <a:rPr lang="zh-TW" altLang="en-US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1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</a:t>
            </a:r>
            <a:endParaRPr lang="zh-TW" altLang="zh-TW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B6497777-715A-4502-A9B1-B30868874BC8}"/>
              </a:ext>
            </a:extLst>
          </p:cNvPr>
          <p:cNvSpPr/>
          <p:nvPr/>
        </p:nvSpPr>
        <p:spPr>
          <a:xfrm>
            <a:off x="390904" y="6437788"/>
            <a:ext cx="228104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100" b="1" dirty="0">
                <a:solidFill>
                  <a:prstClr val="black"/>
                </a:solidFill>
                <a:latin typeface="微軟正黑體" panose="020B0604030504040204" pitchFamily="34" charset="-120"/>
                <a:ea typeface="新細明體" panose="02020500000000000000" pitchFamily="18" charset="-120"/>
              </a:rPr>
              <a:t>Year</a:t>
            </a:r>
            <a:r>
              <a:rPr kumimoji="1" lang="en-US" altLang="zh-TW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新細明體" panose="02020500000000000000" pitchFamily="18" charset="-120"/>
                <a:cs typeface="+mn-cs"/>
              </a:rPr>
              <a:t>: 2018 Jan-Dec</a:t>
            </a:r>
            <a:endParaRPr kumimoji="1" lang="zh-TW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B022A339-28A1-40D2-804C-10145EC8D06E}"/>
              </a:ext>
            </a:extLst>
          </p:cNvPr>
          <p:cNvSpPr/>
          <p:nvPr/>
        </p:nvSpPr>
        <p:spPr>
          <a:xfrm>
            <a:off x="5367918" y="1386743"/>
            <a:ext cx="3676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Amount: Million US dollar, Market Share: %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40344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7616651" cy="931111"/>
          </a:xfrm>
          <a:prstGeom prst="rect">
            <a:avLst/>
          </a:prstGeom>
          <a:gradFill flip="none" rotWithShape="1">
            <a:gsLst>
              <a:gs pos="66039">
                <a:srgbClr val="98AEBC"/>
              </a:gs>
              <a:gs pos="36000">
                <a:srgbClr val="043A5C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395666"/>
            <a:ext cx="7886700" cy="931111"/>
          </a:xfrm>
        </p:spPr>
        <p:txBody>
          <a:bodyPr>
            <a:normAutofit/>
          </a:bodyPr>
          <a:lstStyle/>
          <a:p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1.Facts about Taiwan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Strong Innovation Capability</a:t>
            </a: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601A0150-35B6-4D51-B57D-15CB1628BD66}"/>
              </a:ext>
            </a:extLst>
          </p:cNvPr>
          <p:cNvSpPr/>
          <p:nvPr/>
        </p:nvSpPr>
        <p:spPr>
          <a:xfrm>
            <a:off x="534270" y="1572108"/>
            <a:ext cx="814146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繁黑體 Std B" pitchFamily="34" charset="-120"/>
                <a:ea typeface="Adobe 繁黑體 Std B"/>
              </a:rPr>
              <a:t>World Economic Forum (WEF)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繁黑體 Std B" pitchFamily="34" charset="-120"/>
                <a:ea typeface="Adobe 繁黑體 Std B"/>
              </a:rPr>
              <a:t>Ranked Taiwan as one of the </a:t>
            </a: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dobe 繁黑體 Std B" pitchFamily="34" charset="-120"/>
                <a:ea typeface="Adobe 繁黑體 Std B"/>
              </a:rPr>
              <a:t>4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dobe 繁黑體 Std B" pitchFamily="34" charset="-120"/>
                <a:ea typeface="Adobe 繁黑體 Std B"/>
              </a:rPr>
              <a:t> super innovators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dobe 繁黑體 Std B"/>
              </a:rPr>
              <a:t>2nd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dobe 繁黑體 Std B"/>
              </a:rPr>
              <a:t> highest patent applications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Adobe 繁黑體 Std B"/>
              </a:rPr>
              <a:t>5th</a:t>
            </a: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dobe 繁黑體 Std B"/>
              </a:rPr>
              <a:t> highest international co-inventions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Adobe 繁黑體 Std B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="" xmlns:a16="http://schemas.microsoft.com/office/drawing/2014/main" id="{0961D868-6158-4349-854A-4E392832F9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05" r="636" b="24912"/>
          <a:stretch/>
        </p:blipFill>
        <p:spPr>
          <a:xfrm>
            <a:off x="852429" y="3837223"/>
            <a:ext cx="7110890" cy="2655651"/>
          </a:xfrm>
          <a:prstGeom prst="rect">
            <a:avLst/>
          </a:prstGeom>
          <a:ln>
            <a:noFill/>
          </a:ln>
        </p:spPr>
      </p:pic>
      <p:sp>
        <p:nvSpPr>
          <p:cNvPr id="8" name="橢圓 7">
            <a:extLst>
              <a:ext uri="{FF2B5EF4-FFF2-40B4-BE49-F238E27FC236}">
                <a16:creationId xmlns="" xmlns:a16="http://schemas.microsoft.com/office/drawing/2014/main" id="{72DFA1AA-29C5-45A0-8B89-2EAFFC98F671}"/>
              </a:ext>
            </a:extLst>
          </p:cNvPr>
          <p:cNvSpPr/>
          <p:nvPr/>
        </p:nvSpPr>
        <p:spPr>
          <a:xfrm>
            <a:off x="4430648" y="4295823"/>
            <a:ext cx="94260" cy="94260"/>
          </a:xfrm>
          <a:prstGeom prst="ellipse">
            <a:avLst/>
          </a:prstGeom>
          <a:solidFill>
            <a:srgbClr val="EB0D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="" xmlns:a16="http://schemas.microsoft.com/office/drawing/2014/main" id="{B8EA1F3E-FD37-4A10-A017-E13649AD0206}"/>
              </a:ext>
            </a:extLst>
          </p:cNvPr>
          <p:cNvSpPr/>
          <p:nvPr/>
        </p:nvSpPr>
        <p:spPr>
          <a:xfrm>
            <a:off x="4383518" y="4407573"/>
            <a:ext cx="94260" cy="94260"/>
          </a:xfrm>
          <a:prstGeom prst="ellipse">
            <a:avLst/>
          </a:prstGeom>
          <a:solidFill>
            <a:srgbClr val="EB0D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0" name="橢圓 9">
            <a:extLst>
              <a:ext uri="{FF2B5EF4-FFF2-40B4-BE49-F238E27FC236}">
                <a16:creationId xmlns="" xmlns:a16="http://schemas.microsoft.com/office/drawing/2014/main" id="{3E8A93FF-7F87-41E4-B446-82D2BCDD565F}"/>
              </a:ext>
            </a:extLst>
          </p:cNvPr>
          <p:cNvSpPr/>
          <p:nvPr/>
        </p:nvSpPr>
        <p:spPr>
          <a:xfrm rot="18068479">
            <a:off x="2264856" y="5114125"/>
            <a:ext cx="94260" cy="94260"/>
          </a:xfrm>
          <a:prstGeom prst="ellipse">
            <a:avLst/>
          </a:prstGeom>
          <a:solidFill>
            <a:srgbClr val="EB0D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1" name="圖說文字: 折線 10">
            <a:extLst>
              <a:ext uri="{FF2B5EF4-FFF2-40B4-BE49-F238E27FC236}">
                <a16:creationId xmlns="" xmlns:a16="http://schemas.microsoft.com/office/drawing/2014/main" id="{C0BA1B6E-AE56-4C00-852A-AAA3B3302704}"/>
              </a:ext>
            </a:extLst>
          </p:cNvPr>
          <p:cNvSpPr/>
          <p:nvPr/>
        </p:nvSpPr>
        <p:spPr>
          <a:xfrm>
            <a:off x="7239967" y="4654215"/>
            <a:ext cx="1055979" cy="360048"/>
          </a:xfrm>
          <a:prstGeom prst="borderCallout2">
            <a:avLst>
              <a:gd name="adj1" fmla="val 69041"/>
              <a:gd name="adj2" fmla="val -141"/>
              <a:gd name="adj3" fmla="val 71555"/>
              <a:gd name="adj4" fmla="val -16667"/>
              <a:gd name="adj5" fmla="val 178157"/>
              <a:gd name="adj6" fmla="val -62348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anose="02010803020104030203" pitchFamily="2" charset="-79"/>
                <a:ea typeface="新細明體" panose="02020500000000000000" pitchFamily="18" charset="-120"/>
                <a:cs typeface="Aharoni" panose="02010803020104030203" pitchFamily="2" charset="-79"/>
              </a:rPr>
              <a:t>TAIWAN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haroni" panose="02010803020104030203" pitchFamily="2" charset="-79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12" name="圖說文字: 折線 11">
            <a:extLst>
              <a:ext uri="{FF2B5EF4-FFF2-40B4-BE49-F238E27FC236}">
                <a16:creationId xmlns="" xmlns:a16="http://schemas.microsoft.com/office/drawing/2014/main" id="{FFCFBE65-3F2E-4930-9C06-99E32EB8054E}"/>
              </a:ext>
            </a:extLst>
          </p:cNvPr>
          <p:cNvSpPr/>
          <p:nvPr/>
        </p:nvSpPr>
        <p:spPr>
          <a:xfrm flipH="1">
            <a:off x="1167153" y="4407573"/>
            <a:ext cx="506427" cy="354061"/>
          </a:xfrm>
          <a:prstGeom prst="borderCallout2">
            <a:avLst>
              <a:gd name="adj1" fmla="val 69041"/>
              <a:gd name="adj2" fmla="val -141"/>
              <a:gd name="adj3" fmla="val 71555"/>
              <a:gd name="adj4" fmla="val -16667"/>
              <a:gd name="adj5" fmla="val 203758"/>
              <a:gd name="adj6" fmla="val -120333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anose="02010803020104030203" pitchFamily="2" charset="-79"/>
                <a:ea typeface="新細明體" panose="02020500000000000000" pitchFamily="18" charset="-120"/>
                <a:cs typeface="Aharoni" panose="02010803020104030203" pitchFamily="2" charset="-79"/>
              </a:rPr>
              <a:t>US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haroni" panose="02010803020104030203" pitchFamily="2" charset="-79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13" name="圖說文字: 折線 12">
            <a:extLst>
              <a:ext uri="{FF2B5EF4-FFF2-40B4-BE49-F238E27FC236}">
                <a16:creationId xmlns="" xmlns:a16="http://schemas.microsoft.com/office/drawing/2014/main" id="{25B44759-E35B-4ED8-ACBA-3E399AB51986}"/>
              </a:ext>
            </a:extLst>
          </p:cNvPr>
          <p:cNvSpPr/>
          <p:nvPr/>
        </p:nvSpPr>
        <p:spPr>
          <a:xfrm>
            <a:off x="5249358" y="3847682"/>
            <a:ext cx="1246388" cy="360048"/>
          </a:xfrm>
          <a:prstGeom prst="borderCallout2">
            <a:avLst>
              <a:gd name="adj1" fmla="val 74071"/>
              <a:gd name="adj2" fmla="val -1430"/>
              <a:gd name="adj3" fmla="val 76584"/>
              <a:gd name="adj4" fmla="val -28266"/>
              <a:gd name="adj5" fmla="val 132503"/>
              <a:gd name="adj6" fmla="val -58830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anose="02010803020104030203" pitchFamily="2" charset="-79"/>
                <a:ea typeface="新細明體" panose="02020500000000000000" pitchFamily="18" charset="-120"/>
                <a:cs typeface="Aharoni" panose="02010803020104030203" pitchFamily="2" charset="-79"/>
              </a:rPr>
              <a:t>GERMANY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haroni" panose="02010803020104030203" pitchFamily="2" charset="-79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14" name="圖說文字: 折線 13">
            <a:extLst>
              <a:ext uri="{FF2B5EF4-FFF2-40B4-BE49-F238E27FC236}">
                <a16:creationId xmlns="" xmlns:a16="http://schemas.microsoft.com/office/drawing/2014/main" id="{4635F503-E32B-41E2-A050-16C27F54878D}"/>
              </a:ext>
            </a:extLst>
          </p:cNvPr>
          <p:cNvSpPr/>
          <p:nvPr/>
        </p:nvSpPr>
        <p:spPr>
          <a:xfrm flipH="1">
            <a:off x="3156690" y="6132826"/>
            <a:ext cx="1706135" cy="360048"/>
          </a:xfrm>
          <a:prstGeom prst="borderCallout2">
            <a:avLst>
              <a:gd name="adj1" fmla="val 1100"/>
              <a:gd name="adj2" fmla="val 58039"/>
              <a:gd name="adj3" fmla="val -179074"/>
              <a:gd name="adj4" fmla="val 59429"/>
              <a:gd name="adj5" fmla="val -450915"/>
              <a:gd name="adj6" fmla="val 25963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haroni" panose="02010803020104030203" pitchFamily="2" charset="-79"/>
                <a:ea typeface="新細明體" panose="02020500000000000000" pitchFamily="18" charset="-120"/>
                <a:cs typeface="Aharoni" panose="02010803020104030203" pitchFamily="2" charset="-79"/>
              </a:rPr>
              <a:t>SWITZERLAND</a:t>
            </a: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haroni" panose="02010803020104030203" pitchFamily="2" charset="-79"/>
              <a:ea typeface="新細明體" panose="02020500000000000000" pitchFamily="18" charset="-120"/>
              <a:cs typeface="Aharoni" panose="02010803020104030203" pitchFamily="2" charset="-79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="" xmlns:a16="http://schemas.microsoft.com/office/drawing/2014/main" id="{4A18312A-ED5F-4FE1-B87B-8C2062DB78EB}"/>
              </a:ext>
            </a:extLst>
          </p:cNvPr>
          <p:cNvSpPr/>
          <p:nvPr/>
        </p:nvSpPr>
        <p:spPr>
          <a:xfrm>
            <a:off x="6495746" y="5282406"/>
            <a:ext cx="94260" cy="94260"/>
          </a:xfrm>
          <a:prstGeom prst="ellipse">
            <a:avLst/>
          </a:prstGeom>
          <a:solidFill>
            <a:srgbClr val="EB0DD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4D4288EE-1231-4387-8268-2F790279492E}"/>
              </a:ext>
            </a:extLst>
          </p:cNvPr>
          <p:cNvSpPr/>
          <p:nvPr/>
        </p:nvSpPr>
        <p:spPr>
          <a:xfrm>
            <a:off x="5207532" y="5437746"/>
            <a:ext cx="2740027" cy="631645"/>
          </a:xfrm>
          <a:prstGeom prst="rect">
            <a:avLst/>
          </a:prstGeom>
          <a:gradFill flip="none" rotWithShape="1">
            <a:gsLst>
              <a:gs pos="10000">
                <a:srgbClr val="EB0DD1">
                  <a:alpha val="46000"/>
                </a:srgbClr>
              </a:gs>
              <a:gs pos="57000">
                <a:srgbClr val="7030A0">
                  <a:alpha val="86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Innovation Hub</a:t>
            </a:r>
            <a:endParaRPr kumimoji="0" lang="zh-TW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1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>
            <a:extLst>
              <a:ext uri="{FF2B5EF4-FFF2-40B4-BE49-F238E27FC236}">
                <a16:creationId xmlns="" xmlns:a16="http://schemas.microsoft.com/office/drawing/2014/main" id="{7B688B47-ACAB-4578-B6F5-7F0522CF80DA}"/>
              </a:ext>
            </a:extLst>
          </p:cNvPr>
          <p:cNvSpPr/>
          <p:nvPr/>
        </p:nvSpPr>
        <p:spPr>
          <a:xfrm>
            <a:off x="811012" y="2031629"/>
            <a:ext cx="7521976" cy="455936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66039">
                <a:srgbClr val="98AEBC"/>
              </a:gs>
              <a:gs pos="36000">
                <a:srgbClr val="043A5C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384947"/>
            <a:ext cx="8926704" cy="931111"/>
          </a:xfrm>
        </p:spPr>
        <p:txBody>
          <a:bodyPr>
            <a:normAutofit/>
          </a:bodyPr>
          <a:lstStyle/>
          <a:p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1.Facts about Taiwan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High Performing Industrial Clusters</a:t>
            </a:r>
            <a:endParaRPr lang="zh-TW" altLang="en-US" dirty="0"/>
          </a:p>
        </p:txBody>
      </p:sp>
      <p:sp>
        <p:nvSpPr>
          <p:cNvPr id="27" name="投影片編號版面配置區 3">
            <a:extLst>
              <a:ext uri="{FF2B5EF4-FFF2-40B4-BE49-F238E27FC236}">
                <a16:creationId xmlns="" xmlns:a16="http://schemas.microsoft.com/office/drawing/2014/main" id="{51D677F8-4AF5-44EA-8171-5FAB0AB2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31083" y="6371463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07D87B-DC2C-4339-8C67-3F591AD1F756}" type="slidenum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7C5D3C72-8758-474C-98BB-408BA20E44D0}"/>
              </a:ext>
            </a:extLst>
          </p:cNvPr>
          <p:cNvSpPr/>
          <p:nvPr/>
        </p:nvSpPr>
        <p:spPr>
          <a:xfrm>
            <a:off x="140677" y="1352063"/>
            <a:ext cx="8496944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Ranked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kumimoji="0" lang="en-US" altLang="zh-TW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#</a:t>
            </a:r>
            <a:r>
              <a:rPr kumimoji="0" lang="en-US" altLang="zh-TW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Arial Unicode MS" panose="020B0604020202020204" pitchFamily="34" charset="-120"/>
                <a:cs typeface="Arial Unicode MS" panose="020B0604020202020204" pitchFamily="34" charset="-120"/>
              </a:rPr>
              <a:t>5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in “State of cluster development” 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in 2017 and 2018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(WEF Global Competitiveness Report)</a:t>
            </a:r>
            <a:endParaRPr kumimoji="0" lang="en-US" altLang="zh-TW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32" name="圖片 31">
            <a:extLst>
              <a:ext uri="{FF2B5EF4-FFF2-40B4-BE49-F238E27FC236}">
                <a16:creationId xmlns="" xmlns:a16="http://schemas.microsoft.com/office/drawing/2014/main" id="{A9FA7DE2-3947-4FF3-96D2-E54E3167E6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23" y="2170217"/>
            <a:ext cx="7175091" cy="428740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3" name="文字方塊 6">
            <a:extLst>
              <a:ext uri="{FF2B5EF4-FFF2-40B4-BE49-F238E27FC236}">
                <a16:creationId xmlns="" xmlns:a16="http://schemas.microsoft.com/office/drawing/2014/main" id="{F95A539E-E6E9-42D9-8BF9-C61C1B05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5579" y="3405776"/>
            <a:ext cx="320049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Helvetica"/>
                <a:cs typeface="Helvetica"/>
              </a:rPr>
              <a:t>Taipei to Kaohsiung</a:t>
            </a:r>
            <a:endParaRPr kumimoji="0" lang="en-US" altLang="zh-TW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Helvetica"/>
                <a:cs typeface="Helvetica"/>
              </a:rPr>
              <a:t>120 </a:t>
            </a:r>
            <a:r>
              <a:rPr kumimoji="0" lang="en-US" altLang="zh-TW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Helvetica"/>
                <a:cs typeface="Helvetica"/>
              </a:rPr>
              <a:t>mins</a:t>
            </a:r>
            <a:r>
              <a:rPr kumimoji="0" lang="en-US" altLang="zh-TW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Helvetica"/>
                <a:cs typeface="Helvetica"/>
              </a:rPr>
              <a:t> </a:t>
            </a:r>
            <a:r>
              <a: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Helvetica"/>
                <a:cs typeface="Helvetica"/>
              </a:rPr>
              <a:t>Max.</a:t>
            </a:r>
            <a:endParaRPr kumimoji="0" lang="zh-TW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Helvetica"/>
              <a:cs typeface="Helvetica"/>
            </a:endParaRPr>
          </a:p>
        </p:txBody>
      </p:sp>
      <p:sp>
        <p:nvSpPr>
          <p:cNvPr id="34" name="文字方塊 7">
            <a:extLst>
              <a:ext uri="{FF2B5EF4-FFF2-40B4-BE49-F238E27FC236}">
                <a16:creationId xmlns="" xmlns:a16="http://schemas.microsoft.com/office/drawing/2014/main" id="{3B5242B3-E8B0-4413-9694-963AB1609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77" y="6613556"/>
            <a:ext cx="32400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/>
                <a:ea typeface="Helvetica"/>
                <a:cs typeface="Helvetica"/>
              </a:rPr>
              <a:t>Source: THSR, MOEA, 2018</a:t>
            </a:r>
            <a:endParaRPr kumimoji="0" lang="zh-TW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/>
              <a:ea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2186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365126"/>
            <a:ext cx="9659815" cy="931111"/>
          </a:xfrm>
          <a:prstGeom prst="rect">
            <a:avLst/>
          </a:prstGeom>
          <a:gradFill flip="none" rotWithShape="1">
            <a:gsLst>
              <a:gs pos="66039">
                <a:srgbClr val="98AEBC"/>
              </a:gs>
              <a:gs pos="36000">
                <a:srgbClr val="043A5C"/>
              </a:gs>
              <a:gs pos="87000">
                <a:schemeClr val="accent3">
                  <a:lumMod val="0"/>
                  <a:lumOff val="10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0670" y="463368"/>
            <a:ext cx="8926704" cy="931111"/>
          </a:xfrm>
        </p:spPr>
        <p:txBody>
          <a:bodyPr>
            <a:normAutofit/>
          </a:bodyPr>
          <a:lstStyle/>
          <a:p>
            <a:r>
              <a:rPr kumimoji="1"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1.Facts about Taiwan </a:t>
            </a:r>
            <a: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kumimoji="1" lang="en-US" altLang="zh-TW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Taiwan</a:t>
            </a: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Microsoft JhengHei" charset="-120"/>
              </a:rPr>
              <a:t>’</a:t>
            </a:r>
            <a:r>
              <a:rPr kumimoji="1" lang="en-US" altLang="zh-TW" sz="4000" b="1" dirty="0">
                <a:solidFill>
                  <a:srgbClr val="FFDC6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s Role in Global ICT Market</a:t>
            </a:r>
            <a:endParaRPr lang="zh-TW" altLang="en-US" dirty="0"/>
          </a:p>
        </p:txBody>
      </p:sp>
      <p:pic>
        <p:nvPicPr>
          <p:cNvPr id="12" name="圖片 11">
            <a:extLst>
              <a:ext uri="{FF2B5EF4-FFF2-40B4-BE49-F238E27FC236}">
                <a16:creationId xmlns="" xmlns:a16="http://schemas.microsoft.com/office/drawing/2014/main" id="{4BC4A556-5E47-45CE-8A2B-9CD5CE3A1FC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669" y="1525251"/>
            <a:ext cx="2755379" cy="5193385"/>
          </a:xfrm>
          <a:prstGeom prst="rect">
            <a:avLst/>
          </a:prstGeom>
          <a:noFill/>
        </p:spPr>
      </p:pic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3DAF5186-4C66-48BD-A0D9-65E7D1689297}"/>
              </a:ext>
            </a:extLst>
          </p:cNvPr>
          <p:cNvSpPr/>
          <p:nvPr/>
        </p:nvSpPr>
        <p:spPr>
          <a:xfrm>
            <a:off x="20670" y="6550223"/>
            <a:ext cx="2026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/>
                </a:uFill>
                <a:latin typeface="Calibri" panose="020F0502020204030204"/>
                <a:ea typeface="Times New Roman"/>
                <a:cs typeface="Times New Roman"/>
                <a:sym typeface="Times New Roman"/>
              </a:rPr>
              <a:t>(Source: MIC 2017-2018)</a:t>
            </a:r>
            <a:endParaRPr kumimoji="0" lang="zh-TW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>
                <a:solidFill/>
              </a:uFill>
              <a:latin typeface="Calibri" panose="020F0502020204030204"/>
              <a:ea typeface="Times New Roman"/>
              <a:cs typeface="Times New Roman"/>
            </a:endParaRPr>
          </a:p>
        </p:txBody>
      </p:sp>
      <p:graphicFrame>
        <p:nvGraphicFramePr>
          <p:cNvPr id="16" name="圖表 15">
            <a:extLst>
              <a:ext uri="{FF2B5EF4-FFF2-40B4-BE49-F238E27FC236}">
                <a16:creationId xmlns="" xmlns:a16="http://schemas.microsoft.com/office/drawing/2014/main" id="{55EC8A70-8962-46B0-8A58-001719B62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42869"/>
              </p:ext>
            </p:extLst>
          </p:nvPr>
        </p:nvGraphicFramePr>
        <p:xfrm>
          <a:off x="140676" y="2061571"/>
          <a:ext cx="8806697" cy="44313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圖片 16">
            <a:extLst>
              <a:ext uri="{FF2B5EF4-FFF2-40B4-BE49-F238E27FC236}">
                <a16:creationId xmlns="" xmlns:a16="http://schemas.microsoft.com/office/drawing/2014/main" id="{3064504A-D07B-40A3-A370-2DADFC938B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82" t="14925" r="76712" b="75689"/>
          <a:stretch/>
        </p:blipFill>
        <p:spPr>
          <a:xfrm>
            <a:off x="4126386" y="2630003"/>
            <a:ext cx="430306" cy="476642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="" xmlns:a16="http://schemas.microsoft.com/office/drawing/2014/main" id="{47198C29-130E-4F13-8669-6E625A153A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531" t="20918" r="66479" b="68702"/>
          <a:stretch/>
        </p:blipFill>
        <p:spPr>
          <a:xfrm>
            <a:off x="1555863" y="2653621"/>
            <a:ext cx="613187" cy="527125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="" xmlns:a16="http://schemas.microsoft.com/office/drawing/2014/main" id="{63069505-6478-41AB-820F-A949EA388F3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664" t="23670" r="55640" b="68555"/>
          <a:stretch/>
        </p:blipFill>
        <p:spPr>
          <a:xfrm>
            <a:off x="7273486" y="2432576"/>
            <a:ext cx="820883" cy="394854"/>
          </a:xfrm>
          <a:prstGeom prst="rect">
            <a:avLst/>
          </a:prstGeom>
        </p:spPr>
      </p:pic>
      <p:pic>
        <p:nvPicPr>
          <p:cNvPr id="20" name="圖片 19">
            <a:extLst>
              <a:ext uri="{FF2B5EF4-FFF2-40B4-BE49-F238E27FC236}">
                <a16:creationId xmlns="" xmlns:a16="http://schemas.microsoft.com/office/drawing/2014/main" id="{0C7364C2-9A90-455B-9B66-8DC99E725EB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239" t="34913" r="38013" b="58335"/>
          <a:stretch/>
        </p:blipFill>
        <p:spPr>
          <a:xfrm>
            <a:off x="6525339" y="3493092"/>
            <a:ext cx="748147" cy="342900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="" xmlns:a16="http://schemas.microsoft.com/office/drawing/2014/main" id="{4E8E5669-EF62-4934-BA68-A90BDA6E170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801" t="33560" r="26775" b="55800"/>
          <a:stretch/>
        </p:blipFill>
        <p:spPr>
          <a:xfrm>
            <a:off x="5633720" y="3493092"/>
            <a:ext cx="800100" cy="540328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="" xmlns:a16="http://schemas.microsoft.com/office/drawing/2014/main" id="{75B65AA5-B3A1-44A3-A000-A9FF57E0B2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04" t="52854" r="20367" b="36097"/>
          <a:stretch/>
        </p:blipFill>
        <p:spPr>
          <a:xfrm>
            <a:off x="2302896" y="3716113"/>
            <a:ext cx="654629" cy="561109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="" xmlns:a16="http://schemas.microsoft.com/office/drawing/2014/main" id="{555FC011-CAA9-4E35-9A92-EE2749A42C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092" t="62469" r="10889" b="30778"/>
          <a:stretch/>
        </p:blipFill>
        <p:spPr>
          <a:xfrm>
            <a:off x="4808017" y="4277222"/>
            <a:ext cx="768928" cy="342900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="" xmlns:a16="http://schemas.microsoft.com/office/drawing/2014/main" id="{D0DA5817-B296-49CD-9721-B0774C686C3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066" t="43714" r="1050" b="44419"/>
          <a:stretch/>
        </p:blipFill>
        <p:spPr>
          <a:xfrm>
            <a:off x="3142223" y="4005502"/>
            <a:ext cx="758537" cy="60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98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24292</TotalTime>
  <Words>3045</Words>
  <Application>Microsoft Office PowerPoint</Application>
  <PresentationFormat>Экран (4:3)</PresentationFormat>
  <Paragraphs>833</Paragraphs>
  <Slides>56</Slides>
  <Notes>56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56</vt:i4>
      </vt:variant>
    </vt:vector>
  </HeadingPairs>
  <TitlesOfParts>
    <vt:vector size="98" baseType="lpstr">
      <vt:lpstr>Arial Unicode MS</vt:lpstr>
      <vt:lpstr>맑은 고딕</vt:lpstr>
      <vt:lpstr>微軟正黑體</vt:lpstr>
      <vt:lpstr>微軟正黑體</vt:lpstr>
      <vt:lpstr>微软雅黑</vt:lpstr>
      <vt:lpstr>微软雅黑</vt:lpstr>
      <vt:lpstr>Microsoft YaHei UI</vt:lpstr>
      <vt:lpstr>宋体</vt:lpstr>
      <vt:lpstr>Yu Gothic UI Semibold</vt:lpstr>
      <vt:lpstr>Adobe 繁黑體 Std B</vt:lpstr>
      <vt:lpstr>Aharoni</vt:lpstr>
      <vt:lpstr>Arial</vt:lpstr>
      <vt:lpstr>Arial Black</vt:lpstr>
      <vt:lpstr>Arial Rounded MT Bold</vt:lpstr>
      <vt:lpstr>Beirut</vt:lpstr>
      <vt:lpstr>Brush Script MT</vt:lpstr>
      <vt:lpstr>Calibri</vt:lpstr>
      <vt:lpstr>Calibri </vt:lpstr>
      <vt:lpstr>Calibri Light</vt:lpstr>
      <vt:lpstr>等线</vt:lpstr>
      <vt:lpstr>等线</vt:lpstr>
      <vt:lpstr>標楷體</vt:lpstr>
      <vt:lpstr>Ebrima</vt:lpstr>
      <vt:lpstr>Helvetica</vt:lpstr>
      <vt:lpstr>Impact</vt:lpstr>
      <vt:lpstr>Lato</vt:lpstr>
      <vt:lpstr>Lucida Sans Unicode</vt:lpstr>
      <vt:lpstr>Meiryo</vt:lpstr>
      <vt:lpstr>Meiryo UI</vt:lpstr>
      <vt:lpstr>新細明體</vt:lpstr>
      <vt:lpstr>Roboto Cn</vt:lpstr>
      <vt:lpstr>Segoe UI Black</vt:lpstr>
      <vt:lpstr>SimHei</vt:lpstr>
      <vt:lpstr>Times New Roman</vt:lpstr>
      <vt:lpstr>Tw Cen MT</vt:lpstr>
      <vt:lpstr>Verdana</vt:lpstr>
      <vt:lpstr>Wingdings</vt:lpstr>
      <vt:lpstr>汉仪细等线简</vt:lpstr>
      <vt:lpstr>華康儷中黑</vt:lpstr>
      <vt:lpstr>華康粗黑體(P)</vt:lpstr>
      <vt:lpstr>1_Office 佈景主題</vt:lpstr>
      <vt:lpstr>2_Office 佈景主題</vt:lpstr>
      <vt:lpstr>Презентация PowerPoint</vt:lpstr>
      <vt:lpstr>OUTLINE</vt:lpstr>
      <vt:lpstr>What are Taiwan’s unique advantages in today’s global marketplace? </vt:lpstr>
      <vt:lpstr>1. Facts about Taiwan   </vt:lpstr>
      <vt:lpstr>1.Facts about Taiwan  Leading Trader in the World</vt:lpstr>
      <vt:lpstr>1.Facts about Taiwan  Top 10 Exports</vt:lpstr>
      <vt:lpstr>1.Facts about Taiwan  Strong Innovation Capability</vt:lpstr>
      <vt:lpstr>1.Facts about Taiwan  High Performing Industrial Clusters</vt:lpstr>
      <vt:lpstr>1.Facts about Taiwan  Taiwan’s Role in Global ICT Market</vt:lpstr>
      <vt:lpstr>1.Facts about Taiwan  Global Logistics Hub  </vt:lpstr>
      <vt:lpstr>1.Facts about Taiwan  Key Role in the Global Supply Chain  </vt:lpstr>
      <vt:lpstr>OUTLINE</vt:lpstr>
      <vt:lpstr>Презентация PowerPoint</vt:lpstr>
      <vt:lpstr>Презентация PowerPoint</vt:lpstr>
      <vt:lpstr>Презентация PowerPoint</vt:lpstr>
      <vt:lpstr>2. TAITRA Services  Taiwan  International Trade Shows  </vt:lpstr>
      <vt:lpstr>2. TAITRA Services  2019 Taiwan  International Trade Shows </vt:lpstr>
      <vt:lpstr>2. TAITRA Services  Taiwan Expo  </vt:lpstr>
      <vt:lpstr>2. TAITRA Services  Taiwan Expo  </vt:lpstr>
      <vt:lpstr>2. TAITRA Services  Trade Missions</vt:lpstr>
      <vt:lpstr>2. TAITRA Services Procurement Meetings</vt:lpstr>
      <vt:lpstr>2. TAITRA Services  Online Trade Service - Taiwantrade  </vt:lpstr>
      <vt:lpstr>2. TAITRA Services  Taiwantrade</vt:lpstr>
      <vt:lpstr>OUTLINE</vt:lpstr>
      <vt:lpstr>Taiwan’s World Leading Industries</vt:lpstr>
      <vt:lpstr>3. Taiwan’s Leading Industries Leading market shares</vt:lpstr>
      <vt:lpstr>3. Taiwan’s Leading Industries ICT – Semiconductor</vt:lpstr>
      <vt:lpstr>Презентация PowerPoint</vt:lpstr>
      <vt:lpstr>Презентация PowerPoint</vt:lpstr>
      <vt:lpstr>3. Taiwan’s Leading Industries Smart Solutions</vt:lpstr>
      <vt:lpstr>3. Taiwan’s Leading Industries Smart Solutions</vt:lpstr>
      <vt:lpstr>3.  Taiwan’s Leading Industries Machinery</vt:lpstr>
      <vt:lpstr>3.  Taiwan’s Leading Industries Machinery</vt:lpstr>
      <vt:lpstr>3.  Taiwan’s Leading Industries Auto Parts</vt:lpstr>
      <vt:lpstr>3.  Taiwan’s Leading Industries Auto Parts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蔡旻珊</dc:creator>
  <cp:lastModifiedBy>Анна Акаева</cp:lastModifiedBy>
  <cp:revision>286</cp:revision>
  <dcterms:created xsi:type="dcterms:W3CDTF">2019-02-15T09:32:32Z</dcterms:created>
  <dcterms:modified xsi:type="dcterms:W3CDTF">2020-01-14T07:37:46Z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9797349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