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72" r:id="rId9"/>
    <p:sldId id="269" r:id="rId10"/>
    <p:sldId id="270" r:id="rId11"/>
    <p:sldId id="271" r:id="rId12"/>
    <p:sldId id="268" r:id="rId13"/>
    <p:sldId id="265" r:id="rId14"/>
    <p:sldId id="262" r:id="rId15"/>
    <p:sldId id="263" r:id="rId16"/>
    <p:sldId id="266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1" autoAdjust="0"/>
  </p:normalViewPr>
  <p:slideViewPr>
    <p:cSldViewPr snapToGrid="0"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B55B9-5D12-4B42-85FB-B95FE079AD73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7432321-BE39-475A-B976-EFDD7612B7BD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D321BE1-729E-4329-BCA9-A354C518E953}" type="parTrans" cxnId="{7E3E1CAB-3529-497D-99B7-AC24D87FC057}">
      <dgm:prSet/>
      <dgm:spPr/>
      <dgm:t>
        <a:bodyPr/>
        <a:lstStyle/>
        <a:p>
          <a:endParaRPr lang="ru-RU"/>
        </a:p>
      </dgm:t>
    </dgm:pt>
    <dgm:pt modelId="{EA58F64F-4283-4357-818E-029BDE68230C}" type="sibTrans" cxnId="{7E3E1CAB-3529-497D-99B7-AC24D87FC057}">
      <dgm:prSet/>
      <dgm:spPr/>
      <dgm:t>
        <a:bodyPr/>
        <a:lstStyle/>
        <a:p>
          <a:endParaRPr lang="ru-RU"/>
        </a:p>
      </dgm:t>
    </dgm:pt>
    <dgm:pt modelId="{1EF1CBE4-15E5-461E-BF68-05EFDAD56F1E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b="1" dirty="0" smtClean="0"/>
            <a:t>Разработка и модернизация систем управления технологического оборудования и АСУТП</a:t>
          </a:r>
          <a:endParaRPr lang="ru-RU" b="1" dirty="0"/>
        </a:p>
      </dgm:t>
    </dgm:pt>
    <dgm:pt modelId="{C5E96BC4-F93D-45DE-A03C-C80C95C92FE1}" type="parTrans" cxnId="{CD4E2D1C-AD98-4F67-AECA-1DA57A50A947}">
      <dgm:prSet/>
      <dgm:spPr/>
      <dgm:t>
        <a:bodyPr/>
        <a:lstStyle/>
        <a:p>
          <a:endParaRPr lang="ru-RU"/>
        </a:p>
      </dgm:t>
    </dgm:pt>
    <dgm:pt modelId="{6147A196-25D9-4873-83AC-4C9CAEF7E83E}" type="sibTrans" cxnId="{CD4E2D1C-AD98-4F67-AECA-1DA57A50A947}">
      <dgm:prSet/>
      <dgm:spPr/>
      <dgm:t>
        <a:bodyPr/>
        <a:lstStyle/>
        <a:p>
          <a:endParaRPr lang="ru-RU"/>
        </a:p>
      </dgm:t>
    </dgm:pt>
    <dgm:pt modelId="{32F76461-7740-408B-B902-246A5FB01FD6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659F06D-F8A0-4B45-BD4E-B2879F02594E}" type="parTrans" cxnId="{3B3F528D-9FF3-4957-9F3E-EFD0D48960A5}">
      <dgm:prSet/>
      <dgm:spPr/>
      <dgm:t>
        <a:bodyPr/>
        <a:lstStyle/>
        <a:p>
          <a:endParaRPr lang="ru-RU"/>
        </a:p>
      </dgm:t>
    </dgm:pt>
    <dgm:pt modelId="{1140305F-88CF-4D20-9BCA-D7907AC99086}" type="sibTrans" cxnId="{3B3F528D-9FF3-4957-9F3E-EFD0D48960A5}">
      <dgm:prSet/>
      <dgm:spPr/>
      <dgm:t>
        <a:bodyPr/>
        <a:lstStyle/>
        <a:p>
          <a:endParaRPr lang="ru-RU"/>
        </a:p>
      </dgm:t>
    </dgm:pt>
    <dgm:pt modelId="{4AEE94A5-AD61-4A18-8E7D-04F132B8C46D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Разработка и изготовление нестандартного оборудования с системами управления</a:t>
          </a:r>
          <a:endParaRPr lang="ru-RU" b="1" dirty="0"/>
        </a:p>
      </dgm:t>
    </dgm:pt>
    <dgm:pt modelId="{9D836222-BB19-473B-A923-DA3A8F9F6C10}" type="parTrans" cxnId="{AC38C571-4751-4276-84C2-50BCE8B89ABE}">
      <dgm:prSet/>
      <dgm:spPr/>
      <dgm:t>
        <a:bodyPr/>
        <a:lstStyle/>
        <a:p>
          <a:endParaRPr lang="ru-RU"/>
        </a:p>
      </dgm:t>
    </dgm:pt>
    <dgm:pt modelId="{05059315-B17B-4C9C-A98F-9CE4AEBF4C19}" type="sibTrans" cxnId="{AC38C571-4751-4276-84C2-50BCE8B89ABE}">
      <dgm:prSet/>
      <dgm:spPr/>
      <dgm:t>
        <a:bodyPr/>
        <a:lstStyle/>
        <a:p>
          <a:endParaRPr lang="ru-RU"/>
        </a:p>
      </dgm:t>
    </dgm:pt>
    <dgm:pt modelId="{BA08B1FC-64C5-40D2-96A4-A4C0A898DAB1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C5F3DEB-76B1-4061-8133-168FF752554D}" type="parTrans" cxnId="{784007E9-876F-4748-8FA1-2B64838EAA0E}">
      <dgm:prSet/>
      <dgm:spPr/>
      <dgm:t>
        <a:bodyPr/>
        <a:lstStyle/>
        <a:p>
          <a:endParaRPr lang="ru-RU"/>
        </a:p>
      </dgm:t>
    </dgm:pt>
    <dgm:pt modelId="{C02EBAEA-330A-4313-854E-509F8FA3C995}" type="sibTrans" cxnId="{784007E9-876F-4748-8FA1-2B64838EAA0E}">
      <dgm:prSet/>
      <dgm:spPr/>
      <dgm:t>
        <a:bodyPr/>
        <a:lstStyle/>
        <a:p>
          <a:endParaRPr lang="ru-RU"/>
        </a:p>
      </dgm:t>
    </dgm:pt>
    <dgm:pt modelId="{A36F78F2-A8A4-4E81-BB83-44E68913D700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Капитальный ремонт и модернизация станочного оборудования</a:t>
          </a:r>
          <a:endParaRPr lang="ru-RU" dirty="0"/>
        </a:p>
      </dgm:t>
    </dgm:pt>
    <dgm:pt modelId="{E4F84DCC-238E-407C-BD73-51E7596062A9}" type="parTrans" cxnId="{E0A294A9-2E17-4208-A7C2-F7E7DB713301}">
      <dgm:prSet/>
      <dgm:spPr/>
      <dgm:t>
        <a:bodyPr/>
        <a:lstStyle/>
        <a:p>
          <a:endParaRPr lang="ru-RU"/>
        </a:p>
      </dgm:t>
    </dgm:pt>
    <dgm:pt modelId="{CA12B363-7C05-40F1-B853-6596F7C10244}" type="sibTrans" cxnId="{E0A294A9-2E17-4208-A7C2-F7E7DB713301}">
      <dgm:prSet/>
      <dgm:spPr/>
      <dgm:t>
        <a:bodyPr/>
        <a:lstStyle/>
        <a:p>
          <a:endParaRPr lang="ru-RU"/>
        </a:p>
      </dgm:t>
    </dgm:pt>
    <dgm:pt modelId="{17A17F02-FE60-43D3-8D81-5A161504239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9B2E627-DD15-4C10-A781-B21D5EFB25A9}" type="parTrans" cxnId="{9463DA28-5FF0-4700-8E59-2807CC0B204B}">
      <dgm:prSet/>
      <dgm:spPr/>
      <dgm:t>
        <a:bodyPr/>
        <a:lstStyle/>
        <a:p>
          <a:endParaRPr lang="ru-RU"/>
        </a:p>
      </dgm:t>
    </dgm:pt>
    <dgm:pt modelId="{0B075E67-B997-44F5-BBDD-4D4C48DDBA7D}" type="sibTrans" cxnId="{9463DA28-5FF0-4700-8E59-2807CC0B204B}">
      <dgm:prSet/>
      <dgm:spPr/>
      <dgm:t>
        <a:bodyPr/>
        <a:lstStyle/>
        <a:p>
          <a:endParaRPr lang="ru-RU"/>
        </a:p>
      </dgm:t>
    </dgm:pt>
    <dgm:pt modelId="{8AA65676-2543-40F4-A62E-B08DD1424D0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Разработка и производство вакуумных,  индукционных печей  и другого промышленного оборудования  «под ключ»</a:t>
          </a:r>
          <a:endParaRPr lang="ru-RU" b="1" dirty="0"/>
        </a:p>
      </dgm:t>
    </dgm:pt>
    <dgm:pt modelId="{38DC2939-A6BB-4143-AC78-3FBF3F354F23}" type="parTrans" cxnId="{5DBA85A0-AB40-42AF-A70B-5C0A6645F0D4}">
      <dgm:prSet/>
      <dgm:spPr/>
      <dgm:t>
        <a:bodyPr/>
        <a:lstStyle/>
        <a:p>
          <a:endParaRPr lang="ru-RU"/>
        </a:p>
      </dgm:t>
    </dgm:pt>
    <dgm:pt modelId="{6B6B62CF-2AE0-4190-B831-A557960AA436}" type="sibTrans" cxnId="{5DBA85A0-AB40-42AF-A70B-5C0A6645F0D4}">
      <dgm:prSet/>
      <dgm:spPr/>
      <dgm:t>
        <a:bodyPr/>
        <a:lstStyle/>
        <a:p>
          <a:endParaRPr lang="ru-RU"/>
        </a:p>
      </dgm:t>
    </dgm:pt>
    <dgm:pt modelId="{DA3292A3-55BD-4E24-B482-51880D06346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E29BED6B-EB14-4AEE-9B83-AED86B3AD37F}" type="parTrans" cxnId="{550FCC3D-66D5-4693-A9D9-FBBFCE1152E8}">
      <dgm:prSet/>
      <dgm:spPr/>
      <dgm:t>
        <a:bodyPr/>
        <a:lstStyle/>
        <a:p>
          <a:endParaRPr lang="ru-RU"/>
        </a:p>
      </dgm:t>
    </dgm:pt>
    <dgm:pt modelId="{5F428A61-71EC-461E-A439-3A58187EB0F3}" type="sibTrans" cxnId="{550FCC3D-66D5-4693-A9D9-FBBFCE1152E8}">
      <dgm:prSet/>
      <dgm:spPr/>
      <dgm:t>
        <a:bodyPr/>
        <a:lstStyle/>
        <a:p>
          <a:endParaRPr lang="ru-RU"/>
        </a:p>
      </dgm:t>
    </dgm:pt>
    <dgm:pt modelId="{37F7CF23-FC01-47C2-A853-01B569315DDA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1600" b="1" dirty="0" smtClean="0"/>
            <a:t>Сервисное обслуживание КИПиА и систем управления</a:t>
          </a:r>
        </a:p>
      </dgm:t>
    </dgm:pt>
    <dgm:pt modelId="{B0877512-FBB6-4074-B935-C44E7586E7E8}" type="parTrans" cxnId="{77689CD2-814B-4BE2-BD81-72F2D0C31A79}">
      <dgm:prSet/>
      <dgm:spPr/>
      <dgm:t>
        <a:bodyPr/>
        <a:lstStyle/>
        <a:p>
          <a:endParaRPr lang="ru-RU"/>
        </a:p>
      </dgm:t>
    </dgm:pt>
    <dgm:pt modelId="{89BB961C-7328-4FD1-A35F-04B6EF5D93C7}" type="sibTrans" cxnId="{77689CD2-814B-4BE2-BD81-72F2D0C31A79}">
      <dgm:prSet/>
      <dgm:spPr/>
      <dgm:t>
        <a:bodyPr/>
        <a:lstStyle/>
        <a:p>
          <a:endParaRPr lang="ru-RU"/>
        </a:p>
      </dgm:t>
    </dgm:pt>
    <dgm:pt modelId="{4F4B9268-2F1F-4375-8908-2B2004068334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1600" dirty="0"/>
        </a:p>
      </dgm:t>
    </dgm:pt>
    <dgm:pt modelId="{2A309741-83CB-46DB-AEAA-5C19997231AE}" type="parTrans" cxnId="{13C5324E-218E-495E-8735-5A82A3063573}">
      <dgm:prSet/>
      <dgm:spPr/>
      <dgm:t>
        <a:bodyPr/>
        <a:lstStyle/>
        <a:p>
          <a:endParaRPr lang="ru-RU"/>
        </a:p>
      </dgm:t>
    </dgm:pt>
    <dgm:pt modelId="{9B546336-894E-47EC-ACF2-6D825609A33D}" type="sibTrans" cxnId="{13C5324E-218E-495E-8735-5A82A3063573}">
      <dgm:prSet/>
      <dgm:spPr/>
      <dgm:t>
        <a:bodyPr/>
        <a:lstStyle/>
        <a:p>
          <a:endParaRPr lang="ru-RU"/>
        </a:p>
      </dgm:t>
    </dgm:pt>
    <dgm:pt modelId="{EE96D712-5092-4D39-A4FE-59756BD2E7BC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362A14FA-C1D3-492F-8EBE-69BDCC1E5734}" type="parTrans" cxnId="{508161C7-3BC8-4A92-9D05-1B841F44BD23}">
      <dgm:prSet/>
      <dgm:spPr/>
      <dgm:t>
        <a:bodyPr/>
        <a:lstStyle/>
        <a:p>
          <a:endParaRPr lang="ru-RU"/>
        </a:p>
      </dgm:t>
    </dgm:pt>
    <dgm:pt modelId="{A85365B6-2CBB-4036-8797-BE3B212CF2AA}" type="sibTrans" cxnId="{508161C7-3BC8-4A92-9D05-1B841F44BD23}">
      <dgm:prSet/>
      <dgm:spPr/>
      <dgm:t>
        <a:bodyPr/>
        <a:lstStyle/>
        <a:p>
          <a:endParaRPr lang="ru-RU"/>
        </a:p>
      </dgm:t>
    </dgm:pt>
    <dgm:pt modelId="{86165009-FB6D-4151-87A2-545BD307AAE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Изготовление сувенирной и промышленной  продукции из циркония</a:t>
          </a:r>
          <a:endParaRPr lang="ru-RU" sz="1600" b="1" dirty="0"/>
        </a:p>
      </dgm:t>
    </dgm:pt>
    <dgm:pt modelId="{6CABBCF8-716C-4743-8DD7-551C215EC33E}" type="parTrans" cxnId="{A6B41B2E-BD24-41C4-8DCD-1C28F006C2E3}">
      <dgm:prSet/>
      <dgm:spPr/>
      <dgm:t>
        <a:bodyPr/>
        <a:lstStyle/>
        <a:p>
          <a:endParaRPr lang="ru-RU"/>
        </a:p>
      </dgm:t>
    </dgm:pt>
    <dgm:pt modelId="{569AEA5A-9B4D-4742-875F-B20288F7BEA2}" type="sibTrans" cxnId="{A6B41B2E-BD24-41C4-8DCD-1C28F006C2E3}">
      <dgm:prSet/>
      <dgm:spPr/>
      <dgm:t>
        <a:bodyPr/>
        <a:lstStyle/>
        <a:p>
          <a:endParaRPr lang="ru-RU"/>
        </a:p>
      </dgm:t>
    </dgm:pt>
    <dgm:pt modelId="{0313BFB4-5DD1-4E0B-AD1B-5E8AA5EB954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1100" b="1" dirty="0" smtClean="0"/>
        </a:p>
      </dgm:t>
    </dgm:pt>
    <dgm:pt modelId="{6FB8DBF5-3C31-45B7-947A-2E1553ACCA53}" type="parTrans" cxnId="{C8756F5E-D76B-4FE1-9F8E-E5F27C0659B0}">
      <dgm:prSet/>
      <dgm:spPr/>
      <dgm:t>
        <a:bodyPr/>
        <a:lstStyle/>
        <a:p>
          <a:endParaRPr lang="ru-RU"/>
        </a:p>
      </dgm:t>
    </dgm:pt>
    <dgm:pt modelId="{2305016C-83AB-41BF-9AC2-18E9635884D7}" type="sibTrans" cxnId="{C8756F5E-D76B-4FE1-9F8E-E5F27C0659B0}">
      <dgm:prSet/>
      <dgm:spPr/>
      <dgm:t>
        <a:bodyPr/>
        <a:lstStyle/>
        <a:p>
          <a:endParaRPr lang="ru-RU"/>
        </a:p>
      </dgm:t>
    </dgm:pt>
    <dgm:pt modelId="{B61218FE-5230-41EA-B600-B263E693ADE2}" type="pres">
      <dgm:prSet presAssocID="{C76B55B9-5D12-4B42-85FB-B95FE079AD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E765F3-3A9B-4573-9797-0171E6AFE6E9}" type="pres">
      <dgm:prSet presAssocID="{77432321-BE39-475A-B976-EFDD7612B7BD}" presName="composite" presStyleCnt="0"/>
      <dgm:spPr/>
    </dgm:pt>
    <dgm:pt modelId="{E3394061-361E-4A4E-8829-76F45213095F}" type="pres">
      <dgm:prSet presAssocID="{77432321-BE39-475A-B976-EFDD7612B7B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E5D66-0C1A-4203-B69D-6B9945B73D06}" type="pres">
      <dgm:prSet presAssocID="{77432321-BE39-475A-B976-EFDD7612B7BD}" presName="descendantText" presStyleLbl="alignAcc1" presStyleIdx="0" presStyleCnt="6" custScaleX="9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C8553-2A11-4F67-BD6E-C1C932321933}" type="pres">
      <dgm:prSet presAssocID="{EA58F64F-4283-4357-818E-029BDE68230C}" presName="sp" presStyleCnt="0"/>
      <dgm:spPr/>
    </dgm:pt>
    <dgm:pt modelId="{DED20B2C-EC7E-410F-855C-9D98EC610483}" type="pres">
      <dgm:prSet presAssocID="{17A17F02-FE60-43D3-8D81-5A1615042392}" presName="composite" presStyleCnt="0"/>
      <dgm:spPr/>
    </dgm:pt>
    <dgm:pt modelId="{0BF28357-FD56-4FE9-829B-425C7BF02164}" type="pres">
      <dgm:prSet presAssocID="{17A17F02-FE60-43D3-8D81-5A161504239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2A4A1-F762-4E8B-BC79-DA832643865B}" type="pres">
      <dgm:prSet presAssocID="{17A17F02-FE60-43D3-8D81-5A1615042392}" presName="descendantText" presStyleLbl="alignAcc1" presStyleIdx="1" presStyleCnt="6" custScaleX="94316" custLinFactY="100000" custLinFactNeighborX="643" custLinFactNeighborY="18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6482C-81C7-4A7A-80AF-BBC6D748D669}" type="pres">
      <dgm:prSet presAssocID="{0B075E67-B997-44F5-BBDD-4D4C48DDBA7D}" presName="sp" presStyleCnt="0"/>
      <dgm:spPr/>
    </dgm:pt>
    <dgm:pt modelId="{82E043D2-82A2-4611-BB93-4FB7BA5C6ED9}" type="pres">
      <dgm:prSet presAssocID="{32F76461-7740-408B-B902-246A5FB01FD6}" presName="composite" presStyleCnt="0"/>
      <dgm:spPr/>
    </dgm:pt>
    <dgm:pt modelId="{1D1B9182-241A-4165-B3B7-8E37AFF5A565}" type="pres">
      <dgm:prSet presAssocID="{32F76461-7740-408B-B902-246A5FB01FD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4DA7E-2782-4B77-B652-74616F257FD1}" type="pres">
      <dgm:prSet presAssocID="{32F76461-7740-408B-B902-246A5FB01FD6}" presName="descendantText" presStyleLbl="alignAcc1" presStyleIdx="2" presStyleCnt="6" custScaleX="93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139AA-07B1-472E-ACD1-DA69BF3302B9}" type="pres">
      <dgm:prSet presAssocID="{1140305F-88CF-4D20-9BCA-D7907AC99086}" presName="sp" presStyleCnt="0"/>
      <dgm:spPr/>
    </dgm:pt>
    <dgm:pt modelId="{CEB13CE9-29F6-426A-89FC-B140319C9755}" type="pres">
      <dgm:prSet presAssocID="{BA08B1FC-64C5-40D2-96A4-A4C0A898DAB1}" presName="composite" presStyleCnt="0"/>
      <dgm:spPr/>
    </dgm:pt>
    <dgm:pt modelId="{C5A7F1E3-735D-4ED1-AE1A-A04E924E3EA5}" type="pres">
      <dgm:prSet presAssocID="{BA08B1FC-64C5-40D2-96A4-A4C0A898DAB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64B48-0619-44AC-A666-5F0DA3D75381}" type="pres">
      <dgm:prSet presAssocID="{BA08B1FC-64C5-40D2-96A4-A4C0A898DAB1}" presName="descendantText" presStyleLbl="alignAcc1" presStyleIdx="3" presStyleCnt="6" custScaleX="93070" custLinFactY="-100000" custLinFactNeighborX="-426" custLinFactNeighborY="-173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58F5E-1FB4-41DA-A894-3A6CA00154B2}" type="pres">
      <dgm:prSet presAssocID="{C02EBAEA-330A-4313-854E-509F8FA3C995}" presName="sp" presStyleCnt="0"/>
      <dgm:spPr/>
    </dgm:pt>
    <dgm:pt modelId="{B9551B92-3CAF-44C6-8A10-B15258DAEB88}" type="pres">
      <dgm:prSet presAssocID="{DA3292A3-55BD-4E24-B482-51880D06346F}" presName="composite" presStyleCnt="0"/>
      <dgm:spPr/>
    </dgm:pt>
    <dgm:pt modelId="{3D321FEA-57D0-4D65-828A-867C01326956}" type="pres">
      <dgm:prSet presAssocID="{DA3292A3-55BD-4E24-B482-51880D06346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94903-8AFC-463F-8B87-9551FC00CA7E}" type="pres">
      <dgm:prSet presAssocID="{DA3292A3-55BD-4E24-B482-51880D06346F}" presName="descendantText" presStyleLbl="alignAcc1" presStyleIdx="4" presStyleCnt="6" custScaleX="93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19C00-2266-44C8-9883-7730545240DD}" type="pres">
      <dgm:prSet presAssocID="{5F428A61-71EC-461E-A439-3A58187EB0F3}" presName="sp" presStyleCnt="0"/>
      <dgm:spPr/>
    </dgm:pt>
    <dgm:pt modelId="{821846F0-A209-476A-8F61-D0F4904BAEB6}" type="pres">
      <dgm:prSet presAssocID="{EE96D712-5092-4D39-A4FE-59756BD2E7BC}" presName="composite" presStyleCnt="0"/>
      <dgm:spPr/>
    </dgm:pt>
    <dgm:pt modelId="{AA7638FE-B7F0-49D8-A7B8-B27F67ECFFCB}" type="pres">
      <dgm:prSet presAssocID="{EE96D712-5092-4D39-A4FE-59756BD2E7B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AD5BA-7263-4418-B58A-3D3CA7847E8A}" type="pres">
      <dgm:prSet presAssocID="{EE96D712-5092-4D39-A4FE-59756BD2E7BC}" presName="descendantText" presStyleLbl="alignAcc1" presStyleIdx="5" presStyleCnt="6" custScaleX="93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689CD2-814B-4BE2-BD81-72F2D0C31A79}" srcId="{DA3292A3-55BD-4E24-B482-51880D06346F}" destId="{37F7CF23-FC01-47C2-A853-01B569315DDA}" srcOrd="1" destOrd="0" parTransId="{B0877512-FBB6-4074-B935-C44E7586E7E8}" sibTransId="{89BB961C-7328-4FD1-A35F-04B6EF5D93C7}"/>
    <dgm:cxn modelId="{8AF76650-4FC1-4D9E-AA65-B8D0A41BCE5A}" type="presOf" srcId="{A36F78F2-A8A4-4E81-BB83-44E68913D700}" destId="{18F64B48-0619-44AC-A666-5F0DA3D75381}" srcOrd="0" destOrd="0" presId="urn:microsoft.com/office/officeart/2005/8/layout/chevron2"/>
    <dgm:cxn modelId="{FFD8FDF7-41B9-47E0-A9AC-D93395AD8A6E}" type="presOf" srcId="{32F76461-7740-408B-B902-246A5FB01FD6}" destId="{1D1B9182-241A-4165-B3B7-8E37AFF5A565}" srcOrd="0" destOrd="0" presId="urn:microsoft.com/office/officeart/2005/8/layout/chevron2"/>
    <dgm:cxn modelId="{A6B41B2E-BD24-41C4-8DCD-1C28F006C2E3}" srcId="{EE96D712-5092-4D39-A4FE-59756BD2E7BC}" destId="{86165009-FB6D-4151-87A2-545BD307AAEF}" srcOrd="0" destOrd="0" parTransId="{6CABBCF8-716C-4743-8DD7-551C215EC33E}" sibTransId="{569AEA5A-9B4D-4742-875F-B20288F7BEA2}"/>
    <dgm:cxn modelId="{13C5324E-218E-495E-8735-5A82A3063573}" srcId="{DA3292A3-55BD-4E24-B482-51880D06346F}" destId="{4F4B9268-2F1F-4375-8908-2B2004068334}" srcOrd="2" destOrd="0" parTransId="{2A309741-83CB-46DB-AEAA-5C19997231AE}" sibTransId="{9B546336-894E-47EC-ACF2-6D825609A33D}"/>
    <dgm:cxn modelId="{AC62ADC7-B4A8-476D-A716-EF05D3DC79FA}" type="presOf" srcId="{BA08B1FC-64C5-40D2-96A4-A4C0A898DAB1}" destId="{C5A7F1E3-735D-4ED1-AE1A-A04E924E3EA5}" srcOrd="0" destOrd="0" presId="urn:microsoft.com/office/officeart/2005/8/layout/chevron2"/>
    <dgm:cxn modelId="{784007E9-876F-4748-8FA1-2B64838EAA0E}" srcId="{C76B55B9-5D12-4B42-85FB-B95FE079AD73}" destId="{BA08B1FC-64C5-40D2-96A4-A4C0A898DAB1}" srcOrd="3" destOrd="0" parTransId="{9C5F3DEB-76B1-4061-8133-168FF752554D}" sibTransId="{C02EBAEA-330A-4313-854E-509F8FA3C995}"/>
    <dgm:cxn modelId="{C776E0DD-B25B-4A6E-A7E1-52E253339CC2}" type="presOf" srcId="{4AEE94A5-AD61-4A18-8E7D-04F132B8C46D}" destId="{D884DA7E-2782-4B77-B652-74616F257FD1}" srcOrd="0" destOrd="0" presId="urn:microsoft.com/office/officeart/2005/8/layout/chevron2"/>
    <dgm:cxn modelId="{508161C7-3BC8-4A92-9D05-1B841F44BD23}" srcId="{C76B55B9-5D12-4B42-85FB-B95FE079AD73}" destId="{EE96D712-5092-4D39-A4FE-59756BD2E7BC}" srcOrd="5" destOrd="0" parTransId="{362A14FA-C1D3-492F-8EBE-69BDCC1E5734}" sibTransId="{A85365B6-2CBB-4036-8797-BE3B212CF2AA}"/>
    <dgm:cxn modelId="{265916E6-BF30-4921-8E31-77DFA1B0C703}" type="presOf" srcId="{86165009-FB6D-4151-87A2-545BD307AAEF}" destId="{7ABAD5BA-7263-4418-B58A-3D3CA7847E8A}" srcOrd="0" destOrd="0" presId="urn:microsoft.com/office/officeart/2005/8/layout/chevron2"/>
    <dgm:cxn modelId="{CD4E2D1C-AD98-4F67-AECA-1DA57A50A947}" srcId="{77432321-BE39-475A-B976-EFDD7612B7BD}" destId="{1EF1CBE4-15E5-461E-BF68-05EFDAD56F1E}" srcOrd="0" destOrd="0" parTransId="{C5E96BC4-F93D-45DE-A03C-C80C95C92FE1}" sibTransId="{6147A196-25D9-4873-83AC-4C9CAEF7E83E}"/>
    <dgm:cxn modelId="{FAEC80BF-1F55-4887-BCDB-1C2CE61594BA}" type="presOf" srcId="{0313BFB4-5DD1-4E0B-AD1B-5E8AA5EB9542}" destId="{3C394903-8AFC-463F-8B87-9551FC00CA7E}" srcOrd="0" destOrd="0" presId="urn:microsoft.com/office/officeart/2005/8/layout/chevron2"/>
    <dgm:cxn modelId="{4BE0DA30-F60E-4D81-9672-4539E7321F62}" type="presOf" srcId="{4F4B9268-2F1F-4375-8908-2B2004068334}" destId="{3C394903-8AFC-463F-8B87-9551FC00CA7E}" srcOrd="0" destOrd="2" presId="urn:microsoft.com/office/officeart/2005/8/layout/chevron2"/>
    <dgm:cxn modelId="{CAB1B7DF-19BA-47CE-A7B1-2E7FA4692775}" type="presOf" srcId="{DA3292A3-55BD-4E24-B482-51880D06346F}" destId="{3D321FEA-57D0-4D65-828A-867C01326956}" srcOrd="0" destOrd="0" presId="urn:microsoft.com/office/officeart/2005/8/layout/chevron2"/>
    <dgm:cxn modelId="{550FCC3D-66D5-4693-A9D9-FBBFCE1152E8}" srcId="{C76B55B9-5D12-4B42-85FB-B95FE079AD73}" destId="{DA3292A3-55BD-4E24-B482-51880D06346F}" srcOrd="4" destOrd="0" parTransId="{E29BED6B-EB14-4AEE-9B83-AED86B3AD37F}" sibTransId="{5F428A61-71EC-461E-A439-3A58187EB0F3}"/>
    <dgm:cxn modelId="{3B3F528D-9FF3-4957-9F3E-EFD0D48960A5}" srcId="{C76B55B9-5D12-4B42-85FB-B95FE079AD73}" destId="{32F76461-7740-408B-B902-246A5FB01FD6}" srcOrd="2" destOrd="0" parTransId="{7659F06D-F8A0-4B45-BD4E-B2879F02594E}" sibTransId="{1140305F-88CF-4D20-9BCA-D7907AC99086}"/>
    <dgm:cxn modelId="{9BA67DA2-CFB3-4D01-B767-54300D56A956}" type="presOf" srcId="{1EF1CBE4-15E5-461E-BF68-05EFDAD56F1E}" destId="{1D7E5D66-0C1A-4203-B69D-6B9945B73D06}" srcOrd="0" destOrd="0" presId="urn:microsoft.com/office/officeart/2005/8/layout/chevron2"/>
    <dgm:cxn modelId="{5DBA85A0-AB40-42AF-A70B-5C0A6645F0D4}" srcId="{17A17F02-FE60-43D3-8D81-5A1615042392}" destId="{8AA65676-2543-40F4-A62E-B08DD1424D05}" srcOrd="0" destOrd="0" parTransId="{38DC2939-A6BB-4143-AC78-3FBF3F354F23}" sibTransId="{6B6B62CF-2AE0-4190-B831-A557960AA436}"/>
    <dgm:cxn modelId="{9463DA28-5FF0-4700-8E59-2807CC0B204B}" srcId="{C76B55B9-5D12-4B42-85FB-B95FE079AD73}" destId="{17A17F02-FE60-43D3-8D81-5A1615042392}" srcOrd="1" destOrd="0" parTransId="{09B2E627-DD15-4C10-A781-B21D5EFB25A9}" sibTransId="{0B075E67-B997-44F5-BBDD-4D4C48DDBA7D}"/>
    <dgm:cxn modelId="{AA2BB401-2631-4838-8F63-83C2243EDAE2}" type="presOf" srcId="{EE96D712-5092-4D39-A4FE-59756BD2E7BC}" destId="{AA7638FE-B7F0-49D8-A7B8-B27F67ECFFCB}" srcOrd="0" destOrd="0" presId="urn:microsoft.com/office/officeart/2005/8/layout/chevron2"/>
    <dgm:cxn modelId="{FACEC37A-8C49-424A-8A2B-B0B4A900F0B8}" type="presOf" srcId="{37F7CF23-FC01-47C2-A853-01B569315DDA}" destId="{3C394903-8AFC-463F-8B87-9551FC00CA7E}" srcOrd="0" destOrd="1" presId="urn:microsoft.com/office/officeart/2005/8/layout/chevron2"/>
    <dgm:cxn modelId="{58815898-47A4-40CD-87FC-88A58F25C051}" type="presOf" srcId="{17A17F02-FE60-43D3-8D81-5A1615042392}" destId="{0BF28357-FD56-4FE9-829B-425C7BF02164}" srcOrd="0" destOrd="0" presId="urn:microsoft.com/office/officeart/2005/8/layout/chevron2"/>
    <dgm:cxn modelId="{AC38C571-4751-4276-84C2-50BCE8B89ABE}" srcId="{32F76461-7740-408B-B902-246A5FB01FD6}" destId="{4AEE94A5-AD61-4A18-8E7D-04F132B8C46D}" srcOrd="0" destOrd="0" parTransId="{9D836222-BB19-473B-A923-DA3A8F9F6C10}" sibTransId="{05059315-B17B-4C9C-A98F-9CE4AEBF4C19}"/>
    <dgm:cxn modelId="{A0F1F335-1ADA-4541-844C-77C9ADC83368}" type="presOf" srcId="{77432321-BE39-475A-B976-EFDD7612B7BD}" destId="{E3394061-361E-4A4E-8829-76F45213095F}" srcOrd="0" destOrd="0" presId="urn:microsoft.com/office/officeart/2005/8/layout/chevron2"/>
    <dgm:cxn modelId="{1F9D551B-0DAB-47B0-A7EC-7D1AFE3BF91F}" type="presOf" srcId="{C76B55B9-5D12-4B42-85FB-B95FE079AD73}" destId="{B61218FE-5230-41EA-B600-B263E693ADE2}" srcOrd="0" destOrd="0" presId="urn:microsoft.com/office/officeart/2005/8/layout/chevron2"/>
    <dgm:cxn modelId="{75059AC6-D514-427A-9DB6-5F45E44300A5}" type="presOf" srcId="{8AA65676-2543-40F4-A62E-B08DD1424D05}" destId="{B132A4A1-F762-4E8B-BC79-DA832643865B}" srcOrd="0" destOrd="0" presId="urn:microsoft.com/office/officeart/2005/8/layout/chevron2"/>
    <dgm:cxn modelId="{E0A294A9-2E17-4208-A7C2-F7E7DB713301}" srcId="{BA08B1FC-64C5-40D2-96A4-A4C0A898DAB1}" destId="{A36F78F2-A8A4-4E81-BB83-44E68913D700}" srcOrd="0" destOrd="0" parTransId="{E4F84DCC-238E-407C-BD73-51E7596062A9}" sibTransId="{CA12B363-7C05-40F1-B853-6596F7C10244}"/>
    <dgm:cxn modelId="{C8756F5E-D76B-4FE1-9F8E-E5F27C0659B0}" srcId="{DA3292A3-55BD-4E24-B482-51880D06346F}" destId="{0313BFB4-5DD1-4E0B-AD1B-5E8AA5EB9542}" srcOrd="0" destOrd="0" parTransId="{6FB8DBF5-3C31-45B7-947A-2E1553ACCA53}" sibTransId="{2305016C-83AB-41BF-9AC2-18E9635884D7}"/>
    <dgm:cxn modelId="{7E3E1CAB-3529-497D-99B7-AC24D87FC057}" srcId="{C76B55B9-5D12-4B42-85FB-B95FE079AD73}" destId="{77432321-BE39-475A-B976-EFDD7612B7BD}" srcOrd="0" destOrd="0" parTransId="{3D321BE1-729E-4329-BCA9-A354C518E953}" sibTransId="{EA58F64F-4283-4357-818E-029BDE68230C}"/>
    <dgm:cxn modelId="{39D15902-0104-48B7-8527-82C2B06FA35A}" type="presParOf" srcId="{B61218FE-5230-41EA-B600-B263E693ADE2}" destId="{AFE765F3-3A9B-4573-9797-0171E6AFE6E9}" srcOrd="0" destOrd="0" presId="urn:microsoft.com/office/officeart/2005/8/layout/chevron2"/>
    <dgm:cxn modelId="{ED15332D-160C-4C09-9A26-54D48F2EC7D1}" type="presParOf" srcId="{AFE765F3-3A9B-4573-9797-0171E6AFE6E9}" destId="{E3394061-361E-4A4E-8829-76F45213095F}" srcOrd="0" destOrd="0" presId="urn:microsoft.com/office/officeart/2005/8/layout/chevron2"/>
    <dgm:cxn modelId="{9B746187-FA4F-4581-96DC-A5F2158D9ACA}" type="presParOf" srcId="{AFE765F3-3A9B-4573-9797-0171E6AFE6E9}" destId="{1D7E5D66-0C1A-4203-B69D-6B9945B73D06}" srcOrd="1" destOrd="0" presId="urn:microsoft.com/office/officeart/2005/8/layout/chevron2"/>
    <dgm:cxn modelId="{30B13F21-A2CB-4613-A3E2-AE9C125D49AE}" type="presParOf" srcId="{B61218FE-5230-41EA-B600-B263E693ADE2}" destId="{769C8553-2A11-4F67-BD6E-C1C932321933}" srcOrd="1" destOrd="0" presId="urn:microsoft.com/office/officeart/2005/8/layout/chevron2"/>
    <dgm:cxn modelId="{8112BC83-34DB-492B-94F5-F34265562531}" type="presParOf" srcId="{B61218FE-5230-41EA-B600-B263E693ADE2}" destId="{DED20B2C-EC7E-410F-855C-9D98EC610483}" srcOrd="2" destOrd="0" presId="urn:microsoft.com/office/officeart/2005/8/layout/chevron2"/>
    <dgm:cxn modelId="{9BC3041B-0EB9-44B4-B9B8-A463CFF9D330}" type="presParOf" srcId="{DED20B2C-EC7E-410F-855C-9D98EC610483}" destId="{0BF28357-FD56-4FE9-829B-425C7BF02164}" srcOrd="0" destOrd="0" presId="urn:microsoft.com/office/officeart/2005/8/layout/chevron2"/>
    <dgm:cxn modelId="{4D50341A-7E48-4F8C-A93B-528C6E4E09ED}" type="presParOf" srcId="{DED20B2C-EC7E-410F-855C-9D98EC610483}" destId="{B132A4A1-F762-4E8B-BC79-DA832643865B}" srcOrd="1" destOrd="0" presId="urn:microsoft.com/office/officeart/2005/8/layout/chevron2"/>
    <dgm:cxn modelId="{1096EF87-2794-4F70-94AB-0E09AFF580A1}" type="presParOf" srcId="{B61218FE-5230-41EA-B600-B263E693ADE2}" destId="{FB76482C-81C7-4A7A-80AF-BBC6D748D669}" srcOrd="3" destOrd="0" presId="urn:microsoft.com/office/officeart/2005/8/layout/chevron2"/>
    <dgm:cxn modelId="{F625A52A-24F3-48B8-AA7E-2FFEED9801E3}" type="presParOf" srcId="{B61218FE-5230-41EA-B600-B263E693ADE2}" destId="{82E043D2-82A2-4611-BB93-4FB7BA5C6ED9}" srcOrd="4" destOrd="0" presId="urn:microsoft.com/office/officeart/2005/8/layout/chevron2"/>
    <dgm:cxn modelId="{3BE93668-06C7-49AA-8E83-93A02E80DCE3}" type="presParOf" srcId="{82E043D2-82A2-4611-BB93-4FB7BA5C6ED9}" destId="{1D1B9182-241A-4165-B3B7-8E37AFF5A565}" srcOrd="0" destOrd="0" presId="urn:microsoft.com/office/officeart/2005/8/layout/chevron2"/>
    <dgm:cxn modelId="{6AD8A579-938F-4A53-87E1-5C7BE1E92C00}" type="presParOf" srcId="{82E043D2-82A2-4611-BB93-4FB7BA5C6ED9}" destId="{D884DA7E-2782-4B77-B652-74616F257FD1}" srcOrd="1" destOrd="0" presId="urn:microsoft.com/office/officeart/2005/8/layout/chevron2"/>
    <dgm:cxn modelId="{8C8B8CC0-D324-4B41-8488-7AB9BBEC077F}" type="presParOf" srcId="{B61218FE-5230-41EA-B600-B263E693ADE2}" destId="{2E0139AA-07B1-472E-ACD1-DA69BF3302B9}" srcOrd="5" destOrd="0" presId="urn:microsoft.com/office/officeart/2005/8/layout/chevron2"/>
    <dgm:cxn modelId="{01810C84-2F77-4869-91EC-F5EB995B261D}" type="presParOf" srcId="{B61218FE-5230-41EA-B600-B263E693ADE2}" destId="{CEB13CE9-29F6-426A-89FC-B140319C9755}" srcOrd="6" destOrd="0" presId="urn:microsoft.com/office/officeart/2005/8/layout/chevron2"/>
    <dgm:cxn modelId="{789127E2-C08E-416F-B902-6717627AAE87}" type="presParOf" srcId="{CEB13CE9-29F6-426A-89FC-B140319C9755}" destId="{C5A7F1E3-735D-4ED1-AE1A-A04E924E3EA5}" srcOrd="0" destOrd="0" presId="urn:microsoft.com/office/officeart/2005/8/layout/chevron2"/>
    <dgm:cxn modelId="{CA6D43B1-9113-4919-B8C7-5B66E966CC68}" type="presParOf" srcId="{CEB13CE9-29F6-426A-89FC-B140319C9755}" destId="{18F64B48-0619-44AC-A666-5F0DA3D75381}" srcOrd="1" destOrd="0" presId="urn:microsoft.com/office/officeart/2005/8/layout/chevron2"/>
    <dgm:cxn modelId="{838DE225-F482-4C68-A830-F387FA9A3D66}" type="presParOf" srcId="{B61218FE-5230-41EA-B600-B263E693ADE2}" destId="{73C58F5E-1FB4-41DA-A894-3A6CA00154B2}" srcOrd="7" destOrd="0" presId="urn:microsoft.com/office/officeart/2005/8/layout/chevron2"/>
    <dgm:cxn modelId="{F9A08999-DB6B-4F35-9E47-DCEB52C74848}" type="presParOf" srcId="{B61218FE-5230-41EA-B600-B263E693ADE2}" destId="{B9551B92-3CAF-44C6-8A10-B15258DAEB88}" srcOrd="8" destOrd="0" presId="urn:microsoft.com/office/officeart/2005/8/layout/chevron2"/>
    <dgm:cxn modelId="{047FEF8A-10E9-4851-9991-CE3F6507B563}" type="presParOf" srcId="{B9551B92-3CAF-44C6-8A10-B15258DAEB88}" destId="{3D321FEA-57D0-4D65-828A-867C01326956}" srcOrd="0" destOrd="0" presId="urn:microsoft.com/office/officeart/2005/8/layout/chevron2"/>
    <dgm:cxn modelId="{C8E9A912-EF80-4B9A-8DA9-AFEA3DACF7BB}" type="presParOf" srcId="{B9551B92-3CAF-44C6-8A10-B15258DAEB88}" destId="{3C394903-8AFC-463F-8B87-9551FC00CA7E}" srcOrd="1" destOrd="0" presId="urn:microsoft.com/office/officeart/2005/8/layout/chevron2"/>
    <dgm:cxn modelId="{1CD2F332-D504-4759-B10F-D8D29326761E}" type="presParOf" srcId="{B61218FE-5230-41EA-B600-B263E693ADE2}" destId="{BF319C00-2266-44C8-9883-7730545240DD}" srcOrd="9" destOrd="0" presId="urn:microsoft.com/office/officeart/2005/8/layout/chevron2"/>
    <dgm:cxn modelId="{552FC7BF-E2CA-49DF-AF61-05AFF8BD4C48}" type="presParOf" srcId="{B61218FE-5230-41EA-B600-B263E693ADE2}" destId="{821846F0-A209-476A-8F61-D0F4904BAEB6}" srcOrd="10" destOrd="0" presId="urn:microsoft.com/office/officeart/2005/8/layout/chevron2"/>
    <dgm:cxn modelId="{90562BA1-2C8E-477B-A006-CC25B07DA6B5}" type="presParOf" srcId="{821846F0-A209-476A-8F61-D0F4904BAEB6}" destId="{AA7638FE-B7F0-49D8-A7B8-B27F67ECFFCB}" srcOrd="0" destOrd="0" presId="urn:microsoft.com/office/officeart/2005/8/layout/chevron2"/>
    <dgm:cxn modelId="{2BE72F15-4F35-4D39-8CB5-4F4EB63CD296}" type="presParOf" srcId="{821846F0-A209-476A-8F61-D0F4904BAEB6}" destId="{7ABAD5BA-7263-4418-B58A-3D3CA7847E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94061-361E-4A4E-8829-76F45213095F}">
      <dsp:nvSpPr>
        <dsp:cNvPr id="0" name=""/>
        <dsp:cNvSpPr/>
      </dsp:nvSpPr>
      <dsp:spPr>
        <a:xfrm rot="5400000">
          <a:off x="-34967" y="145440"/>
          <a:ext cx="932522" cy="652765"/>
        </a:xfrm>
        <a:prstGeom prst="chevron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104912" y="331945"/>
        <a:ext cx="652765" cy="279757"/>
      </dsp:txXfrm>
    </dsp:sp>
    <dsp:sp modelId="{1D7E5D66-0C1A-4203-B69D-6B9945B73D06}">
      <dsp:nvSpPr>
        <dsp:cNvPr id="0" name=""/>
        <dsp:cNvSpPr/>
      </dsp:nvSpPr>
      <dsp:spPr>
        <a:xfrm rot="5400000">
          <a:off x="4146041" y="-3144853"/>
          <a:ext cx="606139" cy="6906970"/>
        </a:xfrm>
        <a:prstGeom prst="round2SameRect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Разработка и модернизация систем управления технологического оборудования и АСУТП</a:t>
          </a:r>
          <a:endParaRPr lang="ru-RU" sz="1800" b="1" kern="1200" dirty="0"/>
        </a:p>
      </dsp:txBody>
      <dsp:txXfrm rot="-5400000">
        <a:off x="995626" y="35151"/>
        <a:ext cx="6877381" cy="546961"/>
      </dsp:txXfrm>
    </dsp:sp>
    <dsp:sp modelId="{0BF28357-FD56-4FE9-829B-425C7BF02164}">
      <dsp:nvSpPr>
        <dsp:cNvPr id="0" name=""/>
        <dsp:cNvSpPr/>
      </dsp:nvSpPr>
      <dsp:spPr>
        <a:xfrm rot="5400000">
          <a:off x="-34967" y="980364"/>
          <a:ext cx="932522" cy="652765"/>
        </a:xfrm>
        <a:prstGeom prst="chevron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104912" y="1166869"/>
        <a:ext cx="652765" cy="279757"/>
      </dsp:txXfrm>
    </dsp:sp>
    <dsp:sp modelId="{B132A4A1-F762-4E8B-BC79-DA832643865B}">
      <dsp:nvSpPr>
        <dsp:cNvPr id="0" name=""/>
        <dsp:cNvSpPr/>
      </dsp:nvSpPr>
      <dsp:spPr>
        <a:xfrm rot="5400000">
          <a:off x="4193513" y="-628012"/>
          <a:ext cx="606139" cy="6963228"/>
        </a:xfrm>
        <a:prstGeom prst="round2SameRect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Разработка и производство вакуумных,  индукционных печей  и другого промышленного оборудования  «под ключ»</a:t>
          </a:r>
          <a:endParaRPr lang="ru-RU" sz="1800" b="1" kern="1200" dirty="0"/>
        </a:p>
      </dsp:txBody>
      <dsp:txXfrm rot="-5400000">
        <a:off x="1014969" y="2580121"/>
        <a:ext cx="6933639" cy="546961"/>
      </dsp:txXfrm>
    </dsp:sp>
    <dsp:sp modelId="{1D1B9182-241A-4165-B3B7-8E37AFF5A565}">
      <dsp:nvSpPr>
        <dsp:cNvPr id="0" name=""/>
        <dsp:cNvSpPr/>
      </dsp:nvSpPr>
      <dsp:spPr>
        <a:xfrm rot="5400000">
          <a:off x="-34967" y="1815287"/>
          <a:ext cx="932522" cy="652765"/>
        </a:xfrm>
        <a:prstGeom prst="chevron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104912" y="2001792"/>
        <a:ext cx="652765" cy="279757"/>
      </dsp:txXfrm>
    </dsp:sp>
    <dsp:sp modelId="{D884DA7E-2782-4B77-B652-74616F257FD1}">
      <dsp:nvSpPr>
        <dsp:cNvPr id="0" name=""/>
        <dsp:cNvSpPr/>
      </dsp:nvSpPr>
      <dsp:spPr>
        <a:xfrm rot="5400000">
          <a:off x="4146041" y="-1468287"/>
          <a:ext cx="606139" cy="6893533"/>
        </a:xfrm>
        <a:prstGeom prst="round2SameRect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Разработка и изготовление нестандартного оборудования с системами управления</a:t>
          </a:r>
          <a:endParaRPr lang="ru-RU" sz="1800" b="1" kern="1200" dirty="0"/>
        </a:p>
      </dsp:txBody>
      <dsp:txXfrm rot="-5400000">
        <a:off x="1002345" y="1704998"/>
        <a:ext cx="6863944" cy="546961"/>
      </dsp:txXfrm>
    </dsp:sp>
    <dsp:sp modelId="{C5A7F1E3-735D-4ED1-AE1A-A04E924E3EA5}">
      <dsp:nvSpPr>
        <dsp:cNvPr id="0" name=""/>
        <dsp:cNvSpPr/>
      </dsp:nvSpPr>
      <dsp:spPr>
        <a:xfrm rot="5400000">
          <a:off x="-34967" y="2650211"/>
          <a:ext cx="932522" cy="652765"/>
        </a:xfrm>
        <a:prstGeom prst="chevron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104912" y="2836716"/>
        <a:ext cx="652765" cy="279757"/>
      </dsp:txXfrm>
    </dsp:sp>
    <dsp:sp modelId="{18F64B48-0619-44AC-A666-5F0DA3D75381}">
      <dsp:nvSpPr>
        <dsp:cNvPr id="0" name=""/>
        <dsp:cNvSpPr/>
      </dsp:nvSpPr>
      <dsp:spPr>
        <a:xfrm rot="5400000">
          <a:off x="4114590" y="-2277527"/>
          <a:ext cx="606139" cy="6871237"/>
        </a:xfrm>
        <a:prstGeom prst="round2SameRect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Капитальный ремонт и модернизация станочного оборудования</a:t>
          </a:r>
          <a:endParaRPr lang="ru-RU" sz="1800" kern="1200" dirty="0"/>
        </a:p>
      </dsp:txBody>
      <dsp:txXfrm rot="-5400000">
        <a:off x="982042" y="884610"/>
        <a:ext cx="6841648" cy="546961"/>
      </dsp:txXfrm>
    </dsp:sp>
    <dsp:sp modelId="{3D321FEA-57D0-4D65-828A-867C01326956}">
      <dsp:nvSpPr>
        <dsp:cNvPr id="0" name=""/>
        <dsp:cNvSpPr/>
      </dsp:nvSpPr>
      <dsp:spPr>
        <a:xfrm rot="5400000">
          <a:off x="-34967" y="3485135"/>
          <a:ext cx="932522" cy="652765"/>
        </a:xfrm>
        <a:prstGeom prst="chevron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-5400000">
        <a:off x="104912" y="3671640"/>
        <a:ext cx="652765" cy="279757"/>
      </dsp:txXfrm>
    </dsp:sp>
    <dsp:sp modelId="{3C394903-8AFC-463F-8B87-9551FC00CA7E}">
      <dsp:nvSpPr>
        <dsp:cNvPr id="0" name=""/>
        <dsp:cNvSpPr/>
      </dsp:nvSpPr>
      <dsp:spPr>
        <a:xfrm rot="5400000">
          <a:off x="4146041" y="212708"/>
          <a:ext cx="606139" cy="6871237"/>
        </a:xfrm>
        <a:prstGeom prst="round2SameRect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Сервисное обслуживание КИПиА и систем управления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013493" y="3374846"/>
        <a:ext cx="6841648" cy="546961"/>
      </dsp:txXfrm>
    </dsp:sp>
    <dsp:sp modelId="{AA7638FE-B7F0-49D8-A7B8-B27F67ECFFCB}">
      <dsp:nvSpPr>
        <dsp:cNvPr id="0" name=""/>
        <dsp:cNvSpPr/>
      </dsp:nvSpPr>
      <dsp:spPr>
        <a:xfrm rot="5400000">
          <a:off x="-34967" y="4320059"/>
          <a:ext cx="932522" cy="652765"/>
        </a:xfrm>
        <a:prstGeom prst="chevron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 rot="-5400000">
        <a:off x="104912" y="4506564"/>
        <a:ext cx="652765" cy="279757"/>
      </dsp:txXfrm>
    </dsp:sp>
    <dsp:sp modelId="{7ABAD5BA-7263-4418-B58A-3D3CA7847E8A}">
      <dsp:nvSpPr>
        <dsp:cNvPr id="0" name=""/>
        <dsp:cNvSpPr/>
      </dsp:nvSpPr>
      <dsp:spPr>
        <a:xfrm rot="5400000">
          <a:off x="4146041" y="1036077"/>
          <a:ext cx="606139" cy="6894346"/>
        </a:xfrm>
        <a:prstGeom prst="round2SameRect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Изготовление сувенирной и промышленной  продукции из циркония</a:t>
          </a:r>
          <a:endParaRPr lang="ru-RU" sz="1600" b="1" kern="1200" dirty="0"/>
        </a:p>
      </dsp:txBody>
      <dsp:txXfrm rot="-5400000">
        <a:off x="1001938" y="4209770"/>
        <a:ext cx="6864757" cy="546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4A864-D771-494C-A09E-9B8BC4F15D26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D0958-A23F-4D03-8E5F-7E8EAC77C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6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0958-A23F-4D03-8E5F-7E8EAC77CF1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9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3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8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1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0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7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6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0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2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3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5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609C64-DF2C-4D3B-BCB9-07CEA1128EB5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1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5469" y="3545847"/>
            <a:ext cx="7345367" cy="17537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Инжиниринговая компания</a:t>
            </a:r>
          </a:p>
          <a:p>
            <a:pPr algn="ctr"/>
            <a:r>
              <a:rPr lang="ru-RU" sz="3200" b="1" dirty="0" smtClean="0"/>
              <a:t>ООО «Прибор-Сервис»</a:t>
            </a:r>
          </a:p>
          <a:p>
            <a:pPr algn="ctr"/>
            <a:r>
              <a:rPr lang="ru-RU" sz="1600" dirty="0"/>
              <a:t>Россия, г. Глазов, ул. Белова </a:t>
            </a:r>
            <a:r>
              <a:rPr lang="ru-RU" sz="1600" dirty="0" smtClean="0"/>
              <a:t>д.7.</a:t>
            </a:r>
            <a:endParaRPr lang="ru-RU" sz="1600" dirty="0"/>
          </a:p>
        </p:txBody>
      </p:sp>
      <p:pic>
        <p:nvPicPr>
          <p:cNvPr id="4" name="Picture 2" descr="D:\фото\Новый 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0038" y="1341951"/>
            <a:ext cx="2052429" cy="12967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778513"/>
            <a:ext cx="9122735" cy="21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22" y="1079590"/>
            <a:ext cx="3344090" cy="55553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i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337" y="932248"/>
            <a:ext cx="3169920" cy="5301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/>
              <a:t>Изготовление узлов и деталей из циркония и титана для оборудования, используемого в химической промышленности</a:t>
            </a:r>
          </a:p>
          <a:p>
            <a:endParaRPr lang="ru-RU" sz="2800" dirty="0"/>
          </a:p>
          <a:p>
            <a:pPr indent="358775" algn="just" defTabSz="2963863"/>
            <a:r>
              <a:rPr lang="ru-RU" sz="1800" dirty="0"/>
              <a:t>Использование узлов и деталей из циркония позволяет в 3-4 раза снизить издержки связанные с простоями для обслуживания и ремонта оборудования, и позволяет достичь более высокой чистоты технологических потоков, что делает его наиболее экономически эффективным вариантом по сравнению с другими </a:t>
            </a:r>
            <a:r>
              <a:rPr lang="ru-RU" sz="1800" dirty="0" smtClean="0"/>
              <a:t>металлами.</a:t>
            </a:r>
          </a:p>
          <a:p>
            <a:pPr indent="358775" algn="just" defTabSz="2963863"/>
            <a:r>
              <a:rPr lang="ru-RU" sz="1900" dirty="0"/>
              <a:t>Благодаря своим свойствам цирконий активно вытесняет комплектующие из нержавеющей стали в химической и нефтяной отраслях промышленности, поскольку даже в агрессивных средах применения срок службы изделий из </a:t>
            </a:r>
            <a:r>
              <a:rPr lang="ru-RU" sz="1900" dirty="0" err="1"/>
              <a:t>Zr</a:t>
            </a:r>
            <a:r>
              <a:rPr lang="ru-RU" sz="1900" dirty="0"/>
              <a:t> составляет до 25 лет.</a:t>
            </a:r>
          </a:p>
          <a:p>
            <a:pPr marL="342900" indent="-342900" algn="ctr">
              <a:buFontTx/>
              <a:buChar char="-"/>
            </a:pPr>
            <a:endParaRPr lang="ru-RU" sz="16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68" y="308857"/>
            <a:ext cx="2611431" cy="2569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78" y="267995"/>
            <a:ext cx="2635893" cy="26107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69" y="3502592"/>
            <a:ext cx="2554870" cy="2534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53" y="3502591"/>
            <a:ext cx="2763341" cy="25345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73767" y="2919567"/>
            <a:ext cx="2625571" cy="526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Фильера ф220, </a:t>
            </a:r>
            <a:r>
              <a:rPr lang="ru-RU" sz="1200" b="1" dirty="0"/>
              <a:t>900 отверстий ф0,65. </a:t>
            </a:r>
            <a:r>
              <a:rPr lang="ru-RU" sz="1200" b="1" dirty="0" smtClean="0"/>
              <a:t>Изготовлена  </a:t>
            </a:r>
            <a:r>
              <a:rPr lang="ru-RU" sz="1200" b="1" dirty="0"/>
              <a:t>из </a:t>
            </a:r>
            <a:r>
              <a:rPr lang="ru-RU" sz="1200" b="1" dirty="0" err="1"/>
              <a:t>Zr</a:t>
            </a:r>
            <a:r>
              <a:rPr lang="ru-RU" sz="1200" b="1" dirty="0"/>
              <a:t>, </a:t>
            </a:r>
            <a:r>
              <a:rPr lang="ru-RU" sz="1200" b="1" dirty="0" smtClean="0"/>
              <a:t>рабочая среда  </a:t>
            </a:r>
            <a:r>
              <a:rPr lang="ru-RU" sz="1200" b="1" dirty="0" err="1"/>
              <a:t>NaOH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85178" y="2919567"/>
            <a:ext cx="2699616" cy="526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Корпус нижняя часть </a:t>
            </a:r>
            <a:r>
              <a:rPr lang="ru-RU" sz="1200" b="1" dirty="0" err="1" smtClean="0"/>
              <a:t>погружного</a:t>
            </a:r>
            <a:r>
              <a:rPr lang="ru-RU" sz="1200" b="1" dirty="0" smtClean="0"/>
              <a:t> насоса. Изготовлен </a:t>
            </a:r>
            <a:r>
              <a:rPr lang="ru-RU" sz="1200" b="1" dirty="0"/>
              <a:t>из </a:t>
            </a:r>
            <a:r>
              <a:rPr lang="ru-RU" sz="1200" b="1" dirty="0" err="1"/>
              <a:t>Zr</a:t>
            </a:r>
            <a:r>
              <a:rPr lang="ru-RU" sz="1200" b="1" dirty="0"/>
              <a:t>, </a:t>
            </a:r>
            <a:r>
              <a:rPr lang="ru-RU" sz="1200" b="1" dirty="0" smtClean="0"/>
              <a:t>рабочая среда </a:t>
            </a:r>
            <a:r>
              <a:rPr lang="ru-RU" sz="1200" b="1" dirty="0" err="1"/>
              <a:t>NaOH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4469" y="6140011"/>
            <a:ext cx="2583150" cy="526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Корпус верхняя часть </a:t>
            </a:r>
            <a:r>
              <a:rPr lang="ru-RU" sz="1200" b="1" dirty="0" err="1" smtClean="0"/>
              <a:t>погружного</a:t>
            </a:r>
            <a:r>
              <a:rPr lang="ru-RU" sz="1200" b="1" dirty="0" smtClean="0"/>
              <a:t> насоса. Изготовлен </a:t>
            </a:r>
            <a:r>
              <a:rPr lang="ru-RU" sz="1200" b="1" dirty="0"/>
              <a:t>из </a:t>
            </a:r>
            <a:r>
              <a:rPr lang="ru-RU" sz="1200" b="1" dirty="0" err="1"/>
              <a:t>Zr</a:t>
            </a:r>
            <a:r>
              <a:rPr lang="ru-RU" sz="1200" b="1" dirty="0"/>
              <a:t>, </a:t>
            </a:r>
            <a:r>
              <a:rPr lang="ru-RU" sz="1200" b="1" dirty="0" smtClean="0"/>
              <a:t>рабочая среда </a:t>
            </a:r>
            <a:r>
              <a:rPr lang="ru-RU" sz="1200" b="1" dirty="0" err="1"/>
              <a:t>NaOH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21452" y="6134708"/>
            <a:ext cx="2763341" cy="526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Колесо рабочее </a:t>
            </a:r>
            <a:r>
              <a:rPr lang="ru-RU" sz="1200" b="1" dirty="0" err="1" smtClean="0"/>
              <a:t>погружного</a:t>
            </a:r>
            <a:r>
              <a:rPr lang="ru-RU" sz="1200" b="1" dirty="0" smtClean="0"/>
              <a:t> насоса. Изготовлено </a:t>
            </a:r>
            <a:r>
              <a:rPr lang="ru-RU" sz="1200" b="1" dirty="0"/>
              <a:t>из </a:t>
            </a:r>
            <a:r>
              <a:rPr lang="ru-RU" sz="1200" b="1" dirty="0" err="1"/>
              <a:t>Zr</a:t>
            </a:r>
            <a:r>
              <a:rPr lang="ru-RU" sz="1200" b="1" dirty="0"/>
              <a:t>, </a:t>
            </a:r>
            <a:r>
              <a:rPr lang="ru-RU" sz="1200" b="1" dirty="0" smtClean="0"/>
              <a:t>рабочая среда </a:t>
            </a:r>
            <a:r>
              <a:rPr lang="ru-RU" sz="1200" b="1" dirty="0" err="1"/>
              <a:t>NaOH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568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22" y="1079590"/>
            <a:ext cx="3344090" cy="55553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i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337" y="932248"/>
            <a:ext cx="3169920" cy="5301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Узлы </a:t>
            </a:r>
            <a:r>
              <a:rPr lang="ru-RU" sz="2000" b="1" dirty="0"/>
              <a:t>и детали из титана.</a:t>
            </a:r>
          </a:p>
          <a:p>
            <a:pPr algn="ctr"/>
            <a:endParaRPr lang="ru-RU" sz="2800" dirty="0"/>
          </a:p>
          <a:p>
            <a:pPr indent="358775" algn="ctr" defTabSz="2963863"/>
            <a:r>
              <a:rPr lang="ru-RU" sz="1800" dirty="0"/>
              <a:t>Узлы и детали из титана благодаря исключительно высокому сопротивлению коррозии в ряде случаев незаменимы в химической промышленности и судостроении</a:t>
            </a:r>
            <a:r>
              <a:rPr lang="ru-RU" sz="1800" dirty="0" smtClean="0"/>
              <a:t>.</a:t>
            </a:r>
          </a:p>
          <a:p>
            <a:pPr algn="ctr"/>
            <a:r>
              <a:rPr lang="ru-RU" sz="1800" dirty="0" smtClean="0"/>
              <a:t>Титан </a:t>
            </a:r>
            <a:r>
              <a:rPr lang="ru-RU" sz="1800" dirty="0"/>
              <a:t>применяют при изготовлении компрессоров и насосов для перекачки таких агрессивных сред, как серная и соляная кислота и их соли, трубопроводов, запорной арматуры, автоклав, различного рода емкостей, фильтров и т. п.</a:t>
            </a:r>
          </a:p>
          <a:p>
            <a:pPr algn="ctr"/>
            <a:r>
              <a:rPr lang="ru-RU" sz="1800" dirty="0"/>
              <a:t>     Только титан обладает коррозионной стойкостью в таких средах, как влажный хлор, водные и кислые растворы хлора, поэтому из данного металла изготовляют оборудование для хлорной промышленности. Из титана делают </a:t>
            </a:r>
            <a:r>
              <a:rPr lang="ru-RU" sz="1800" dirty="0" smtClean="0"/>
              <a:t>теплообменники, </a:t>
            </a:r>
            <a:r>
              <a:rPr lang="ru-RU" sz="1800" dirty="0"/>
              <a:t>работающие в </a:t>
            </a:r>
            <a:r>
              <a:rPr lang="ru-RU" sz="1800" dirty="0" smtClean="0"/>
              <a:t>коррозионно-активных </a:t>
            </a:r>
            <a:r>
              <a:rPr lang="ru-RU" sz="1800" dirty="0"/>
              <a:t>средах, например в азотной кислоте (не дымящей).</a:t>
            </a:r>
          </a:p>
          <a:p>
            <a:pPr indent="358775" algn="just" defTabSz="2963863"/>
            <a:endParaRPr lang="ru-RU" sz="1800" dirty="0" smtClean="0"/>
          </a:p>
          <a:p>
            <a:pPr indent="358775" algn="just" defTabSz="2963863"/>
            <a:endParaRPr lang="ru-RU" sz="16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31969" y="5567422"/>
            <a:ext cx="4601181" cy="512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Разбрызгиватели аммиачных барботёров из титана.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954" y="783770"/>
            <a:ext cx="4531122" cy="478365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033149" y="734450"/>
            <a:ext cx="3437361" cy="5330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  </a:t>
            </a:r>
            <a:r>
              <a:rPr lang="ru-RU" sz="1400" dirty="0"/>
              <a:t> </a:t>
            </a:r>
            <a:r>
              <a:rPr lang="ru-RU" sz="16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Указанные преимущества и примеры применения являются наглядным подтверждением целесообразности использования узлов и деталей из циркония и титана взамен имеющихся, которые требуют частых замен. Делают их использование наиболее экономически эффективным вариантом по сравнению с другими материалами, которые могут использоваться в высоко нагруженных центробежных насосах: работать в контакте с серной и соляной кислотами, органическими соединениями в условиях переменных температур и циклических </a:t>
            </a:r>
            <a:r>
              <a:rPr lang="ru-RU" sz="1600" spc="-6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нагрузок, </a:t>
            </a:r>
            <a:r>
              <a:rPr lang="ru-RU" sz="16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что позволит увеличить надежность и ресурс работы оборудования как в нефтегазовом комплексе, так и в химическом и нефтехимическом производстве.</a:t>
            </a:r>
          </a:p>
        </p:txBody>
      </p:sp>
    </p:spTree>
    <p:extLst>
      <p:ext uri="{BB962C8B-B14F-4D97-AF65-F5344CB8AC3E}">
        <p14:creationId xmlns:p14="http://schemas.microsoft.com/office/powerpoint/2010/main" val="10902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22" y="1079590"/>
            <a:ext cx="3344090" cy="55553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i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337" y="932248"/>
            <a:ext cx="3169920" cy="5301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i="1" dirty="0" smtClean="0"/>
          </a:p>
          <a:p>
            <a:pPr algn="ctr"/>
            <a:r>
              <a:rPr lang="ru-RU" sz="2200" b="1" i="1" dirty="0" smtClean="0"/>
              <a:t>Катоды </a:t>
            </a:r>
            <a:r>
              <a:rPr lang="ru-RU" sz="2200" b="1" i="1" dirty="0"/>
              <a:t>из </a:t>
            </a:r>
            <a:r>
              <a:rPr lang="ru-RU" sz="2200" b="1" i="1" dirty="0" smtClean="0"/>
              <a:t>циркония для установок напыления</a:t>
            </a:r>
          </a:p>
          <a:p>
            <a:endParaRPr lang="ru-RU" sz="2800" dirty="0"/>
          </a:p>
          <a:p>
            <a:pPr indent="358775" algn="ctr" defTabSz="2963863"/>
            <a:r>
              <a:rPr lang="ru-RU" sz="1800" dirty="0" smtClean="0"/>
              <a:t> Предназначаются </a:t>
            </a:r>
            <a:r>
              <a:rPr lang="ru-RU" sz="1800" dirty="0"/>
              <a:t>для существенного увеличения износостойкости (в десятки раз!) различных режущих инструментов и трущихся, подвижных элементов, выполненных из твердых сплавов и инструментальных сталей. Кроме того, широко применяется в последние годы для использования в стоматологическом протезировании – для напыления зубных протезов.</a:t>
            </a:r>
          </a:p>
          <a:p>
            <a:pPr indent="358775" algn="ctr" defTabSz="2963863"/>
            <a:r>
              <a:rPr lang="ru-RU" sz="1800" dirty="0"/>
              <a:t>Характеризуются высокой </a:t>
            </a:r>
            <a:r>
              <a:rPr lang="ru-RU" sz="1800" dirty="0" smtClean="0"/>
              <a:t>коррозионной стойкостью. </a:t>
            </a:r>
            <a:r>
              <a:rPr lang="ru-RU" sz="1800" dirty="0"/>
              <a:t>Используются в условиях вакуума для нанесения особо прочных покрытий</a:t>
            </a:r>
            <a:r>
              <a:rPr lang="ru-RU" sz="2800" dirty="0"/>
              <a:t>.</a:t>
            </a:r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marL="342900" indent="-342900" algn="ctr">
              <a:buFontTx/>
              <a:buChar char="-"/>
            </a:pPr>
            <a:endParaRPr lang="ru-RU" sz="16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7" y="758282"/>
            <a:ext cx="6137640" cy="5313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180" y="761632"/>
            <a:ext cx="1948087" cy="1313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179" y="2071170"/>
            <a:ext cx="1948087" cy="1343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80" y="3415003"/>
            <a:ext cx="1948086" cy="12746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81" y="4570256"/>
            <a:ext cx="1948085" cy="15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46" y="1909138"/>
            <a:ext cx="3135085" cy="265098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Наши партнеры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i="1" dirty="0"/>
              <a:t/>
            </a:r>
            <a:br>
              <a:rPr lang="ru-RU" sz="1600" i="1" dirty="0"/>
            </a:br>
            <a:endParaRPr lang="ru-RU" sz="1600" i="1" dirty="0"/>
          </a:p>
        </p:txBody>
      </p:sp>
      <p:pic>
        <p:nvPicPr>
          <p:cNvPr id="12" name="Содержимое 11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1949" y="3645719"/>
            <a:ext cx="3111125" cy="990502"/>
          </a:xfrm>
        </p:spPr>
      </p:pic>
      <p:pic>
        <p:nvPicPr>
          <p:cNvPr id="9" name="Рисунок 8" descr="453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9639" y="4864613"/>
            <a:ext cx="2537486" cy="1130562"/>
          </a:xfrm>
          <a:prstGeom prst="rect">
            <a:avLst/>
          </a:prstGeom>
        </p:spPr>
      </p:pic>
      <p:sp>
        <p:nvSpPr>
          <p:cNvPr id="11" name="Нашивка 10"/>
          <p:cNvSpPr/>
          <p:nvPr/>
        </p:nvSpPr>
        <p:spPr>
          <a:xfrm>
            <a:off x="3453738" y="3526974"/>
            <a:ext cx="3030190" cy="1223157"/>
          </a:xfrm>
          <a:prstGeom prst="chevron">
            <a:avLst/>
          </a:prstGeom>
          <a:solidFill>
            <a:srgbClr val="006699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РКК «Энергия» имени С.П. Королева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3499261" y="819397"/>
            <a:ext cx="2972792" cy="1185551"/>
          </a:xfrm>
          <a:prstGeom prst="chevron">
            <a:avLst/>
          </a:prstGeom>
          <a:solidFill>
            <a:srgbClr val="006699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РОСАТОМ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451757" y="2137559"/>
            <a:ext cx="3091547" cy="1233054"/>
          </a:xfrm>
          <a:prstGeom prst="chevron">
            <a:avLst/>
          </a:prstGeom>
          <a:solidFill>
            <a:srgbClr val="006699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ГАЗПРОМ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7330" y="838073"/>
            <a:ext cx="963504" cy="1220438"/>
          </a:xfrm>
          <a:prstGeom prst="rect">
            <a:avLst/>
          </a:prstGeom>
        </p:spPr>
      </p:pic>
      <p:sp>
        <p:nvSpPr>
          <p:cNvPr id="17" name="Нашивка 16"/>
          <p:cNvSpPr/>
          <p:nvPr/>
        </p:nvSpPr>
        <p:spPr>
          <a:xfrm>
            <a:off x="3532914" y="4878780"/>
            <a:ext cx="2972792" cy="1185551"/>
          </a:xfrm>
          <a:prstGeom prst="chevron">
            <a:avLst/>
          </a:prstGeom>
          <a:solidFill>
            <a:srgbClr val="006699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РЖД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ек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127" y="1876300"/>
            <a:ext cx="2417880" cy="122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73" y="864108"/>
            <a:ext cx="3361137" cy="5120640"/>
          </a:xfrm>
        </p:spPr>
        <p:txBody>
          <a:bodyPr>
            <a:normAutofit/>
          </a:bodyPr>
          <a:lstStyle/>
          <a:p>
            <a:r>
              <a:rPr lang="ru-RU" sz="1900" dirty="0" smtClean="0"/>
              <a:t>Сертификаты</a:t>
            </a:r>
            <a:r>
              <a:rPr lang="en-US" sz="1900" dirty="0" smtClean="0"/>
              <a:t>/</a:t>
            </a:r>
            <a:r>
              <a:rPr lang="ru-RU" sz="1900" dirty="0" smtClean="0"/>
              <a:t>лицензии</a:t>
            </a:r>
            <a:r>
              <a:rPr lang="en-US" sz="1900" dirty="0" smtClean="0"/>
              <a:t>/  </a:t>
            </a:r>
            <a:r>
              <a:rPr lang="ru-RU" sz="1900" dirty="0" smtClean="0"/>
              <a:t>разрешительная документация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400" dirty="0" smtClean="0"/>
              <a:t>Наша организация имеет целый ряд лицензий и разрешающих документов по  своему профилю деятельности, в том числе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сертификат соответствия ИСО 9001-2011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http://pribor-serv.ru/wp-content/uploads/2019/05/8-1-768x1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09" y="827315"/>
            <a:ext cx="3945479" cy="558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55" y="2276299"/>
            <a:ext cx="3196046" cy="229625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Достижения компании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ООО «Прибор-Сервис» </a:t>
            </a:r>
            <a:r>
              <a:rPr lang="ru-RU" dirty="0" smtClean="0"/>
              <a:t>сегодня – это активно развивающаяся компания, уверенно демонстрирующая </a:t>
            </a:r>
            <a:r>
              <a:rPr lang="ru-RU" dirty="0"/>
              <a:t>ежегодный рост </a:t>
            </a:r>
            <a:r>
              <a:rPr lang="ru-RU" dirty="0" smtClean="0"/>
              <a:t>прибыли, осваивание перспективных, востребованных </a:t>
            </a:r>
            <a:r>
              <a:rPr lang="ru-RU" dirty="0"/>
              <a:t>рынком </a:t>
            </a:r>
            <a:r>
              <a:rPr lang="ru-RU" dirty="0" smtClean="0"/>
              <a:t>направлений </a:t>
            </a:r>
            <a:r>
              <a:rPr lang="ru-RU" dirty="0"/>
              <a:t>деятельности. </a:t>
            </a:r>
          </a:p>
          <a:p>
            <a:r>
              <a:rPr lang="ru-RU" dirty="0" smtClean="0"/>
              <a:t>Осуществление ежегодного сервисного обслуживания, модернизации и ремонта  производственного оборудования АО «Чепецкий механический завод». Задействовано 230 специалистов. </a:t>
            </a:r>
            <a:endParaRPr lang="ru-RU" dirty="0"/>
          </a:p>
          <a:p>
            <a:r>
              <a:rPr lang="ru-RU" dirty="0" smtClean="0"/>
              <a:t>Ремонт и модернизация высокоточного станочного оборудования. Примером служит проведение ремонта и модернизация станков </a:t>
            </a:r>
            <a:r>
              <a:rPr lang="en-US" dirty="0" smtClean="0"/>
              <a:t>John Ford ST-70 </a:t>
            </a:r>
            <a:r>
              <a:rPr lang="ru-RU" dirty="0" smtClean="0"/>
              <a:t>с доработкой конструктивных решений.</a:t>
            </a:r>
            <a:endParaRPr lang="ru-RU" dirty="0"/>
          </a:p>
          <a:p>
            <a:r>
              <a:rPr lang="ru-RU" dirty="0" smtClean="0"/>
              <a:t>Разработка, изготовление, монтаж, пуско-наладка, обслуживание сложного технологического оборудования. Примером служит разработка, изготовление, монтаж и проведение пуско-наладочных работ автоматизированной линии контроля циркониевых труб.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5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0026"/>
            <a:ext cx="3847605" cy="319446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Виды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предполагаемого сотрудничества: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*</a:t>
            </a:r>
            <a:r>
              <a:rPr lang="ru-RU" sz="2400" i="1" dirty="0"/>
              <a:t>изготовление деталей и узлов из титана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>* совместное производство промышленного </a:t>
            </a:r>
            <a:br>
              <a:rPr lang="ru-RU" sz="2400" i="1" dirty="0" smtClean="0"/>
            </a:br>
            <a:r>
              <a:rPr lang="ru-RU" sz="2400" i="1" dirty="0" smtClean="0"/>
              <a:t> оборудования</a:t>
            </a:r>
            <a:endParaRPr lang="ru-RU" sz="2400" i="1" dirty="0"/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234" y="4417618"/>
            <a:ext cx="1960697" cy="147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rspb.ru/media/uploads/userfiles/2014/01/14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224" y="764000"/>
            <a:ext cx="7422072" cy="5323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92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6260" y="2636322"/>
            <a:ext cx="3467595" cy="174669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Контактная информация</a:t>
            </a:r>
          </a:p>
          <a:p>
            <a:r>
              <a:rPr lang="ru-RU" b="1" i="1" dirty="0"/>
              <a:t>427622 г. Глазов, ул. Белова д.7, ООО «Прибор-Сервис»</a:t>
            </a:r>
          </a:p>
          <a:p>
            <a:r>
              <a:rPr lang="ru-RU" sz="1600" b="1" i="1" dirty="0"/>
              <a:t>+7 (</a:t>
            </a:r>
            <a:r>
              <a:rPr lang="ru-RU" sz="1600" b="1" i="1" dirty="0" smtClean="0"/>
              <a:t>34141)9-65-31, сайт:</a:t>
            </a:r>
            <a:r>
              <a:rPr lang="en-US" sz="1600" b="1" i="1" dirty="0"/>
              <a:t>http://</a:t>
            </a:r>
            <a:r>
              <a:rPr lang="en-US" sz="1600" b="1" i="1" dirty="0" smtClean="0"/>
              <a:t>pribor-serv.ru</a:t>
            </a:r>
            <a:r>
              <a:rPr lang="ru-RU" sz="1600" b="1" i="1" dirty="0" smtClean="0"/>
              <a:t>, </a:t>
            </a:r>
            <a:r>
              <a:rPr lang="en-US" sz="1600" i="1" dirty="0"/>
              <a:t>e-mail: </a:t>
            </a:r>
            <a:r>
              <a:rPr lang="en-US" sz="1600" i="1" dirty="0" smtClean="0"/>
              <a:t>glazov@pribos-serv.ru</a:t>
            </a:r>
            <a:endParaRPr lang="ru-RU" sz="1600" i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фото\Новый 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3141" y="2764655"/>
            <a:ext cx="2052429" cy="12967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7" name="Рисунок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234" y="1738587"/>
            <a:ext cx="4219124" cy="3027556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4109"/>
            <a:ext cx="3503221" cy="512064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ООО </a:t>
            </a:r>
            <a:r>
              <a:rPr lang="ru-RU" sz="1600" b="1" dirty="0">
                <a:solidFill>
                  <a:schemeClr val="bg1"/>
                </a:solidFill>
              </a:rPr>
              <a:t>«Прибор-Сервис» </a:t>
            </a:r>
            <a:r>
              <a:rPr lang="ru-RU" sz="1600" dirty="0">
                <a:solidFill>
                  <a:schemeClr val="bg1"/>
                </a:solidFill>
              </a:rPr>
              <a:t>- одно из крупнейших специализированных предприятий Удмуртии. </a:t>
            </a:r>
            <a:r>
              <a:rPr lang="ru-RU" sz="1600" dirty="0" smtClean="0">
                <a:solidFill>
                  <a:schemeClr val="bg1"/>
                </a:solidFill>
              </a:rPr>
              <a:t>Кадровый состав -  470 специалистов, имеет собственный </a:t>
            </a:r>
            <a:r>
              <a:rPr lang="ru-RU" sz="1600" dirty="0" err="1" smtClean="0">
                <a:solidFill>
                  <a:schemeClr val="bg1"/>
                </a:solidFill>
              </a:rPr>
              <a:t>конструкторско</a:t>
            </a:r>
            <a:r>
              <a:rPr lang="ru-RU" sz="1600" dirty="0" smtClean="0">
                <a:solidFill>
                  <a:schemeClr val="bg1"/>
                </a:solidFill>
              </a:rPr>
              <a:t> -технологический отдел и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производственные площадки в </a:t>
            </a:r>
            <a:r>
              <a:rPr lang="ru-RU" sz="1600" dirty="0">
                <a:solidFill>
                  <a:schemeClr val="bg1"/>
                </a:solidFill>
              </a:rPr>
              <a:t>г. Глазов и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г</a:t>
            </a:r>
            <a:r>
              <a:rPr lang="ru-RU" sz="1600" dirty="0">
                <a:solidFill>
                  <a:schemeClr val="bg1"/>
                </a:solidFill>
              </a:rPr>
              <a:t>. Владимир, </a:t>
            </a:r>
            <a:r>
              <a:rPr lang="ru-RU" sz="1600" dirty="0" smtClean="0">
                <a:solidFill>
                  <a:schemeClr val="bg1"/>
                </a:solidFill>
              </a:rPr>
              <a:t>оснащенные современным оборудованием и инструментом.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1" i="1" dirty="0" smtClean="0"/>
              <a:t>2008 год </a:t>
            </a:r>
            <a:r>
              <a:rPr lang="ru-RU" sz="1600" i="1" dirty="0" smtClean="0"/>
              <a:t>–  Общество </a:t>
            </a:r>
            <a:r>
              <a:rPr lang="ru-RU" sz="1600" dirty="0" smtClean="0"/>
              <a:t>образованно </a:t>
            </a:r>
            <a:r>
              <a:rPr lang="ru-RU" sz="1600" dirty="0"/>
              <a:t>на </a:t>
            </a:r>
            <a:r>
              <a:rPr lang="ru-RU" sz="1600" dirty="0" smtClean="0"/>
              <a:t>территории производственной площадки </a:t>
            </a:r>
            <a:br>
              <a:rPr lang="ru-RU" sz="1600" dirty="0" smtClean="0"/>
            </a:br>
            <a:r>
              <a:rPr lang="ru-RU" sz="1600" dirty="0" smtClean="0"/>
              <a:t>АО «ЧМЗ» г.Глазов как сервисный центр  обслуживания оборудования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 smtClean="0"/>
              <a:t>2014 год </a:t>
            </a:r>
            <a:r>
              <a:rPr lang="ru-RU" sz="1600" i="1" dirty="0" smtClean="0"/>
              <a:t>- </a:t>
            </a:r>
            <a:r>
              <a:rPr lang="ru-RU" sz="1600" dirty="0" smtClean="0"/>
              <a:t>организация  производственного </a:t>
            </a:r>
            <a:r>
              <a:rPr lang="ru-RU" sz="1600" dirty="0"/>
              <a:t>участка </a:t>
            </a:r>
            <a:r>
              <a:rPr lang="ru-RU" sz="1600" dirty="0" smtClean="0"/>
              <a:t> и </a:t>
            </a:r>
            <a:r>
              <a:rPr lang="ru-RU" sz="1600" dirty="0" err="1" smtClean="0"/>
              <a:t>конструкторско</a:t>
            </a:r>
            <a:r>
              <a:rPr lang="ru-RU" sz="1600" dirty="0" smtClean="0"/>
              <a:t> - технологического отдела.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smtClean="0"/>
              <a:t> </a:t>
            </a:r>
            <a:r>
              <a:rPr lang="ru-RU" sz="1600" b="1" dirty="0"/>
              <a:t>В 2016 </a:t>
            </a:r>
            <a:r>
              <a:rPr lang="ru-RU" sz="1600" b="1" dirty="0" smtClean="0"/>
              <a:t>год -  </a:t>
            </a:r>
            <a:r>
              <a:rPr lang="ru-RU" sz="1600" dirty="0" smtClean="0"/>
              <a:t>запуск производства сувенирных и промышленных изделий из циркония.</a:t>
            </a:r>
            <a:r>
              <a:rPr lang="ru-RU" sz="1600" b="1" dirty="0" smtClean="0"/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dirty="0" smtClean="0"/>
              <a:t>В </a:t>
            </a:r>
            <a:r>
              <a:rPr lang="ru-RU" sz="1600" b="1" dirty="0"/>
              <a:t>2017 году </a:t>
            </a:r>
            <a:r>
              <a:rPr lang="ru-RU" sz="1600" b="1" dirty="0" smtClean="0"/>
              <a:t>- </a:t>
            </a:r>
            <a:r>
              <a:rPr lang="ru-RU" sz="1600" dirty="0" smtClean="0"/>
              <a:t>создание филиала </a:t>
            </a:r>
            <a:r>
              <a:rPr lang="ru-RU" sz="1600" dirty="0"/>
              <a:t>в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</a:t>
            </a:r>
            <a:r>
              <a:rPr lang="ru-RU" sz="1600" dirty="0"/>
              <a:t>. </a:t>
            </a:r>
            <a:r>
              <a:rPr lang="ru-RU" sz="1600" dirty="0" smtClean="0"/>
              <a:t>Владимир. Численность персонала -  110 специалистов.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smtClean="0"/>
              <a:t>Поставки оборудования  осуществляются на более  120 предприятий России</a:t>
            </a:r>
            <a:endParaRPr lang="ru-RU" sz="1600" i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483226" y="3350405"/>
            <a:ext cx="182880" cy="14804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502224" y="2391515"/>
            <a:ext cx="182880" cy="14804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483226" y="4124312"/>
            <a:ext cx="182880" cy="14804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504594" y="4697228"/>
            <a:ext cx="182880" cy="14804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294" name="Picture 6" descr="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66560" y="880347"/>
            <a:ext cx="7945618" cy="529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859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6" y="1123837"/>
            <a:ext cx="3326673" cy="486091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Основные виды деятельности Инженерного центра: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8" name="Picture 2" descr="D:\фото\2014 К ВЫСТАВКЕ ТРИ Б\IMG_8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968" y="770419"/>
            <a:ext cx="8383979" cy="5345373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79891219"/>
              </p:ext>
            </p:extLst>
          </p:nvPr>
        </p:nvGraphicFramePr>
        <p:xfrm>
          <a:off x="3538847" y="997527"/>
          <a:ext cx="8035636" cy="511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3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19" y="1588503"/>
            <a:ext cx="3230879" cy="326227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Мы имеем большой опыт в ремонте, сервисном обслуживании и модернизации промышленного оборудования. В том числе деревообрабатывающих станков.</a:t>
            </a:r>
            <a:endParaRPr lang="ru-RU" sz="1600" i="1" dirty="0"/>
          </a:p>
        </p:txBody>
      </p:sp>
      <p:pic>
        <p:nvPicPr>
          <p:cNvPr id="11" name="Рисунок 10" descr="Капитальный ремонт и модернизация станков с ЧПУ.jpg"/>
          <p:cNvPicPr>
            <a:picLocks noChangeAspect="1"/>
          </p:cNvPicPr>
          <p:nvPr/>
        </p:nvPicPr>
        <p:blipFill>
          <a:blip r:embed="rId2" cstate="print"/>
          <a:srcRect l="8057" t="9351" r="10212" b="2511"/>
          <a:stretch>
            <a:fillRect/>
          </a:stretch>
        </p:blipFill>
        <p:spPr>
          <a:xfrm>
            <a:off x="3576337" y="771896"/>
            <a:ext cx="7598343" cy="54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" y="932248"/>
            <a:ext cx="3169920" cy="48609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Благодаря накопленному опыту, мы рады предложить западным партнерам: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 - монтаж, наладка, гарантийное и сервисное обслуживание деревообрабатывающего оборудования на территории России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готовы обсудить возможность совместного производства деревообрабатывающего оборудования на нашей площадке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/>
              <a:t/>
            </a:r>
            <a:br>
              <a:rPr lang="ru-RU" sz="1600" i="1" dirty="0"/>
            </a:br>
            <a:endParaRPr lang="ru-RU" sz="1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Фотоиллюстрация</a:t>
            </a:r>
            <a:r>
              <a:rPr lang="en-US" dirty="0" smtClean="0"/>
              <a:t>/</a:t>
            </a:r>
            <a:r>
              <a:rPr lang="ru-RU" dirty="0" err="1" smtClean="0"/>
              <a:t>инфографика</a:t>
            </a:r>
            <a:r>
              <a:rPr lang="en-US" dirty="0" smtClean="0"/>
              <a:t>/</a:t>
            </a:r>
            <a:r>
              <a:rPr lang="ru-RU" dirty="0"/>
              <a:t>диаграмма</a:t>
            </a:r>
            <a:r>
              <a:rPr lang="en-US" dirty="0" smtClean="0"/>
              <a:t>/</a:t>
            </a:r>
            <a:r>
              <a:rPr lang="ru-RU" dirty="0" smtClean="0"/>
              <a:t>сравнительная таблица</a:t>
            </a:r>
            <a:endParaRPr lang="ru-RU" dirty="0"/>
          </a:p>
        </p:txBody>
      </p:sp>
      <p:pic>
        <p:nvPicPr>
          <p:cNvPr id="9218" name="Picture 2" descr="http://www.sstu.ru/upload/iblock/74c/837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80961" y="783771"/>
            <a:ext cx="8212561" cy="547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176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22" y="1079590"/>
            <a:ext cx="3344090" cy="4860911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i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337" y="932249"/>
            <a:ext cx="3169920" cy="5029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 smtClean="0"/>
              <a:t>Компетенции ООО «Прибор – Сервис»</a:t>
            </a:r>
          </a:p>
          <a:p>
            <a:pPr algn="ctr"/>
            <a:endParaRPr lang="ru-RU" sz="2500" dirty="0" smtClean="0"/>
          </a:p>
          <a:p>
            <a:pPr algn="ctr"/>
            <a:r>
              <a:rPr lang="ru-RU" sz="2400" dirty="0" smtClean="0"/>
              <a:t>- Знание технологии работы большой номенклатуры стандартного и нестандартного оборудования:                         </a:t>
            </a:r>
          </a:p>
          <a:p>
            <a:pPr algn="ctr"/>
            <a:r>
              <a:rPr lang="ru-RU" sz="2400" dirty="0" smtClean="0"/>
              <a:t>                         деревообрабатывающие станки, печи вакуумные индукционные, печи отжиговые, правильные машины, прокатные станы, ковочные комплексы, прессовое оборудование, станки с ЧПУ, установки струйного травления, волочильные станы, роботизированные комплексы, шлифовальное оборудование </a:t>
            </a:r>
            <a:br>
              <a:rPr lang="ru-RU" sz="2400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endParaRPr lang="ru-RU" sz="1600" i="1" dirty="0"/>
          </a:p>
        </p:txBody>
      </p:sp>
      <p:pic>
        <p:nvPicPr>
          <p:cNvPr id="8194" name="Picture 2" descr="http://static.fulledu.ru/article/imageUpload/800x0/0/670/1409448498_professii_stanochni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66839" y="2173186"/>
            <a:ext cx="5912866" cy="3942608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8873" y="795647"/>
            <a:ext cx="5922926" cy="147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3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22" y="1079590"/>
            <a:ext cx="3344090" cy="55553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i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337" y="932248"/>
            <a:ext cx="3169920" cy="5301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 smtClean="0"/>
              <a:t>Преимущества </a:t>
            </a:r>
          </a:p>
          <a:p>
            <a:pPr algn="ctr"/>
            <a:r>
              <a:rPr lang="ru-RU" sz="2500" b="1" dirty="0" smtClean="0"/>
              <a:t> ООО «Прибор – Сервис»</a:t>
            </a:r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marL="457200" indent="-457200">
              <a:buFontTx/>
              <a:buChar char="-"/>
            </a:pPr>
            <a:r>
              <a:rPr lang="ru-RU" sz="2700" dirty="0"/>
              <a:t>Высококвалифицированный и многочисленный персонал. Опыт работы в профильных видах деятельности более 60 лет.</a:t>
            </a:r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marL="457200" indent="-457200">
              <a:buFontTx/>
              <a:buChar char="-"/>
            </a:pPr>
            <a:r>
              <a:rPr lang="ru-RU" sz="2700" dirty="0" smtClean="0"/>
              <a:t>Знание </a:t>
            </a:r>
            <a:r>
              <a:rPr lang="ru-RU" sz="2700" dirty="0"/>
              <a:t>технологии работы большой номенклатуры стандартного и нестандартного оборудования</a:t>
            </a:r>
            <a:r>
              <a:rPr lang="ru-RU" sz="2700" dirty="0" smtClean="0"/>
              <a:t>.</a:t>
            </a:r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marL="457200" indent="-457200">
              <a:buFontTx/>
              <a:buChar char="-"/>
            </a:pPr>
            <a:r>
              <a:rPr lang="ru-RU" sz="2700" dirty="0"/>
              <a:t>Промышленные площадки в ключевых регионах </a:t>
            </a:r>
            <a:r>
              <a:rPr lang="ru-RU" sz="2700" dirty="0" smtClean="0"/>
              <a:t>России.</a:t>
            </a:r>
            <a:endParaRPr lang="ru-RU" sz="2700" dirty="0"/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marL="457200" indent="-457200">
              <a:buFontTx/>
              <a:buChar char="-"/>
            </a:pPr>
            <a:r>
              <a:rPr lang="ru-RU" sz="2700" dirty="0"/>
              <a:t>Наличие собственных специалистов в области разработки, модернизации и обслуживания систем управления технологического оборудования, АСУТП, автоматизации производства.</a:t>
            </a:r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marL="457200" indent="-457200">
              <a:buFontTx/>
              <a:buChar char="-"/>
            </a:pPr>
            <a:r>
              <a:rPr lang="ru-RU" sz="2700" dirty="0"/>
              <a:t>Возможность комплекса оказания услуг – разработка, изготовление, монтаж, наладка, обслуживание систем управления.</a:t>
            </a:r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marL="457200" indent="-457200">
              <a:buFontTx/>
              <a:buChar char="-"/>
            </a:pPr>
            <a:r>
              <a:rPr lang="ru-RU" sz="2700" dirty="0" smtClean="0"/>
              <a:t>Наличие </a:t>
            </a:r>
            <a:r>
              <a:rPr lang="ru-RU" sz="2700" dirty="0"/>
              <a:t>всех необходимых разрешительных документов (лицензий, свидетельств, сертификатов) для осуществления различных видов деятельности.</a:t>
            </a:r>
          </a:p>
          <a:p>
            <a:pPr marL="342900" indent="-342900" algn="ctr">
              <a:buFontTx/>
              <a:buChar char="-"/>
            </a:pPr>
            <a:endParaRPr lang="ru-RU" sz="1600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312" y="751691"/>
            <a:ext cx="8398434" cy="533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0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22" y="1079590"/>
            <a:ext cx="3344090" cy="55553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i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337" y="932248"/>
            <a:ext cx="3169920" cy="5301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300" b="1" dirty="0" smtClean="0"/>
              <a:t>Эксклюзивные изделия из циркония</a:t>
            </a:r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algn="ctr"/>
            <a:r>
              <a:rPr lang="ru-RU" sz="4500" dirty="0"/>
              <a:t>ООО «</a:t>
            </a:r>
            <a:r>
              <a:rPr lang="ru-RU" sz="4500" dirty="0" smtClean="0"/>
              <a:t>Прибор-Сервис, </a:t>
            </a:r>
            <a:r>
              <a:rPr lang="ru-RU" sz="4500" dirty="0"/>
              <a:t>является единственным в Мире производителем эксклюзивных изделий из циркония. Цирконий – металл с удивительными свойствами. Его часто называют «белое золото</a:t>
            </a:r>
            <a:r>
              <a:rPr lang="ru-RU" sz="4500" dirty="0" smtClean="0"/>
              <a:t>». </a:t>
            </a:r>
            <a:r>
              <a:rPr lang="ru-RU" sz="4500" dirty="0"/>
              <a:t>Выпускаемая циркониевая продукция сегодня имеет несколько направлений – это подарочный сегмент (включая подарки </a:t>
            </a:r>
            <a:r>
              <a:rPr lang="ru-RU" sz="4500" dirty="0" err="1"/>
              <a:t>вип</a:t>
            </a:r>
            <a:r>
              <a:rPr lang="ru-RU" sz="4500" dirty="0"/>
              <a:t>-персонам, руководителям предприятий), товары народных промыслов (украшения, столовые приборы, посуда, товары для интерьера), изделия для проведения различных мероприятий (кубки, медали, значки), иконы и церковная утварь, корабельные колокола (рынды) и любая другая нестандартная продукция по пожеланию заказчика.</a:t>
            </a:r>
            <a:endParaRPr lang="ru-RU" sz="45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0" y="702815"/>
            <a:ext cx="5917503" cy="3887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34" y="4620768"/>
            <a:ext cx="1555934" cy="1780032"/>
          </a:xfrm>
          <a:prstGeom prst="rect">
            <a:avLst/>
          </a:prstGeom>
        </p:spPr>
      </p:pic>
      <p:pic>
        <p:nvPicPr>
          <p:cNvPr id="12" name="Рисунок 11" descr="Н72 роспись_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7545430" y="4608576"/>
            <a:ext cx="2720233" cy="1743456"/>
          </a:xfrm>
          <a:prstGeom prst="rect">
            <a:avLst/>
          </a:prstGeom>
        </p:spPr>
      </p:pic>
      <p:pic>
        <p:nvPicPr>
          <p:cNvPr id="14" name="Рисунок 13" descr="0001014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r="9295"/>
          <a:stretch>
            <a:fillRect/>
          </a:stretch>
        </p:blipFill>
        <p:spPr>
          <a:xfrm>
            <a:off x="4207637" y="4645151"/>
            <a:ext cx="2022475" cy="17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0" b="15237"/>
          <a:stretch>
            <a:fillRect/>
          </a:stretch>
        </p:blipFill>
        <p:spPr>
          <a:xfrm>
            <a:off x="4621780" y="4839194"/>
            <a:ext cx="3048000" cy="18763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22" y="1079590"/>
            <a:ext cx="3344090" cy="55553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i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337" y="740779"/>
            <a:ext cx="3169920" cy="518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/>
              <a:t>Изготовление узлов и деталей из циркония и титана для оборудования, используемого в химической </a:t>
            </a:r>
            <a:r>
              <a:rPr lang="ru-RU" sz="1800" b="1" dirty="0" smtClean="0"/>
              <a:t>промышленности</a:t>
            </a:r>
          </a:p>
          <a:p>
            <a:endParaRPr lang="ru-RU" sz="2800" dirty="0"/>
          </a:p>
          <a:p>
            <a:pPr indent="358775" algn="ctr" defTabSz="2963863"/>
            <a:r>
              <a:rPr lang="ru-RU" sz="1800" dirty="0"/>
              <a:t>В виде конструкционного материала цирконий используется для изготовления кислотостойких химических реакторов, арматуры, погружных насосов, сепараторов, емкостей для хранения химикатов и нефтепродуктов.</a:t>
            </a:r>
            <a:br>
              <a:rPr lang="ru-RU" sz="1800" dirty="0"/>
            </a:br>
            <a:r>
              <a:rPr lang="ru-RU" sz="1800" dirty="0" smtClean="0"/>
              <a:t>В нефтегазовой отрасли изделия из циркониевых сплавов применяются в насосах. На более чем 60 процентах нефтедобывающих скважин для производства изначально определенных извлекаемых запасов необходимо применение технологии механизированной добычи. Примерно 14 %  всех скважин в мире эксплуатируются с использованием центробежных насосов.</a:t>
            </a:r>
            <a:endParaRPr lang="ru-RU" sz="16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15711" y="4201056"/>
            <a:ext cx="3833384" cy="53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Одноступенчатый насос </a:t>
            </a:r>
            <a:r>
              <a:rPr lang="ru-RU" sz="1200" dirty="0"/>
              <a:t>для нефтепродуктов с центробежным механизмом и консольным исполнением корпуса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85360" y="339887"/>
            <a:ext cx="3537466" cy="5894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 процессе промышленного производства с использованием таких агрессивных химических соединений, как метил-изобутил-кетон, хлористоводородную кислоту, </a:t>
            </a:r>
            <a:r>
              <a:rPr lang="ru-RU" sz="1600" dirty="0" err="1"/>
              <a:t>тиоцианат</a:t>
            </a:r>
            <a:r>
              <a:rPr lang="ru-RU" sz="1600" dirty="0"/>
              <a:t> аммония, серную кислоту, </a:t>
            </a:r>
            <a:r>
              <a:rPr lang="ru-RU" sz="1600" dirty="0" err="1"/>
              <a:t>цирконилхлорид</a:t>
            </a:r>
            <a:r>
              <a:rPr lang="ru-RU" sz="1600" dirty="0"/>
              <a:t> многие детали аппаратурного оформления этого процесса выполняются из циркония:</a:t>
            </a:r>
            <a:br>
              <a:rPr lang="ru-RU" sz="1600" dirty="0"/>
            </a:br>
            <a:r>
              <a:rPr lang="ru-RU" sz="1600" dirty="0"/>
              <a:t>— все смачиваемые части в насосах для подачи технологических растворов, причем наиболее </a:t>
            </a:r>
            <a:r>
              <a:rPr lang="ru-RU" sz="1600" dirty="0" smtClean="0"/>
              <a:t>старые </a:t>
            </a:r>
            <a:r>
              <a:rPr lang="ru-RU" sz="1600" dirty="0"/>
              <a:t>из них </a:t>
            </a:r>
            <a:r>
              <a:rPr lang="ru-RU" sz="1600" dirty="0" smtClean="0"/>
              <a:t>функционируют </a:t>
            </a:r>
            <a:r>
              <a:rPr lang="ru-RU" sz="1600" dirty="0"/>
              <a:t>уже более 5 лет без каких-либо значительных повреждений (цирконием были заменены такие материалы, как стали, пластики и высоко кремневый литой чугун);</a:t>
            </a:r>
            <a:br>
              <a:rPr lang="ru-RU" sz="1600" dirty="0"/>
            </a:br>
            <a:r>
              <a:rPr lang="ru-RU" sz="1600" dirty="0"/>
              <a:t>— более семи лет практически без повреждений работает теплообменник, трубы которого изготовлены из циркония (ранее были трубы из пропитанного графита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4657" y="420374"/>
            <a:ext cx="4504867" cy="38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1457</TotalTime>
  <Words>885</Words>
  <Application>Microsoft Office PowerPoint</Application>
  <PresentationFormat>Произвольный</PresentationFormat>
  <Paragraphs>90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Рама</vt:lpstr>
      <vt:lpstr>Презентация PowerPoint</vt:lpstr>
      <vt:lpstr>ООО «Прибор-Сервис» - одно из крупнейших специализированных предприятий Удмуртии. Кадровый состав -  470 специалистов, имеет собственный конструкторско -технологический отдел и   производственные площадки в г. Глазов и  г. Владимир, оснащенные современным оборудованием и инструментом.   2008 год –  Общество образованно на территории производственной площадки  АО «ЧМЗ» г.Глазов как сервисный центр  обслуживания оборудования  2014 год - организация  производственного участка  и конструкторско - технологического отдела.   В 2016 год -  запуск производства сувенирных и промышленных изделий из циркония.   В 2017 году - создание филиала в  г. Владимир. Численность персонала -  110 специалистов.  Поставки оборудования  осуществляются на более  120 предприятий России</vt:lpstr>
      <vt:lpstr>Основные виды деятельности Инженерного центра:    </vt:lpstr>
      <vt:lpstr>Мы имеем большой опыт в ремонте, сервисном обслуживании и модернизации промышленного оборудования. В том числе деревообрабатывающих станков.</vt:lpstr>
      <vt:lpstr>Благодаря накопленному опыту, мы рады предложить западным партнерам:   - монтаж, наладка, гарантийное и сервисное обслуживание деревообрабатывающего оборудования на территории России  - готовы обсудить возможность совместного производства деревообрабатывающего оборудования на нашей площадке     </vt:lpstr>
      <vt:lpstr> </vt:lpstr>
      <vt:lpstr> </vt:lpstr>
      <vt:lpstr> </vt:lpstr>
      <vt:lpstr> </vt:lpstr>
      <vt:lpstr> </vt:lpstr>
      <vt:lpstr> </vt:lpstr>
      <vt:lpstr> </vt:lpstr>
      <vt:lpstr>Наши партнеры  </vt:lpstr>
      <vt:lpstr>Сертификаты/лицензии/  разрешительная документация  Наша организация имеет целый ряд лицензий и разрешающих документов по  своему профилю деятельности, в том числе сертификат соответствия ИСО 9001-2011 </vt:lpstr>
      <vt:lpstr>Достижения компании  </vt:lpstr>
      <vt:lpstr>Виды предполагаемого сотрудничества:  *изготовление деталей и узлов из титана   * совместное производство промышленного   оборудования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EIKC</dc:creator>
  <cp:lastModifiedBy>ЛысковДН</cp:lastModifiedBy>
  <cp:revision>168</cp:revision>
  <dcterms:created xsi:type="dcterms:W3CDTF">2017-05-12T12:13:04Z</dcterms:created>
  <dcterms:modified xsi:type="dcterms:W3CDTF">2019-08-21T04:34:41Z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