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71" r:id="rId3"/>
    <p:sldId id="370" r:id="rId4"/>
    <p:sldId id="374" r:id="rId5"/>
    <p:sldId id="368" r:id="rId6"/>
    <p:sldId id="376" r:id="rId7"/>
    <p:sldId id="372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301F"/>
    <a:srgbClr val="C7442A"/>
    <a:srgbClr val="30424F"/>
    <a:srgbClr val="344552"/>
    <a:srgbClr val="4A6576"/>
    <a:srgbClr val="C0504D"/>
    <a:srgbClr val="376092"/>
    <a:srgbClr val="4F81BD"/>
    <a:srgbClr val="9BBB5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728" autoAdjust="0"/>
  </p:normalViewPr>
  <p:slideViewPr>
    <p:cSldViewPr>
      <p:cViewPr varScale="1">
        <p:scale>
          <a:sx n="142" d="100"/>
          <a:sy n="142" d="100"/>
        </p:scale>
        <p:origin x="78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BA824-4E15-42D1-A4CF-B7892877DEE8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4020-10B9-4E4F-B65A-242AF3B4C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18F9-787A-49ED-B666-D6D048F9949E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1122E-19A1-44D0-9638-559DA7AE3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7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122E-19A1-44D0-9638-559DA7AE35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B050"/>
                </a:solidFill>
              </a:rPr>
              <a:t>(!)</a:t>
            </a:r>
            <a:r>
              <a:rPr lang="ru-RU" sz="1200" b="1" baseline="0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</a:rPr>
              <a:t>ЗЕЛЕНЫЙ</a:t>
            </a:r>
            <a:r>
              <a:rPr lang="ru-RU" sz="1200" b="1" baseline="0" dirty="0" smtClean="0">
                <a:solidFill>
                  <a:srgbClr val="00B050"/>
                </a:solidFill>
              </a:rPr>
              <a:t> ЦВЕТ – К ЗАПОЛНЕНИЮ</a:t>
            </a:r>
            <a:r>
              <a:rPr lang="en-US" sz="1200" b="1" baseline="0" dirty="0" smtClean="0">
                <a:solidFill>
                  <a:srgbClr val="00B050"/>
                </a:solidFill>
              </a:rPr>
              <a:t> (!)</a:t>
            </a:r>
            <a:endParaRPr lang="ru-RU" sz="1200" b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122E-19A1-44D0-9638-559DA7AE35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7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B050"/>
                </a:solidFill>
              </a:rPr>
              <a:t>(!)</a:t>
            </a:r>
            <a:r>
              <a:rPr lang="ru-RU" sz="1200" b="1" baseline="0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</a:rPr>
              <a:t>ЗЕЛЕНЫЙ</a:t>
            </a:r>
            <a:r>
              <a:rPr lang="ru-RU" sz="1200" b="1" baseline="0" dirty="0" smtClean="0">
                <a:solidFill>
                  <a:srgbClr val="00B050"/>
                </a:solidFill>
              </a:rPr>
              <a:t> ЦВ</a:t>
            </a:r>
            <a:r>
              <a:rPr lang="ru-RU" sz="1200" b="0" baseline="0" dirty="0" smtClean="0">
                <a:solidFill>
                  <a:srgbClr val="00B050"/>
                </a:solidFill>
              </a:rPr>
              <a:t>Е</a:t>
            </a:r>
            <a:r>
              <a:rPr lang="ru-RU" sz="1200" b="1" baseline="0" dirty="0" smtClean="0">
                <a:solidFill>
                  <a:srgbClr val="00B050"/>
                </a:solidFill>
              </a:rPr>
              <a:t>Т – К ЗАПОЛНЕНИЮ</a:t>
            </a:r>
            <a:r>
              <a:rPr lang="en-US" sz="1200" b="1" baseline="0" dirty="0" smtClean="0">
                <a:solidFill>
                  <a:srgbClr val="00B050"/>
                </a:solidFill>
              </a:rPr>
              <a:t> (!)</a:t>
            </a:r>
            <a:endParaRPr lang="ru-RU" sz="1200" b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122E-19A1-44D0-9638-559DA7AE35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7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B050"/>
                </a:solidFill>
              </a:rPr>
              <a:t>(!)</a:t>
            </a:r>
            <a:r>
              <a:rPr lang="ru-RU" sz="1200" b="1" baseline="0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</a:rPr>
              <a:t>ЗЕЛЕНЫЙ</a:t>
            </a:r>
            <a:r>
              <a:rPr lang="ru-RU" sz="1200" b="1" baseline="0" dirty="0" smtClean="0">
                <a:solidFill>
                  <a:srgbClr val="00B050"/>
                </a:solidFill>
              </a:rPr>
              <a:t> ЦВ</a:t>
            </a:r>
            <a:r>
              <a:rPr lang="ru-RU" sz="1200" b="0" baseline="0" dirty="0" smtClean="0">
                <a:solidFill>
                  <a:srgbClr val="00B050"/>
                </a:solidFill>
              </a:rPr>
              <a:t>Е</a:t>
            </a:r>
            <a:r>
              <a:rPr lang="ru-RU" sz="1200" b="1" baseline="0" dirty="0" smtClean="0">
                <a:solidFill>
                  <a:srgbClr val="00B050"/>
                </a:solidFill>
              </a:rPr>
              <a:t>Т – К ЗАПОЛНЕНИЮ</a:t>
            </a:r>
            <a:r>
              <a:rPr lang="en-US" sz="1200" b="1" baseline="0" dirty="0" smtClean="0">
                <a:solidFill>
                  <a:srgbClr val="00B050"/>
                </a:solidFill>
              </a:rPr>
              <a:t> (!)</a:t>
            </a:r>
            <a:endParaRPr lang="ru-RU" sz="1200" b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122E-19A1-44D0-9638-559DA7AE35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7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B050"/>
                </a:solidFill>
              </a:rPr>
              <a:t>(!)</a:t>
            </a:r>
            <a:r>
              <a:rPr lang="ru-RU" sz="1200" b="1" baseline="0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</a:rPr>
              <a:t>ЗЕЛЕНЫЙ</a:t>
            </a:r>
            <a:r>
              <a:rPr lang="ru-RU" sz="1200" b="1" baseline="0" dirty="0" smtClean="0">
                <a:solidFill>
                  <a:srgbClr val="00B050"/>
                </a:solidFill>
              </a:rPr>
              <a:t> ЦВЕТ – К ЗАПОЛНЕНИЮ</a:t>
            </a:r>
            <a:r>
              <a:rPr lang="en-US" sz="1200" b="1" baseline="0" dirty="0" smtClean="0">
                <a:solidFill>
                  <a:srgbClr val="00B050"/>
                </a:solidFill>
              </a:rPr>
              <a:t> (!)</a:t>
            </a:r>
            <a:endParaRPr lang="ru-RU" sz="1200" b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122E-19A1-44D0-9638-559DA7AE35B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7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B050"/>
                </a:solidFill>
              </a:rPr>
              <a:t>(!)</a:t>
            </a:r>
            <a:r>
              <a:rPr lang="ru-RU" sz="1200" b="1" baseline="0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</a:rPr>
              <a:t>ЗЕЛЕНЫЙ</a:t>
            </a:r>
            <a:r>
              <a:rPr lang="ru-RU" sz="1200" b="1" baseline="0" dirty="0" smtClean="0">
                <a:solidFill>
                  <a:srgbClr val="00B050"/>
                </a:solidFill>
              </a:rPr>
              <a:t> ЦВЕТ – К ЗАПОЛНЕНИЮ</a:t>
            </a:r>
            <a:r>
              <a:rPr lang="en-US" sz="1200" b="1" baseline="0" dirty="0" smtClean="0">
                <a:solidFill>
                  <a:srgbClr val="00B050"/>
                </a:solidFill>
              </a:rPr>
              <a:t> (!)</a:t>
            </a:r>
            <a:endParaRPr lang="ru-RU" sz="1200" b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122E-19A1-44D0-9638-559DA7AE35B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7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B050"/>
                </a:solidFill>
              </a:rPr>
              <a:t>(!)</a:t>
            </a:r>
            <a:r>
              <a:rPr lang="ru-RU" sz="1200" b="1" baseline="0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</a:rPr>
              <a:t>ЗЕЛЕНЫЙ</a:t>
            </a:r>
            <a:r>
              <a:rPr lang="ru-RU" sz="1200" b="1" baseline="0" dirty="0" smtClean="0">
                <a:solidFill>
                  <a:srgbClr val="00B050"/>
                </a:solidFill>
              </a:rPr>
              <a:t> ЦВЕТ – К ЗАПОЛНЕНИЮ</a:t>
            </a:r>
            <a:r>
              <a:rPr lang="en-US" sz="1200" b="1" baseline="0" dirty="0" smtClean="0">
                <a:solidFill>
                  <a:srgbClr val="00B050"/>
                </a:solidFill>
              </a:rPr>
              <a:t> (!)</a:t>
            </a:r>
            <a:endParaRPr lang="ru-RU" sz="1200" b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122E-19A1-44D0-9638-559DA7AE35B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7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9BC1-68E1-4497-AB95-F6271C965345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4800" y="153591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601F-236E-4D69-A27F-BDD4F66B42E9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FDBC-3BE5-4B9B-B6E2-D590CD6090F2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92A8-C023-499A-BCB3-6233B442B2D7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1CD8-9214-46BF-90A1-308C6BEB5826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5425-3A08-43D0-984C-49A70FA6316C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24E1-CB09-4D69-B783-0C06C52AB203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093-F594-47B6-BE08-C49E91B731B8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7A91-DB1F-43F9-848B-95C30FFAD22F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FF6F-7E72-4F8F-9C85-529821EA2D8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76BD-3BF9-44B2-B6D7-3EFD0C928E64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BD0B-CD50-4B75-868E-6344DD3A285E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7745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7" y="0"/>
            <a:ext cx="3718887" cy="12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63638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</a:t>
            </a:r>
            <a:r>
              <a:rPr lang="ru-RU" sz="1600" b="1" dirty="0">
                <a:solidFill>
                  <a:srgbClr val="C744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«Завод весового оборудования» </a:t>
            </a:r>
            <a:r>
              <a:rPr lang="ru-RU" sz="1600" b="1" dirty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</a:t>
            </a:r>
            <a:r>
              <a:rPr lang="ru-RU" sz="16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ведущим </a:t>
            </a:r>
            <a:r>
              <a:rPr lang="ru-RU" sz="1600" b="1" dirty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роизводителем </a:t>
            </a:r>
            <a:r>
              <a:rPr lang="ru-RU" sz="1600" b="1" dirty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промышленных </a:t>
            </a:r>
            <a:r>
              <a:rPr lang="ru-RU" sz="16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весов, дозирующих весовых комплексов, бортовых систем взвешивания для спецтехники. </a:t>
            </a:r>
          </a:p>
          <a:p>
            <a:pPr algn="just"/>
            <a:endParaRPr lang="ru-RU" sz="1600" b="1" dirty="0" smtClean="0">
              <a:solidFill>
                <a:srgbClr val="3445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Многолетний </a:t>
            </a:r>
            <a:r>
              <a:rPr lang="ru-RU" sz="1600" b="1" dirty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производства и современное оборудование позволил </a:t>
            </a:r>
            <a:r>
              <a:rPr lang="ru-RU" sz="16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закрепиться как на внутреннем рынке так и на международном уровне</a:t>
            </a:r>
            <a:r>
              <a:rPr lang="ru-RU" sz="1600" b="1" dirty="0" smtClean="0">
                <a:solidFill>
                  <a:srgbClr val="3445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1" dirty="0">
              <a:solidFill>
                <a:srgbClr val="3445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"/>
    </mc:Choice>
    <mc:Fallback xmlns="">
      <p:transition spd="slow" advTm="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01316"/>
            <a:ext cx="2195737" cy="8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47664" y="134595"/>
            <a:ext cx="2133600" cy="273844"/>
          </a:xfrm>
        </p:spPr>
        <p:txBody>
          <a:bodyPr/>
          <a:lstStyle/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709"/>
            <a:ext cx="6676280" cy="5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7829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20" y="4676977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2" y="771550"/>
            <a:ext cx="80364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7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9"/>
    </mc:Choice>
    <mc:Fallback xmlns="">
      <p:transition spd="slow" advTm="13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75660"/>
            <a:ext cx="5940151" cy="36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47664" y="134595"/>
            <a:ext cx="2133600" cy="273844"/>
          </a:xfrm>
        </p:spPr>
        <p:txBody>
          <a:bodyPr/>
          <a:lstStyle/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709"/>
            <a:ext cx="6676280" cy="5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7829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20" y="467697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709"/>
            <a:ext cx="6676280" cy="5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7829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7420" y="467697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2569"/>
            <a:ext cx="3567548" cy="18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66"/>
          <a:stretch/>
        </p:blipFill>
        <p:spPr bwMode="auto">
          <a:xfrm>
            <a:off x="3635896" y="1023443"/>
            <a:ext cx="522826" cy="36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1934" y="987574"/>
            <a:ext cx="471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Весы «Гермес» позволяют контролировать осевые нагрузки ТС перед выездом согласно постановлению Правительства РФ от 09.01.2014 №</a:t>
            </a:r>
            <a:r>
              <a:rPr lang="ru-RU" sz="1000" b="1" dirty="0" smtClean="0"/>
              <a:t>12.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81934" y="1379552"/>
            <a:ext cx="471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Весы рассчитывают </a:t>
            </a:r>
            <a:r>
              <a:rPr lang="ru-RU" sz="1000" b="1" dirty="0" err="1"/>
              <a:t>поосную</a:t>
            </a:r>
            <a:r>
              <a:rPr lang="ru-RU" sz="1000" b="1" dirty="0"/>
              <a:t> нагрузку и полную массу автомобиля в ПО путем преобразования сигналов </a:t>
            </a:r>
            <a:r>
              <a:rPr lang="ru-RU" sz="1000" b="1" dirty="0" err="1"/>
              <a:t>тензодатчиков</a:t>
            </a:r>
            <a:r>
              <a:rPr lang="ru-RU" sz="1000" b="1" dirty="0"/>
              <a:t> и вычислительных </a:t>
            </a:r>
            <a:r>
              <a:rPr lang="ru-RU" sz="1000" b="1" dirty="0" smtClean="0"/>
              <a:t>алгоритмов.</a:t>
            </a:r>
            <a:endParaRPr lang="ru-R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81934" y="1811600"/>
            <a:ext cx="471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Программное обеспечение соответствуют всем утвержденным стандартам, позволяет получить максимально точный </a:t>
            </a:r>
            <a:r>
              <a:rPr lang="ru-RU" sz="1000" b="1" dirty="0" smtClean="0"/>
              <a:t>результат.</a:t>
            </a:r>
            <a:endParaRPr lang="ru-RU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81934" y="2283718"/>
            <a:ext cx="471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Произведено в РФ. Все комплектующие для автовесов приобретаются у надежных </a:t>
            </a:r>
            <a:r>
              <a:rPr lang="ru-RU" sz="1000" b="1" dirty="0" smtClean="0"/>
              <a:t>поставщиков.</a:t>
            </a:r>
            <a:endParaRPr lang="ru-RU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81934" y="2715766"/>
            <a:ext cx="496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Платформа выполнена в виде ортотропной конструкции с усилением при помощи металлического листа, чтобы обеспечить максимальную прочность и </a:t>
            </a:r>
            <a:r>
              <a:rPr lang="ru-RU" sz="1000" b="1" dirty="0" smtClean="0"/>
              <a:t>надежность.</a:t>
            </a:r>
            <a:endParaRPr lang="ru-RU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81933" y="3147814"/>
            <a:ext cx="4710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Механизм для стабилизации и удержания платформы от </a:t>
            </a:r>
            <a:r>
              <a:rPr lang="ru-RU" sz="1000" b="1" dirty="0" smtClean="0"/>
              <a:t>опрокидывания.</a:t>
            </a:r>
            <a:endParaRPr lang="ru-RU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81935" y="3435846"/>
            <a:ext cx="471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Главные преимущества стали 09Г2С это: стойкость, безопасность, технологичность, гарантии и низкая </a:t>
            </a:r>
            <a:r>
              <a:rPr lang="ru-RU" sz="1000" b="1" dirty="0" smtClean="0"/>
              <a:t>цена.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81935" y="3867894"/>
            <a:ext cx="496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Автомобильные весы «Гермес» отличаются высокими эксплуатационными качествами и точностью, которые соответствуют всем установленным </a:t>
            </a:r>
            <a:r>
              <a:rPr lang="ru-RU" sz="1000" b="1" dirty="0" smtClean="0"/>
              <a:t>стандартам.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81932" y="4341753"/>
            <a:ext cx="4710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Современная уникальная гибридная цифровая </a:t>
            </a:r>
            <a:r>
              <a:rPr lang="ru-RU" sz="1000" b="1" dirty="0" smtClean="0"/>
              <a:t>система.</a:t>
            </a:r>
            <a:endParaRPr lang="ru-RU" sz="10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8" y="2855079"/>
            <a:ext cx="2927533" cy="12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295" y="411510"/>
            <a:ext cx="337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Автомобильные весы «Гермес»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1"/>
    </mc:Choice>
    <mc:Fallback xmlns="">
      <p:transition spd="slow" advTm="1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75660"/>
            <a:ext cx="5940151" cy="36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06794"/>
            <a:ext cx="1946188" cy="128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6738744" y="1270280"/>
            <a:ext cx="353536" cy="360040"/>
          </a:xfrm>
          <a:prstGeom prst="rightArrow">
            <a:avLst/>
          </a:prstGeom>
          <a:solidFill>
            <a:srgbClr val="4A65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30" y="2093807"/>
            <a:ext cx="2124078" cy="132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79" y="2093807"/>
            <a:ext cx="1984649" cy="126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76" y="3363425"/>
            <a:ext cx="2035885" cy="13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1" y="3363425"/>
            <a:ext cx="1911983" cy="13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трелка вправо 35"/>
          <p:cNvSpPr/>
          <p:nvPr/>
        </p:nvSpPr>
        <p:spPr>
          <a:xfrm>
            <a:off x="2404612" y="3856570"/>
            <a:ext cx="353536" cy="360040"/>
          </a:xfrm>
          <a:prstGeom prst="rightArrow">
            <a:avLst/>
          </a:prstGeom>
          <a:solidFill>
            <a:srgbClr val="4A65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2180035" y="2563923"/>
            <a:ext cx="366544" cy="360040"/>
          </a:xfrm>
          <a:prstGeom prst="rightArrow">
            <a:avLst/>
          </a:prstGeom>
          <a:solidFill>
            <a:srgbClr val="4A65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6707709" y="2499742"/>
            <a:ext cx="353536" cy="360040"/>
          </a:xfrm>
          <a:prstGeom prst="rightArrow">
            <a:avLst/>
          </a:prstGeom>
          <a:solidFill>
            <a:srgbClr val="4A65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6717236" y="3804499"/>
            <a:ext cx="353536" cy="360040"/>
          </a:xfrm>
          <a:prstGeom prst="rightArrow">
            <a:avLst/>
          </a:prstGeom>
          <a:solidFill>
            <a:srgbClr val="4A65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150218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Взвешивание транспорта </a:t>
            </a:r>
          </a:p>
          <a:p>
            <a:pPr algn="ctr"/>
            <a:r>
              <a:rPr lang="ru-RU" sz="1100" b="1" dirty="0" smtClean="0"/>
              <a:t>с полным заездом на грузоприемную платформу.</a:t>
            </a:r>
            <a:endParaRPr lang="ru-RU" sz="11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2500903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Взвешивание грузового транспорта до 20 тонн.</a:t>
            </a:r>
            <a:endParaRPr lang="ru-RU" sz="11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46299" y="2427734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Для статического </a:t>
            </a:r>
            <a:r>
              <a:rPr lang="ru-RU" sz="1100" b="1" dirty="0"/>
              <a:t>взвешивания груженого и порожнего автотранспорта.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55776" y="3736508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Взвешивание </a:t>
            </a:r>
            <a:r>
              <a:rPr lang="ru-RU" sz="1100" b="1" dirty="0"/>
              <a:t>автомобилей, занимающихся перевозкой </a:t>
            </a:r>
            <a:r>
              <a:rPr lang="ru-RU" sz="1100" b="1" dirty="0" smtClean="0"/>
              <a:t>металлолома.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921812" y="3599798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В</a:t>
            </a:r>
            <a:r>
              <a:rPr lang="ru-RU" sz="1100" b="1" dirty="0" smtClean="0"/>
              <a:t>звешивание крупногабаритных автомобилей имеющих огромную грузоподъемность с полным заездом</a:t>
            </a:r>
            <a:endParaRPr lang="ru-RU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1543" b="1622"/>
          <a:stretch/>
        </p:blipFill>
        <p:spPr bwMode="auto">
          <a:xfrm>
            <a:off x="499777" y="793267"/>
            <a:ext cx="1911983" cy="127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трелка вправо 30"/>
          <p:cNvSpPr/>
          <p:nvPr/>
        </p:nvSpPr>
        <p:spPr>
          <a:xfrm>
            <a:off x="2363307" y="1270280"/>
            <a:ext cx="353536" cy="360040"/>
          </a:xfrm>
          <a:prstGeom prst="rightArrow">
            <a:avLst/>
          </a:prstGeom>
          <a:solidFill>
            <a:srgbClr val="4A65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448" y="1150218"/>
            <a:ext cx="2304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Полноразмерные автомобильные весы с функцией </a:t>
            </a:r>
            <a:r>
              <a:rPr lang="ru-RU" sz="1100" b="1" dirty="0" err="1"/>
              <a:t>поосного</a:t>
            </a:r>
            <a:r>
              <a:rPr lang="ru-RU" sz="1100" b="1" dirty="0"/>
              <a:t> взвешивания ВТА-ДС</a:t>
            </a:r>
            <a:endParaRPr lang="ru-RU" sz="1100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709"/>
            <a:ext cx="6676280" cy="5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2842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47420" y="473199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2842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47420" y="473199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4295" y="411510"/>
            <a:ext cx="237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Автомобильные весы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1"/>
    </mc:Choice>
    <mc:Fallback xmlns="">
      <p:transition spd="slow" advTm="14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9" grpId="0" animBg="1"/>
      <p:bldP spid="40" grpId="0" animBg="1"/>
      <p:bldP spid="6" grpId="0"/>
      <p:bldP spid="42" grpId="0"/>
      <p:bldP spid="43" grpId="0"/>
      <p:bldP spid="45" grpId="0"/>
      <p:bldP spid="46" grpId="0"/>
      <p:bldP spid="3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9582"/>
            <a:ext cx="2771800" cy="40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47664" y="134595"/>
            <a:ext cx="2133600" cy="273844"/>
          </a:xfrm>
        </p:spPr>
        <p:txBody>
          <a:bodyPr/>
          <a:lstStyle/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709"/>
            <a:ext cx="6676280" cy="5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7829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20" y="467697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17" y="947426"/>
            <a:ext cx="1672532" cy="1371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18" y="961661"/>
            <a:ext cx="1591835" cy="1466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742133" y="2499742"/>
            <a:ext cx="25742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Весовой дозатор гравитационный 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для </a:t>
            </a:r>
            <a:r>
              <a:rPr lang="ru-RU" sz="1050" b="1" dirty="0"/>
              <a:t>фасовки в открытые мешки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2301" y="2571750"/>
            <a:ext cx="32038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Весовой дозатор со шнековым питателем 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в </a:t>
            </a:r>
            <a:r>
              <a:rPr lang="ru-RU" sz="1000" b="1" dirty="0"/>
              <a:t>открытые мешки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407019"/>
            <a:ext cx="539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Дозирующие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весовые комплексы и линии фасовки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33" y="998632"/>
            <a:ext cx="1431856" cy="1269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15"/>
          <p:cNvSpPr/>
          <p:nvPr/>
        </p:nvSpPr>
        <p:spPr>
          <a:xfrm>
            <a:off x="485548" y="2426717"/>
            <a:ext cx="28083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Ленточный весовой дозатор </a:t>
            </a:r>
            <a:endParaRPr lang="en-US" sz="1050" b="1" dirty="0" smtClean="0"/>
          </a:p>
          <a:p>
            <a:pPr algn="ctr"/>
            <a:r>
              <a:rPr lang="ru-RU" sz="1050" b="1" dirty="0" smtClean="0"/>
              <a:t>для </a:t>
            </a:r>
            <a:r>
              <a:rPr lang="ru-RU" sz="1050" b="1" dirty="0"/>
              <a:t>фасовки сыпучих, угля, 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овощей </a:t>
            </a:r>
            <a:r>
              <a:rPr lang="ru-RU" sz="1050" b="1" dirty="0"/>
              <a:t>и фруктов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48909"/>
            <a:ext cx="1224136" cy="1467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1619672" y="4607727"/>
            <a:ext cx="32038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Дозатор для фасовки в Биг-</a:t>
            </a:r>
            <a:r>
              <a:rPr lang="ru-RU" sz="1050" b="1" dirty="0" err="1"/>
              <a:t>Бэги</a:t>
            </a:r>
            <a:r>
              <a:rPr lang="ru-RU" sz="1050" b="1" dirty="0"/>
              <a:t> </a:t>
            </a:r>
            <a:endParaRPr lang="en-US" sz="1050" b="1" dirty="0" smtClean="0"/>
          </a:p>
          <a:p>
            <a:pPr algn="ctr"/>
            <a:r>
              <a:rPr lang="ru-RU" sz="1050" b="1" dirty="0" smtClean="0"/>
              <a:t>с </a:t>
            </a:r>
            <a:r>
              <a:rPr lang="ru-RU" sz="1050" b="1" dirty="0"/>
              <a:t>верхним взвешиванием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048909"/>
            <a:ext cx="1179187" cy="1467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Прямоугольник 18"/>
          <p:cNvSpPr/>
          <p:nvPr/>
        </p:nvSpPr>
        <p:spPr>
          <a:xfrm>
            <a:off x="4176464" y="4587974"/>
            <a:ext cx="32038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Весовой дозатор с роторным питателем в клапанные мешки</a:t>
            </a:r>
          </a:p>
        </p:txBody>
      </p:sp>
    </p:spTree>
    <p:extLst>
      <p:ext uri="{BB962C8B-B14F-4D97-AF65-F5344CB8AC3E}">
        <p14:creationId xmlns:p14="http://schemas.microsoft.com/office/powerpoint/2010/main" val="4349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4"/>
    </mc:Choice>
    <mc:Fallback xmlns="">
      <p:transition spd="slow" advTm="12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20984"/>
            <a:ext cx="6588224" cy="242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47664" y="134595"/>
            <a:ext cx="2133600" cy="273844"/>
          </a:xfrm>
        </p:spPr>
        <p:txBody>
          <a:bodyPr/>
          <a:lstStyle/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709"/>
            <a:ext cx="6676280" cy="5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7829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20" y="467697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046189"/>
            <a:ext cx="291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Ленточный весовой дозатор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для </a:t>
            </a:r>
            <a:r>
              <a:rPr lang="ru-RU" sz="1200" b="1" dirty="0"/>
              <a:t>фасовки </a:t>
            </a:r>
            <a:r>
              <a:rPr lang="ru-RU" sz="1200" b="1" dirty="0" smtClean="0"/>
              <a:t>сыпучих, </a:t>
            </a:r>
            <a:r>
              <a:rPr lang="ru-RU" sz="1200" b="1" dirty="0"/>
              <a:t>овощей и фруктов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8703" y="407019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Дозаторы непрерывного действия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0" y="1419622"/>
            <a:ext cx="2376879" cy="1506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78" y="1203598"/>
            <a:ext cx="2110958" cy="2012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5076056" y="3363838"/>
            <a:ext cx="291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Расходомер - дозатор сыпучих материалов Вес Тер</a:t>
            </a:r>
          </a:p>
        </p:txBody>
      </p:sp>
    </p:spTree>
    <p:extLst>
      <p:ext uri="{BB962C8B-B14F-4D97-AF65-F5344CB8AC3E}">
        <p14:creationId xmlns:p14="http://schemas.microsoft.com/office/powerpoint/2010/main" val="22037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4"/>
    </mc:Choice>
    <mc:Fallback xmlns="">
      <p:transition spd="slow" advTm="7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10" y="1"/>
            <a:ext cx="49966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47664" y="134595"/>
            <a:ext cx="2133600" cy="273844"/>
          </a:xfrm>
        </p:spPr>
        <p:txBody>
          <a:bodyPr/>
          <a:lstStyle/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709"/>
            <a:ext cx="6676280" cy="5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7829"/>
            <a:ext cx="80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20" y="4676977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8703" y="407019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Платформенные весы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5" y="834417"/>
            <a:ext cx="2736304" cy="1377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32" y="2427734"/>
            <a:ext cx="1931672" cy="1067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86000"/>
            <a:ext cx="1742910" cy="1284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361619" y="1419546"/>
            <a:ext cx="511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F301F"/>
                </a:solidFill>
              </a:rPr>
              <a:t>Взрывозащищённые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платформенные весы «ВП»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58126" y="2706474"/>
            <a:ext cx="416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Противоударные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платформенные весы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1460" y="4013651"/>
            <a:ext cx="342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Платформенные весы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з нержавеющей стали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79818"/>
            <a:ext cx="360040" cy="382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5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6"/>
    </mc:Choice>
    <mc:Fallback xmlns="">
      <p:transition spd="slow" advTm="11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24365</TotalTime>
  <Words>363</Words>
  <Application>Microsoft Office PowerPoint</Application>
  <PresentationFormat>Экран (16:9)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Дудаков Сергей Владимирович</dc:creator>
  <cp:lastModifiedBy>Никитосик</cp:lastModifiedBy>
  <cp:revision>475</cp:revision>
  <cp:lastPrinted>2019-04-04T08:30:43Z</cp:lastPrinted>
  <dcterms:created xsi:type="dcterms:W3CDTF">2017-09-06T14:55:20Z</dcterms:created>
  <dcterms:modified xsi:type="dcterms:W3CDTF">2022-06-27T10:45:11Z</dcterms:modified>
</cp:coreProperties>
</file>