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06" r:id="rId3"/>
    <p:sldId id="307" r:id="rId4"/>
    <p:sldId id="297" r:id="rId5"/>
    <p:sldId id="300" r:id="rId6"/>
    <p:sldId id="289" r:id="rId7"/>
    <p:sldId id="291" r:id="rId8"/>
    <p:sldId id="309" r:id="rId9"/>
    <p:sldId id="310" r:id="rId10"/>
    <p:sldId id="311" r:id="rId11"/>
    <p:sldId id="312" r:id="rId12"/>
    <p:sldId id="313" r:id="rId13"/>
    <p:sldId id="314" r:id="rId14"/>
    <p:sldId id="316" r:id="rId15"/>
    <p:sldId id="318" r:id="rId16"/>
    <p:sldId id="315" r:id="rId17"/>
    <p:sldId id="317" r:id="rId18"/>
  </p:sldIdLst>
  <p:sldSz cx="9144000" cy="6858000" type="screen4x3"/>
  <p:notesSz cx="6797675" cy="9926638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8C9727-227A-4261-A21B-54506467BDB8}">
          <p14:sldIdLst>
            <p14:sldId id="287"/>
            <p14:sldId id="306"/>
            <p14:sldId id="307"/>
          </p14:sldIdLst>
        </p14:section>
        <p14:section name="Раздел без заголовка" id="{1E697E8E-1CA0-4483-871A-672AA9CA6AF4}">
          <p14:sldIdLst>
            <p14:sldId id="297"/>
            <p14:sldId id="300"/>
            <p14:sldId id="289"/>
            <p14:sldId id="291"/>
            <p14:sldId id="309"/>
            <p14:sldId id="310"/>
            <p14:sldId id="311"/>
            <p14:sldId id="312"/>
            <p14:sldId id="313"/>
            <p14:sldId id="314"/>
            <p14:sldId id="316"/>
            <p14:sldId id="318"/>
            <p14:sldId id="31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C22"/>
    <a:srgbClr val="19434F"/>
    <a:srgbClr val="C06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008" autoAdjust="0"/>
    <p:restoredTop sz="95976" autoAdjust="0"/>
  </p:normalViewPr>
  <p:slideViewPr>
    <p:cSldViewPr>
      <p:cViewPr varScale="1">
        <p:scale>
          <a:sx n="110" d="100"/>
          <a:sy n="110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927CF-5B6C-48A2-BA8C-A76CA2B9C9F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681D-0AD4-4F39-ACC0-41A2C65349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9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681D-0AD4-4F39-ACC0-41A2C65349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8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4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1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0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6710-EAC2-4074-A739-BD7B4DD7BED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07CF-F772-4C13-9317-62BFAAC30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2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4308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3602" y="6221341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9144000" cy="1656184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TextBox 19"/>
          <p:cNvSpPr txBox="1"/>
          <p:nvPr/>
        </p:nvSpPr>
        <p:spPr>
          <a:xfrm>
            <a:off x="4370709" y="3342762"/>
            <a:ext cx="4881811" cy="109435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6600" b="1" dirty="0" smtClean="0">
                <a:solidFill>
                  <a:srgbClr val="C03C22"/>
                </a:solidFill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</a:rPr>
              <a:t>родукции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6258" y="2407239"/>
            <a:ext cx="3986350" cy="130979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8000" b="1" dirty="0" smtClean="0">
                <a:solidFill>
                  <a:srgbClr val="C03C22"/>
                </a:solidFill>
              </a:rPr>
              <a:t>К</a:t>
            </a:r>
            <a:r>
              <a:rPr lang="ru-RU" sz="4800" b="1" dirty="0" smtClean="0">
                <a:solidFill>
                  <a:schemeClr val="bg1"/>
                </a:solidFill>
              </a:rPr>
              <a:t>аталог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4456" y="3143725"/>
            <a:ext cx="58520" cy="1005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 sz="20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6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2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"/>
    </mc:Choice>
    <mc:Fallback xmlns="">
      <p:transition spd="slow" advTm="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" y="1351"/>
            <a:ext cx="9145443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7504" y="145954"/>
            <a:ext cx="6048672" cy="198690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ru-RU" sz="4400" b="1" dirty="0">
                <a:solidFill>
                  <a:srgbClr val="C03C22"/>
                </a:solidFill>
              </a:rPr>
              <a:t>П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латформенные весы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из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нержавеющей стали</a:t>
            </a:r>
          </a:p>
          <a:p>
            <a:pPr algn="r"/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67143" y="1089029"/>
            <a:ext cx="1936705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писание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517232"/>
            <a:ext cx="43955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uzvo.ru/photo/93/big/platformennye-vesy-iz-nerzhaveyuschey-stal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4638" r="16819" b="4571"/>
          <a:stretch/>
        </p:blipFill>
        <p:spPr bwMode="auto">
          <a:xfrm>
            <a:off x="6012160" y="1849300"/>
            <a:ext cx="3083804" cy="26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47892" y="5084455"/>
            <a:ext cx="4111912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 взрывозащищенное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5" y="4941168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086" y="1995805"/>
            <a:ext cx="5990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C03C22"/>
                </a:solidFill>
              </a:rPr>
              <a:t>Д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олговечные платформенные весы из нержавейки разработаны с учетом специфики отдельно взятой сферы, поэтому на этапе выбора стоит изучить все технические характеристики. «Линия обороны» – тип использованного класса защиты в  специализированном оборудование, показатель которого  равен IP 68. Данная модель весов устойчива к воздействию кислот, влаги, грязи, щелочей.</a:t>
            </a:r>
          </a:p>
        </p:txBody>
      </p:sp>
    </p:spTree>
    <p:extLst>
      <p:ext uri="{BB962C8B-B14F-4D97-AF65-F5344CB8AC3E}">
        <p14:creationId xmlns:p14="http://schemas.microsoft.com/office/powerpoint/2010/main" val="19157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" y="0"/>
            <a:ext cx="9153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09024" y="319882"/>
            <a:ext cx="1927472" cy="75579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Х</a:t>
            </a:r>
            <a:r>
              <a:rPr lang="ru-RU" sz="1800" b="1" dirty="0" smtClean="0">
                <a:solidFill>
                  <a:schemeClr val="bg1"/>
                </a:solidFill>
              </a:rPr>
              <a:t>арактеристика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026949" y="381437"/>
            <a:ext cx="45719" cy="503476"/>
          </a:xfrm>
          <a:prstGeom prst="rect">
            <a:avLst/>
          </a:prstGeom>
          <a:solidFill>
            <a:srgbClr val="C0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3251" y="44624"/>
            <a:ext cx="4466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>
                <a:solidFill>
                  <a:srgbClr val="C03C22"/>
                </a:solidFill>
              </a:rPr>
              <a:t>П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латформенные весы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из нержавеющей </a:t>
            </a:r>
            <a:endParaRPr lang="en-US" sz="1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</a:rPr>
              <a:t>стали</a:t>
            </a:r>
            <a:endParaRPr lang="ru-RU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25681"/>
              </p:ext>
            </p:extLst>
          </p:nvPr>
        </p:nvGraphicFramePr>
        <p:xfrm>
          <a:off x="634609" y="1836728"/>
          <a:ext cx="7665063" cy="403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MyriadPro-Bold"/>
                        </a:rPr>
                        <a:t>Характеристика</a:t>
                      </a:r>
                      <a:endParaRPr lang="ru-RU" sz="14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MyriadPro-Bold"/>
                        </a:rPr>
                        <a:t>Значение</a:t>
                      </a:r>
                      <a:endParaRPr lang="ru-RU" sz="14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Класс точности весов по ГОСТ OIML R 76-1-2011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средний (</a:t>
                      </a:r>
                      <a:r>
                        <a:rPr lang="en-US" sz="1400" dirty="0">
                          <a:effectLst/>
                        </a:rPr>
                        <a:t>III)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Класс точности датчиков по ГОСТ 30129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не ниже С3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Гарантийные обязательства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12 месяцев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Средний срок службы по ГОСТ OIML R 76-1-2011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не менее 10 лет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0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</a:rPr>
                        <a:t>Диапазон рабочих температур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— </a:t>
                      </a:r>
                      <a:r>
                        <a:rPr lang="ru-RU" sz="1400" dirty="0" err="1">
                          <a:effectLst/>
                        </a:rPr>
                        <a:t>тензодатчиков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</a:t>
                      </a:r>
                      <a:r>
                        <a:rPr lang="ru-RU" sz="1400" dirty="0" smtClean="0">
                          <a:effectLst/>
                        </a:rPr>
                        <a:t>–30 </a:t>
                      </a:r>
                      <a:r>
                        <a:rPr lang="ru-RU" sz="1400" dirty="0">
                          <a:effectLst/>
                        </a:rPr>
                        <a:t>до +40 °С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— весового терминала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</a:t>
                      </a:r>
                      <a:r>
                        <a:rPr lang="ru-RU" sz="1400" dirty="0" smtClean="0">
                          <a:effectLst/>
                        </a:rPr>
                        <a:t>–30 </a:t>
                      </a:r>
                      <a:r>
                        <a:rPr lang="ru-RU" sz="1400" dirty="0">
                          <a:effectLst/>
                        </a:rPr>
                        <a:t>до +40 °С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Диапазон компенсации массы тары (без уменьшения НПВ)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0 до 10 % от НПВ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22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Диапазон выборки массы тары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0 до 100 % от НПВ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Потребляемая мощность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не более 20 ВА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5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1"/>
    </mc:Choice>
    <mc:Fallback xmlns="">
      <p:transition spd="slow" advTm="30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" y="1351"/>
            <a:ext cx="9145444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517232"/>
            <a:ext cx="43955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9442" y="188640"/>
            <a:ext cx="3504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solidFill>
                  <a:srgbClr val="C03C22"/>
                </a:solidFill>
              </a:rPr>
              <a:t>К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онвейерные весы ВКА</a:t>
            </a:r>
            <a:endParaRPr lang="ru-RU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700808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Простые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надежные 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конвейерные весы для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непрерывного измерения массы любых сыпучих или кусковых материалов, транспортируемых ленточными конвейерами.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Применяются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для взвешивания угля, руды, щебня, песка, цемента, клинкера, удобрений, химикатов и других материалов в различных отраслях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промышленности.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7677" y="4011449"/>
            <a:ext cx="5886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3C22"/>
                </a:solidFill>
              </a:rPr>
              <a:t>Основными достоинствами данной модели весов являются: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277995"/>
            <a:ext cx="6156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Весы внесены в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Госреестр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средств измерений.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Удобство в транспортировке,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монтаже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обслуживании.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Возможность эксплуатации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 агрессивных средах.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Установлено ПО,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позволяющее выстраивать технологические процессы заказчика для материального весового учета на каждом этапе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Функциональность весов позволяет управлять исполнительными механизмами другого оборудования (привода, двигатели, задвижки – ВКЛ/ВЫКЛ).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606" y="5625244"/>
            <a:ext cx="634609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28655" y="5823266"/>
            <a:ext cx="634609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35295" y="1052736"/>
            <a:ext cx="1936705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писание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Конвейерные ве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566746" cy="14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15816" y="3061409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Первые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 конвейерные весы по Немецкой технологии сделанные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России: просто, надежно,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недорого.</a:t>
            </a:r>
            <a:r>
              <a:rPr lang="ru-RU" dirty="0"/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Данная конструкция весов зарекомендовала себя как гарант точного измерения веса, бесперебойной работы и относительно низкой стоимости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9" name="Picture 2" descr="https://uzvo.ru/photo/42/big/konveyernye_vesy_vka-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r="8741"/>
          <a:stretch/>
        </p:blipFill>
        <p:spPr bwMode="auto">
          <a:xfrm>
            <a:off x="179512" y="3573016"/>
            <a:ext cx="2566746" cy="154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55633" y="5440286"/>
            <a:ext cx="2436247" cy="72501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Возможно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зрывозащищенное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6" y="5511636"/>
            <a:ext cx="557447" cy="5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" y="0"/>
            <a:ext cx="9153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313" y="116631"/>
            <a:ext cx="35990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solidFill>
                  <a:srgbClr val="C03C22"/>
                </a:solidFill>
              </a:rPr>
              <a:t>К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онвейерные весы ВКА</a:t>
            </a:r>
            <a:endParaRPr lang="ru-RU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60432" y="5535234"/>
            <a:ext cx="634609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08379" y="1371545"/>
            <a:ext cx="3508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3C22"/>
                </a:solidFill>
              </a:rPr>
              <a:t>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ехническая характеристика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10797"/>
              </p:ext>
            </p:extLst>
          </p:nvPr>
        </p:nvGraphicFramePr>
        <p:xfrm>
          <a:off x="4572000" y="2204864"/>
          <a:ext cx="4237360" cy="344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MyriadPro-Bold"/>
                        </a:rPr>
                        <a:t>Характеристика</a:t>
                      </a:r>
                      <a:endParaRPr lang="ru-RU" sz="12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MyriadPro-Bold"/>
                        </a:rPr>
                        <a:t>Значение</a:t>
                      </a:r>
                      <a:endParaRPr lang="ru-RU" sz="12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6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Предел допускаемой погрешности весов от измеряемой массы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+/- 1, max 2%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26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Ширина ленты конвейера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400-3000 мм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26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Максимальная скорость ленты конвейера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5 м/с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6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Диапазон рабочих температур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от -30 до +40°С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0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Степень защиты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IP68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26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Напряжение питания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220В (24В опция)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7287" y="2091620"/>
            <a:ext cx="4758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есы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встраиваются как в прямые, так и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желобчатые конвейеры.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Возможность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изготовления весов в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пылевлагозащищенном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исполнении с расширенным температурным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диапазоном.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Весы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нечувствительны к асимметричному расположению материалов на ленте и ее боковому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смещению.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Допускается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установка в конвейеры   углом наклона до 20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Возможность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удаленного размещения пульта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управления.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978" y="1340768"/>
            <a:ext cx="1843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собенности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1"/>
    </mc:Choice>
    <mc:Fallback xmlns="">
      <p:transition spd="slow" advTm="309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" y="1351"/>
            <a:ext cx="9145444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2785" y="139279"/>
            <a:ext cx="2549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solidFill>
                  <a:srgbClr val="C03C22"/>
                </a:solidFill>
              </a:rPr>
              <a:t>Б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ункерные весы</a:t>
            </a:r>
            <a:endParaRPr lang="ru-RU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icture 2" descr="https://uzvo.ru/photo/53/big/promba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4007"/>
          <a:stretch/>
        </p:blipFill>
        <p:spPr bwMode="auto">
          <a:xfrm>
            <a:off x="5724128" y="1872988"/>
            <a:ext cx="2944416" cy="158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1872988"/>
            <a:ext cx="5266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5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650" b="1" dirty="0" smtClean="0">
                <a:solidFill>
                  <a:schemeClr val="accent5">
                    <a:lumMod val="50000"/>
                  </a:schemeClr>
                </a:solidFill>
              </a:rPr>
              <a:t>Конструктивно</a:t>
            </a:r>
            <a:r>
              <a:rPr lang="ru-RU" sz="1650" b="1" dirty="0">
                <a:solidFill>
                  <a:schemeClr val="accent5">
                    <a:lumMod val="50000"/>
                  </a:schemeClr>
                </a:solidFill>
              </a:rPr>
              <a:t> бункерные весы состоят из грузоприемного устройства (Бункера), представляющую собой трех или четырех опорную металлическую конструкцию.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196752"/>
            <a:ext cx="1936705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писание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54" y="5585561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837" y="5451321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62065" y="5523329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92967" y="5667345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37138"/>
            <a:ext cx="4477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3C22"/>
                </a:solidFill>
              </a:rPr>
              <a:t>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собенности бункерных весов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2087" y="5877272"/>
            <a:ext cx="577585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665056"/>
            <a:ext cx="82809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Более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высокая точность измерения по сравнению с расходомерами и уровнемерами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Индивидуальный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конструкторский подход при сложных вариантах встройки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Введение учета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 управление загрузкой, разгрузкой продукта одновременно в нескольких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ёмкостях;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Подача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сигнала на запуск оборудования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автоматического заполнения или опустошения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ёмкости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при наборе заданного веса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Автоматическое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дозирование по времени и весу продуктов;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4807" y="5657146"/>
            <a:ext cx="4111912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 взрывозащищенное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13859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" y="1351"/>
            <a:ext cx="9145444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2785" y="139279"/>
            <a:ext cx="2549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400" b="1" dirty="0" smtClean="0">
                <a:solidFill>
                  <a:srgbClr val="C03C22"/>
                </a:solidFill>
              </a:rPr>
              <a:t>Б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ункерные весы</a:t>
            </a:r>
            <a:endParaRPr lang="ru-RU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0879" y="1056142"/>
            <a:ext cx="2846763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арактеристика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54" y="5585561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837" y="5451321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62065" y="5523329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92967" y="5667345"/>
            <a:ext cx="455097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42087" y="5877272"/>
            <a:ext cx="577585" cy="42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10411"/>
              </p:ext>
            </p:extLst>
          </p:nvPr>
        </p:nvGraphicFramePr>
        <p:xfrm>
          <a:off x="225610" y="1772816"/>
          <a:ext cx="8738878" cy="407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4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MyriadPro-Bold"/>
                        </a:rPr>
                        <a:t>Характеристика</a:t>
                      </a:r>
                      <a:endParaRPr lang="ru-RU" sz="14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MyriadPro-Bold"/>
                        </a:rPr>
                        <a:t>Значение</a:t>
                      </a:r>
                      <a:endParaRPr lang="ru-RU" sz="14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30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Наибольший предел </a:t>
                      </a:r>
                      <a:r>
                        <a:rPr lang="ru-RU" sz="1200" dirty="0" smtClean="0">
                          <a:effectLst/>
                        </a:rPr>
                        <a:t>взвешивания,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250000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57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Наименьший предел </a:t>
                      </a:r>
                      <a:r>
                        <a:rPr lang="ru-RU" sz="1200" dirty="0" smtClean="0">
                          <a:effectLst/>
                        </a:rPr>
                        <a:t>взвешивания,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8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Интерфейс передачи данных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485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29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Класс точности весов по гост 29329 (n), ед.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Средний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Непостоянство показаний ненагруженных весов не более, кг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±1е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Порог чувствительности весов не менее, кг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1,4е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557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Запас прочности на перегруз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25% от НПВ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Предельные условия эксплуатации: температура окружающего воздуха, с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-30…+40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Относительная влажность при, %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98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68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Электрическое питание: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Напряжение 200-242 </a:t>
                      </a:r>
                      <a:r>
                        <a:rPr lang="ru-RU" sz="1200" dirty="0" smtClean="0">
                          <a:effectLst/>
                        </a:rPr>
                        <a:t>в, частота </a:t>
                      </a:r>
                      <a:r>
                        <a:rPr lang="ru-RU" sz="1200" dirty="0">
                          <a:effectLst/>
                        </a:rPr>
                        <a:t>49 - 51 </a:t>
                      </a:r>
                      <a:r>
                        <a:rPr lang="ru-RU" sz="1200" dirty="0" err="1">
                          <a:effectLst/>
                        </a:rPr>
                        <a:t>гц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Время непрерывной работы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Не ограничено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" y="0"/>
            <a:ext cx="915372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2773" y="139279"/>
            <a:ext cx="4865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есы </a:t>
            </a:r>
            <a:r>
              <a:rPr lang="ru-RU" sz="2400" b="1" dirty="0">
                <a:solidFill>
                  <a:schemeClr val="bg1"/>
                </a:solidFill>
              </a:rPr>
              <a:t>для взвешивания животных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3636313"/>
            <a:ext cx="29959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Напольные весы для животных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42223" y="3780329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Весы с подвесной клеткой для животных</a:t>
            </a:r>
          </a:p>
        </p:txBody>
      </p:sp>
      <p:pic>
        <p:nvPicPr>
          <p:cNvPr id="19" name="Picture 2" descr="https://uzvo.ru/photo/10/big/p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-2005" b="2005"/>
          <a:stretch/>
        </p:blipFill>
        <p:spPr bwMode="auto">
          <a:xfrm>
            <a:off x="179512" y="1908121"/>
            <a:ext cx="2793216" cy="1678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4" descr="https://uzvo.ru/photo/48/big/novye_vesy_dlya_zhivotnyh_2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06" y="2196153"/>
            <a:ext cx="3005820" cy="1502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6" descr="https://uzvo.ru/photo/74/big/platformennye-vesy-s-ograzhdeniem-sistemoi-peredvijeni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51" y="3276273"/>
            <a:ext cx="2472283" cy="1711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Прямоугольник 27"/>
          <p:cNvSpPr/>
          <p:nvPr/>
        </p:nvSpPr>
        <p:spPr>
          <a:xfrm>
            <a:off x="3248936" y="5076473"/>
            <a:ext cx="2659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Весы с подвесной клеткой на колёсах для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9439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315" y="4653829"/>
            <a:ext cx="2228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" y="1351"/>
            <a:ext cx="9148644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0445" y="188640"/>
            <a:ext cx="4865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есы </a:t>
            </a:r>
            <a:r>
              <a:rPr lang="ru-RU" sz="2400" b="1" dirty="0">
                <a:solidFill>
                  <a:schemeClr val="bg1"/>
                </a:solidFill>
              </a:rPr>
              <a:t>для взвешивания животных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4937" y="1124744"/>
            <a:ext cx="1936705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писание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9057"/>
            <a:ext cx="871296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50" b="1" dirty="0" smtClean="0">
                <a:solidFill>
                  <a:schemeClr val="accent5">
                    <a:lumMod val="50000"/>
                  </a:schemeClr>
                </a:solidFill>
              </a:rPr>
              <a:t>   	Весы </a:t>
            </a:r>
            <a:r>
              <a:rPr lang="ru-RU" sz="1650" b="1" dirty="0">
                <a:solidFill>
                  <a:schemeClr val="accent5">
                    <a:lumMod val="50000"/>
                  </a:schemeClr>
                </a:solidFill>
              </a:rPr>
              <a:t>для животных – это постоянно используемое и нужное оборудование на фермах, животноводческих предприятиях и даже в ветеринарных клиниках, которые занимаются лечением крупного рогатого скота. </a:t>
            </a:r>
            <a:r>
              <a:rPr lang="ru-RU" sz="165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ru-RU" sz="165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50" b="1" dirty="0" smtClean="0">
                <a:solidFill>
                  <a:schemeClr val="accent5">
                    <a:lumMod val="50000"/>
                  </a:schemeClr>
                </a:solidFill>
              </a:rPr>
              <a:t>Регулярное </a:t>
            </a:r>
            <a:r>
              <a:rPr lang="ru-RU" sz="1650" b="1" dirty="0">
                <a:solidFill>
                  <a:schemeClr val="accent5">
                    <a:lumMod val="50000"/>
                  </a:schemeClr>
                </a:solidFill>
              </a:rPr>
              <a:t>взвешивание КРС важно не только в процессе его разведения, но и для контроля здоровья, правильности подобранного рациона и других параметров</a:t>
            </a:r>
            <a:r>
              <a:rPr lang="ru-RU" sz="165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Весы для животных (весы для КРС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 b="6946"/>
          <a:stretch/>
        </p:blipFill>
        <p:spPr bwMode="auto">
          <a:xfrm>
            <a:off x="2453584" y="3212976"/>
            <a:ext cx="3486568" cy="1949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" y="5087217"/>
            <a:ext cx="2228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3" y="5394355"/>
            <a:ext cx="140840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5234860"/>
            <a:ext cx="8712968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3C22"/>
                </a:solidFill>
              </a:rPr>
              <a:t> </a:t>
            </a:r>
            <a:r>
              <a:rPr lang="ru-RU" sz="2000" b="1" dirty="0" smtClean="0">
                <a:solidFill>
                  <a:srgbClr val="C03C22"/>
                </a:solidFill>
              </a:rPr>
              <a:t> 	</a:t>
            </a:r>
            <a:r>
              <a:rPr lang="en-US" sz="2000" b="1" dirty="0" smtClean="0">
                <a:solidFill>
                  <a:srgbClr val="C03C22"/>
                </a:solidFill>
              </a:rPr>
              <a:t>*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Весы для агрессивных сред (для взвешивания животных как маленького одиночного взвешивания, так и группового взвешивания),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выполненные из авиационного алюминия или нержавеющей стали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11279"/>
            <a:ext cx="13223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1"/>
            <a:ext cx="9144000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5517232"/>
            <a:ext cx="45509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496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88640"/>
            <a:ext cx="2219090" cy="817351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800" b="1" dirty="0" smtClean="0">
                <a:solidFill>
                  <a:srgbClr val="C03C22"/>
                </a:solidFill>
              </a:rPr>
              <a:t>О</a:t>
            </a:r>
            <a:r>
              <a:rPr lang="ru-RU" sz="2000" b="1" dirty="0" smtClean="0">
                <a:solidFill>
                  <a:srgbClr val="C03C22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компании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5564" y="2837254"/>
            <a:ext cx="5552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Компания </a:t>
            </a:r>
            <a:r>
              <a:rPr lang="ru-RU" sz="1400" b="1" dirty="0">
                <a:solidFill>
                  <a:srgbClr val="C744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«Завод весового оборудования» </a:t>
            </a:r>
            <a:r>
              <a:rPr lang="ru-RU" sz="1400" b="1" dirty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ведущим производителем промышленных весов, дозирующих весовых комплексов, бортовых систем взвешивания для спецтехники. </a:t>
            </a:r>
          </a:p>
          <a:p>
            <a:pPr algn="just"/>
            <a:endParaRPr lang="ru-RU" sz="1400" b="1" dirty="0">
              <a:solidFill>
                <a:srgbClr val="3445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Многолетний </a:t>
            </a:r>
            <a:r>
              <a:rPr lang="ru-RU" sz="1400" b="1" dirty="0">
                <a:solidFill>
                  <a:srgbClr val="3445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производства и современное оборудование позволил компании закрепиться как на внутреннем рынке так и на международном уровне</a:t>
            </a:r>
            <a:r>
              <a:rPr lang="ru-RU" sz="1400" b="1" dirty="0">
                <a:solidFill>
                  <a:srgbClr val="3445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17044" r="10264" b="15245"/>
          <a:stretch/>
        </p:blipFill>
        <p:spPr>
          <a:xfrm>
            <a:off x="763094" y="2697606"/>
            <a:ext cx="1792682" cy="1497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31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6"/>
    </mc:Choice>
    <mc:Fallback xmlns="">
      <p:transition spd="slow" advTm="15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0858" y="6218149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 b="36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4817" y="2348881"/>
            <a:ext cx="667474" cy="47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4" y="1988841"/>
            <a:ext cx="4257196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92" y="1988840"/>
            <a:ext cx="4257196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888" y="44624"/>
            <a:ext cx="2747312" cy="694240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000" b="1" dirty="0" smtClean="0">
                <a:solidFill>
                  <a:srgbClr val="C03C22"/>
                </a:solidFill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</a:rPr>
              <a:t>втомобильные весы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372200" y="360966"/>
            <a:ext cx="45719" cy="569396"/>
          </a:xfrm>
          <a:prstGeom prst="rect">
            <a:avLst/>
          </a:prstGeom>
          <a:solidFill>
            <a:srgbClr val="C0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 sz="1400" dirty="0"/>
          </a:p>
        </p:txBody>
      </p:sp>
      <p:pic>
        <p:nvPicPr>
          <p:cNvPr id="14" name="Picture 10" descr="https://uzvo.ru/photo/106/promo/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33" y="5373214"/>
            <a:ext cx="576064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87824" y="5498793"/>
            <a:ext cx="4111912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 взрывозащищенное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9271"/>
            <a:ext cx="13223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6216" y="461285"/>
            <a:ext cx="1993772" cy="694240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000" b="1" dirty="0" smtClean="0">
                <a:solidFill>
                  <a:srgbClr val="C03C22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агонные весы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41"/>
            <a:ext cx="9144000" cy="68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1560" y="44624"/>
            <a:ext cx="4894035" cy="8173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4800" b="1" dirty="0" smtClean="0">
                <a:solidFill>
                  <a:srgbClr val="C03C22"/>
                </a:solidFill>
              </a:rPr>
              <a:t>Б</a:t>
            </a:r>
            <a:r>
              <a:rPr lang="ru-RU" sz="2000" b="1" dirty="0" smtClean="0">
                <a:solidFill>
                  <a:schemeClr val="bg1"/>
                </a:solidFill>
              </a:rPr>
              <a:t>ортовая система взвешивания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60175" y="404664"/>
            <a:ext cx="1551985" cy="817351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4800" b="1" dirty="0" err="1" smtClean="0">
                <a:solidFill>
                  <a:srgbClr val="C03C22"/>
                </a:solidFill>
              </a:rPr>
              <a:t>M</a:t>
            </a:r>
            <a:r>
              <a:rPr lang="en-US" sz="2800" b="1" dirty="0" err="1" smtClean="0">
                <a:solidFill>
                  <a:schemeClr val="bg1"/>
                </a:solidFill>
              </a:rPr>
              <a:t>onacs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858" y="6218149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537992"/>
            <a:ext cx="45719" cy="503476"/>
          </a:xfrm>
          <a:prstGeom prst="rect">
            <a:avLst/>
          </a:prstGeom>
          <a:solidFill>
            <a:srgbClr val="C0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 sz="140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8" y="1844824"/>
            <a:ext cx="80364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55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79"/>
    </mc:Choice>
    <mc:Fallback xmlns="">
      <p:transition spd="slow" advTm="24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" y="0"/>
            <a:ext cx="91902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594" y="6293349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920" y="-82844"/>
            <a:ext cx="3096344" cy="106357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</a:rPr>
              <a:t>озирующие весовые 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4763" y="358496"/>
            <a:ext cx="2045709" cy="694240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000" b="1" dirty="0" smtClean="0">
                <a:solidFill>
                  <a:srgbClr val="C03C22"/>
                </a:solidFill>
              </a:rPr>
              <a:t>Л</a:t>
            </a:r>
            <a:r>
              <a:rPr lang="ru-RU" sz="2000" b="1" dirty="0" smtClean="0">
                <a:solidFill>
                  <a:schemeClr val="bg1"/>
                </a:solidFill>
              </a:rPr>
              <a:t>инии </a:t>
            </a:r>
            <a:r>
              <a:rPr lang="ru-RU" sz="2000" b="1" dirty="0">
                <a:solidFill>
                  <a:schemeClr val="bg1"/>
                </a:solidFill>
              </a:rPr>
              <a:t>фасовки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00049" y="357445"/>
            <a:ext cx="45719" cy="503476"/>
          </a:xfrm>
          <a:prstGeom prst="rect">
            <a:avLst/>
          </a:prstGeom>
          <a:solidFill>
            <a:srgbClr val="C0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5244226" y="505561"/>
            <a:ext cx="1441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комплексы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58" y="1628800"/>
            <a:ext cx="1740021" cy="1426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13232"/>
            <a:ext cx="1656066" cy="1525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TextBox 28"/>
          <p:cNvSpPr txBox="1"/>
          <p:nvPr/>
        </p:nvSpPr>
        <p:spPr>
          <a:xfrm>
            <a:off x="6978352" y="3140459"/>
            <a:ext cx="2418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   Весовой дозатор гравитационный </a:t>
            </a:r>
          </a:p>
          <a:p>
            <a:pPr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для фасовки в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открытые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мешки 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1172" y="3309174"/>
            <a:ext cx="16614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   Весовой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дозатор со шнековым питателем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</a:rPr>
              <a:t>открытые мешки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0" y="1772816"/>
            <a:ext cx="1489632" cy="1320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Прямоугольник 36"/>
          <p:cNvSpPr/>
          <p:nvPr/>
        </p:nvSpPr>
        <p:spPr>
          <a:xfrm>
            <a:off x="32240" y="3238462"/>
            <a:ext cx="20194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    Ленточный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весовой дозатор </a:t>
            </a:r>
            <a:endParaRPr lang="en-US" sz="105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фасовки сыпучих, угля, </a:t>
            </a:r>
            <a:endParaRPr lang="ru-RU" sz="105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овощей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и фруктов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74" y="2982561"/>
            <a:ext cx="1273530" cy="1526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9" name="Прямоугольник 38"/>
          <p:cNvSpPr/>
          <p:nvPr/>
        </p:nvSpPr>
        <p:spPr>
          <a:xfrm>
            <a:off x="1599226" y="4597678"/>
            <a:ext cx="221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   Дозатор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для фасовки в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Биг-</a:t>
            </a:r>
            <a:r>
              <a:rPr lang="ru-RU" sz="1050" b="1" dirty="0" err="1" smtClean="0">
                <a:solidFill>
                  <a:schemeClr val="accent5">
                    <a:lumMod val="50000"/>
                  </a:schemeClr>
                </a:solidFill>
              </a:rPr>
              <a:t>Бэги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 с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верхним взвешиванием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74" y="2982867"/>
            <a:ext cx="1226767" cy="1526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Прямоугольник 40"/>
          <p:cNvSpPr/>
          <p:nvPr/>
        </p:nvSpPr>
        <p:spPr>
          <a:xfrm>
            <a:off x="5271634" y="4597678"/>
            <a:ext cx="21086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    Весовой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дозатор с роторным питателем в клапанные мешки</a:t>
            </a:r>
          </a:p>
        </p:txBody>
      </p:sp>
      <p:pic>
        <p:nvPicPr>
          <p:cNvPr id="42" name="Picture 10" descr="https://uzvo.ru/photo/106/promo/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33" y="5229199"/>
            <a:ext cx="576064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987824" y="5354778"/>
            <a:ext cx="4111912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 взрывозащищенное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5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42"/>
    </mc:Choice>
    <mc:Fallback xmlns="">
      <p:transition spd="slow" advTm="27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  <p:bldP spid="25" grpId="0" animBg="1"/>
      <p:bldP spid="29" grpId="0"/>
      <p:bldP spid="30" grpId="0"/>
      <p:bldP spid="37" grpId="0"/>
      <p:bldP spid="39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51"/>
            <a:ext cx="9181020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1594" y="37591"/>
            <a:ext cx="3672408" cy="86351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ru-RU" sz="5100" b="1" dirty="0" smtClean="0">
                <a:solidFill>
                  <a:srgbClr val="C03C22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латформенные </a:t>
            </a:r>
            <a:r>
              <a:rPr lang="ru-RU" sz="2400" b="1" dirty="0">
                <a:solidFill>
                  <a:schemeClr val="bg1"/>
                </a:solidFill>
              </a:rPr>
              <a:t>весы </a:t>
            </a:r>
          </a:p>
        </p:txBody>
      </p:sp>
      <p:pic>
        <p:nvPicPr>
          <p:cNvPr id="2050" name="Picture 2" descr="https://uzvo.ru/photo/6/big/bezimeni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r="11516"/>
          <a:stretch/>
        </p:blipFill>
        <p:spPr bwMode="auto">
          <a:xfrm>
            <a:off x="6192126" y="1880539"/>
            <a:ext cx="2952382" cy="214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0430"/>
            <a:ext cx="360040" cy="382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07504" y="1772816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</a:t>
            </a:r>
            <a:r>
              <a:rPr lang="ru-RU" sz="2400" b="1" dirty="0" smtClean="0">
                <a:solidFill>
                  <a:srgbClr val="C03C22"/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латформенные</a:t>
            </a:r>
            <a:r>
              <a:rPr lang="ru-RU" sz="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весы</a:t>
            </a:r>
            <a:r>
              <a:rPr lang="ru-RU" sz="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предназначены</a:t>
            </a:r>
            <a:r>
              <a:rPr lang="ru-RU" sz="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статического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взвешивания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массы грузов при учетных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технологических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операциях в промышленности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сельском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хозяйстве. Платформенные весы данного типа поставляются в двух вариантах.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339151" y="1124744"/>
            <a:ext cx="1936705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писание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4" name="Picture 6" descr="https://uzvo.ru/image/from_umi/plat_alfa_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" y="3648556"/>
            <a:ext cx="1295132" cy="8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0937" y="2977788"/>
            <a:ext cx="438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3C22"/>
                </a:solidFill>
              </a:rPr>
              <a:t>П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латформенные весы базовой комплектации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9770" y="3356992"/>
            <a:ext cx="473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  Представляют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собой весовую платформу в комплекте с тензометрическими датчиками. Высота платформы от 45 до 60 мм в зависимости от исполнения. В комплекте поставляется стойка либо удлиненный кабель и весовой терминал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sz="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</a:rPr>
              <a:t>Данный тип весов может комплектоваться пандусами.</a:t>
            </a:r>
          </a:p>
        </p:txBody>
      </p:sp>
      <p:pic>
        <p:nvPicPr>
          <p:cNvPr id="2056" name="Picture 8" descr="https://uzvo.ru/image/from_umi/plat_alfa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6" y="5009878"/>
            <a:ext cx="1625128" cy="10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356677" y="4653136"/>
            <a:ext cx="4297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3C22"/>
                </a:solidFill>
              </a:rPr>
              <a:t>П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латформенные весы – врезное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6204" y="5067181"/>
            <a:ext cx="7056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       Представляет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собой весовую платформу в комплекте со специализированным узлом встройки, с закладной деталью.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Преимущество данного вида весов в том, что они не требуют установки пандусов для заезда на весы, а так же уменьшается занимаемая ими площадь на предприятии.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" y="0"/>
            <a:ext cx="9153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72200" y="224933"/>
            <a:ext cx="1927472" cy="75579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Х</a:t>
            </a:r>
            <a:r>
              <a:rPr lang="ru-RU" sz="1800" b="1" dirty="0" smtClean="0">
                <a:solidFill>
                  <a:schemeClr val="bg1"/>
                </a:solidFill>
              </a:rPr>
              <a:t>арактеристика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90125" y="286488"/>
            <a:ext cx="45719" cy="503476"/>
          </a:xfrm>
          <a:prstGeom prst="rect">
            <a:avLst/>
          </a:prstGeom>
          <a:solidFill>
            <a:srgbClr val="C0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-87198"/>
            <a:ext cx="3797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3C22"/>
                </a:solidFill>
              </a:rPr>
              <a:t>В</a:t>
            </a:r>
            <a:r>
              <a:rPr lang="ru-RU" sz="1600" b="1" dirty="0">
                <a:solidFill>
                  <a:schemeClr val="bg1"/>
                </a:solidFill>
              </a:rPr>
              <a:t>зрывозащищённые платформенные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98158"/>
            <a:ext cx="1133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весы «ВП»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3983"/>
              </p:ext>
            </p:extLst>
          </p:nvPr>
        </p:nvGraphicFramePr>
        <p:xfrm>
          <a:off x="634609" y="1836728"/>
          <a:ext cx="7665063" cy="403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MyriadPro-Bold"/>
                        </a:rPr>
                        <a:t>Характеристика</a:t>
                      </a:r>
                      <a:endParaRPr lang="ru-RU" sz="14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MyriadPro-Bold"/>
                        </a:rPr>
                        <a:t>Значение</a:t>
                      </a:r>
                      <a:endParaRPr lang="ru-RU" sz="14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Класс точности весов по ГОСТ OIML R 76-1-2011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средний (</a:t>
                      </a:r>
                      <a:r>
                        <a:rPr lang="en-US" sz="1400" dirty="0">
                          <a:effectLst/>
                        </a:rPr>
                        <a:t>III)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Класс точности датчиков по ГОСТ 30129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не ниже С3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Гарантийные обязательства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12 месяцев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Средний срок службы по ГОСТ OIML R 76-1-2011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не менее 10 лет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0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dirty="0">
                          <a:effectLst/>
                        </a:rPr>
                        <a:t>Диапазон рабочих температур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— </a:t>
                      </a:r>
                      <a:r>
                        <a:rPr lang="ru-RU" sz="1400" dirty="0" err="1">
                          <a:effectLst/>
                        </a:rPr>
                        <a:t>тензодатчиков</a:t>
                      </a:r>
                      <a:endParaRPr lang="ru-RU" sz="14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- 30 до +40 °С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— весового терминала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–10 до +40 °С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0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Диапазон компенсации массы тары (без уменьшения НПВ)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0 до 10 % от НПВ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22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Диапазон выборки массы тары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от 0 до 100 % от НПВ</a:t>
                      </a:r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Потребляемая мощность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effectLst/>
                        </a:rPr>
                        <a:t>не более 20 ВА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5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1"/>
    </mc:Choice>
    <mc:Fallback xmlns="">
      <p:transition spd="slow" advTm="30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" y="1351"/>
            <a:ext cx="9145443" cy="68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9512" y="44624"/>
            <a:ext cx="6048672" cy="177145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ru-RU" sz="5400" b="1" dirty="0" err="1" smtClean="0">
                <a:solidFill>
                  <a:srgbClr val="C03C22"/>
                </a:solidFill>
              </a:rPr>
              <a:t>П</a:t>
            </a:r>
            <a:r>
              <a:rPr lang="ru-RU" sz="2400" b="1" dirty="0" err="1" smtClean="0">
                <a:solidFill>
                  <a:schemeClr val="bg1"/>
                </a:solidFill>
              </a:rPr>
              <a:t>ротивоударные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платформенные весы</a:t>
            </a:r>
            <a:endParaRPr lang="ru-RU" sz="2800" b="1" dirty="0">
              <a:solidFill>
                <a:schemeClr val="bg1"/>
              </a:solidFill>
            </a:endParaRPr>
          </a:p>
          <a:p>
            <a:pPr algn="r"/>
            <a:endParaRPr lang="ru-RU" sz="2800" b="1" dirty="0">
              <a:solidFill>
                <a:schemeClr val="bg1"/>
              </a:solidFill>
            </a:endParaRPr>
          </a:p>
          <a:p>
            <a:pPr algn="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556792"/>
            <a:ext cx="524766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3C22"/>
                </a:solidFill>
              </a:rPr>
              <a:t>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есы платформенные 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противоударные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«ВП» предназначены для статического взвешивания сырья и готовой продукции. Этот тип весов может применяться в различных отраслях: в металлургической промышленности, горнодобывающей, стройиндустрии,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вторчерметах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и других отраслях как для коммерческого учета веса, так и для технологического. Такие весы идеально подходят для работы с грузоподъемными механизмами.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67143" y="1052736"/>
            <a:ext cx="1936705" cy="755795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писание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uzvo.ru/photo/7/big/ba38a72f8517aa4bd840624926c22150_-protivoudarnye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-449" r="12499" b="449"/>
          <a:stretch/>
        </p:blipFill>
        <p:spPr bwMode="auto">
          <a:xfrm>
            <a:off x="5292080" y="1919576"/>
            <a:ext cx="3693790" cy="237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5517232"/>
            <a:ext cx="43955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48097"/>
            <a:ext cx="56886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Противоударные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весы имеют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кратковременную ударную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перегрузочную способность от 200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%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(стандартное исполнение) 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 до 500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%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(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спец.исполнение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)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;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Выдерживают как вертикальные так и боковые ударные нагрузки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платформу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;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Обеспечивается защита от влияния магнитной шайбы на весы при работе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 магнитным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</a:rPr>
              <a:t>краном, благодаря цифровой системе весов.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69" y="3573016"/>
            <a:ext cx="5010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3C22"/>
                </a:solidFill>
              </a:rPr>
              <a:t>Д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остоинства платформенных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</a:rPr>
              <a:t>противоударных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 весов: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24779" y="5733256"/>
            <a:ext cx="43955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4807" y="5516503"/>
            <a:ext cx="4111912" cy="3249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 взрывозащищенное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исполнение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28407" y="5877272"/>
            <a:ext cx="5996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73216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8"/>
    </mc:Choice>
    <mc:Fallback xmlns="">
      <p:transition spd="slow" advTm="3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0" y="0"/>
            <a:ext cx="91537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1594" y="6365357"/>
            <a:ext cx="1106030" cy="4480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uzvo.ru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93000" y="428763"/>
            <a:ext cx="1927472" cy="75579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4400" b="1" dirty="0" smtClean="0">
                <a:solidFill>
                  <a:srgbClr val="C03C22"/>
                </a:solidFill>
              </a:rPr>
              <a:t>Х</a:t>
            </a:r>
            <a:r>
              <a:rPr lang="ru-RU" sz="1800" b="1" dirty="0" smtClean="0">
                <a:solidFill>
                  <a:schemeClr val="bg1"/>
                </a:solidFill>
              </a:rPr>
              <a:t>арактеристика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10925" y="490318"/>
            <a:ext cx="45719" cy="503476"/>
          </a:xfrm>
          <a:prstGeom prst="rect">
            <a:avLst/>
          </a:prstGeom>
          <a:solidFill>
            <a:srgbClr val="C03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spcCol="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54236" y="116632"/>
            <a:ext cx="3919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err="1">
                <a:solidFill>
                  <a:srgbClr val="C03C22"/>
                </a:solidFill>
              </a:rPr>
              <a:t>П</a:t>
            </a:r>
            <a:r>
              <a:rPr lang="ru-RU" sz="1600" b="1" dirty="0" err="1">
                <a:solidFill>
                  <a:schemeClr val="bg1"/>
                </a:solidFill>
              </a:rPr>
              <a:t>ротивоударные</a:t>
            </a:r>
            <a:r>
              <a:rPr lang="ru-RU" sz="1600" b="1" dirty="0">
                <a:solidFill>
                  <a:schemeClr val="bg1"/>
                </a:solidFill>
              </a:rPr>
              <a:t> платформенные весы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670678" y="3538234"/>
            <a:ext cx="539552" cy="4209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80696"/>
              </p:ext>
            </p:extLst>
          </p:nvPr>
        </p:nvGraphicFramePr>
        <p:xfrm>
          <a:off x="611560" y="1772816"/>
          <a:ext cx="8096040" cy="407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3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MyriadPro-Bold"/>
                        </a:rPr>
                        <a:t>Характеристика</a:t>
                      </a:r>
                      <a:endParaRPr lang="ru-RU" sz="12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>
                          <a:effectLst/>
                          <a:latin typeface="MyriadPro-Bold"/>
                        </a:rPr>
                        <a:t>Значение</a:t>
                      </a:r>
                      <a:endParaRPr lang="ru-RU" sz="1200" b="1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73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точности весов по ГОСТ OIML R76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(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III)</a:t>
                      </a:r>
                      <a:endParaRPr lang="en-US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61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точности датчиков по ГОСТ 30129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ниже С3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Гарантийные обязательства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месяцев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13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срок службы по ГОСТ OIML R76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10 лет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839">
                <a:tc>
                  <a:txBody>
                    <a:bodyPr/>
                    <a:lstStyle/>
                    <a:p>
                      <a:pPr fontAlgn="t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 рабочих температур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- 30 до +50 °С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 до +50°С (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спец.исполнение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15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Потребляемая мощность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20 ВА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Параметры электрического питания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напряжение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187 до 242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 частота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49 до 51 Гц</a:t>
                      </a:r>
                      <a:endParaRPr lang="ru-RU" sz="1200" dirty="0">
                        <a:effectLst/>
                      </a:endParaRPr>
                    </a:p>
                  </a:txBody>
                  <a:tcPr marL="76200" marR="76200" marT="76200" marB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50696" y="1772816"/>
            <a:ext cx="539552" cy="4209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1"/>
    </mc:Choice>
    <mc:Fallback xmlns="">
      <p:transition spd="slow" advTm="30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23010</TotalTime>
  <Words>861</Words>
  <Application>Microsoft Office PowerPoint</Application>
  <PresentationFormat>Экран (4:3)</PresentationFormat>
  <Paragraphs>233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MyriadPro-Bold</vt:lpstr>
      <vt:lpstr>Tahoma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Никитосик</cp:lastModifiedBy>
  <cp:revision>225</cp:revision>
  <cp:lastPrinted>2021-03-19T13:43:32Z</cp:lastPrinted>
  <dcterms:created xsi:type="dcterms:W3CDTF">2021-02-12T06:05:31Z</dcterms:created>
  <dcterms:modified xsi:type="dcterms:W3CDTF">2022-06-27T10:44:25Z</dcterms:modified>
</cp:coreProperties>
</file>