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6" r:id="rId5"/>
  </p:sldMasterIdLst>
  <p:notesMasterIdLst>
    <p:notesMasterId r:id="rId20"/>
  </p:notesMasterIdLst>
  <p:sldIdLst>
    <p:sldId id="447" r:id="rId6"/>
    <p:sldId id="450" r:id="rId7"/>
    <p:sldId id="468" r:id="rId8"/>
    <p:sldId id="458" r:id="rId9"/>
    <p:sldId id="464" r:id="rId10"/>
    <p:sldId id="465" r:id="rId11"/>
    <p:sldId id="466" r:id="rId12"/>
    <p:sldId id="467" r:id="rId13"/>
    <p:sldId id="461" r:id="rId14"/>
    <p:sldId id="462" r:id="rId15"/>
    <p:sldId id="463" r:id="rId16"/>
    <p:sldId id="469" r:id="rId17"/>
    <p:sldId id="357" r:id="rId18"/>
    <p:sldId id="338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Jane THOMPSON (STB)" initials="MJT(" lastIdx="5" clrIdx="0">
    <p:extLst>
      <p:ext uri="{19B8F6BF-5375-455C-9EA6-DF929625EA0E}">
        <p15:presenceInfo xmlns:p15="http://schemas.microsoft.com/office/powerpoint/2012/main" userId="S-1-5-21-1216582894-834684500-1334827815-3433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23C"/>
    <a:srgbClr val="E41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2190" autoAdjust="0"/>
  </p:normalViewPr>
  <p:slideViewPr>
    <p:cSldViewPr snapToGrid="0" snapToObjects="1">
      <p:cViewPr varScale="1">
        <p:scale>
          <a:sx n="59" d="100"/>
          <a:sy n="59" d="100"/>
        </p:scale>
        <p:origin x="860" y="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49BA47C-1A25-42F6-8AF6-F1AA06CD828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A1B2E94-8BEA-49B2-95B5-BFDC94EF3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366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B2E94-8BEA-49B2-95B5-BFDC94EF300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2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B2E94-8BEA-49B2-95B5-BFDC94EF300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1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t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E24C2B-8DA7-4882-A8B1-B0885F20926B}" type="slidenum">
              <a:rPr lang="en-SG" altLang="en-US"/>
              <a:pPr eaLnBrk="1" hangingPunct="1">
                <a:spcBef>
                  <a:spcPct val="0"/>
                </a:spcBef>
              </a:pPr>
              <a:t>9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064904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t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E24C2B-8DA7-4882-A8B1-B0885F20926B}" type="slidenum">
              <a:rPr lang="en-SG" altLang="en-US"/>
              <a:pPr eaLnBrk="1" hangingPunct="1">
                <a:spcBef>
                  <a:spcPct val="0"/>
                </a:spcBef>
              </a:pPr>
              <a:t>10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790246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t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E24C2B-8DA7-4882-A8B1-B0885F20926B}" type="slidenum">
              <a:rPr lang="en-SG" altLang="en-US"/>
              <a:pPr eaLnBrk="1" hangingPunct="1">
                <a:spcBef>
                  <a:spcPct val="0"/>
                </a:spcBef>
              </a:pPr>
              <a:t>11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78245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601" y="2068"/>
            <a:ext cx="9366738" cy="1754326"/>
          </a:xfrm>
          <a:noFill/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95" y="1597385"/>
            <a:ext cx="9366738" cy="580528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26123" y="879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90" y="6010704"/>
            <a:ext cx="982431" cy="76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7" y="5934497"/>
            <a:ext cx="1213651" cy="84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7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844" y="8656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218" y="1667648"/>
            <a:ext cx="5531826" cy="823912"/>
          </a:xfrm>
          <a:solidFill>
            <a:srgbClr val="F4323C"/>
          </a:solidFill>
          <a:effectLst>
            <a:softEdge rad="0"/>
          </a:effectLst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218" y="2491560"/>
            <a:ext cx="5531826" cy="3684588"/>
          </a:xfrm>
          <a:ln>
            <a:solidFill>
              <a:srgbClr val="F4323C"/>
            </a:solidFill>
          </a:ln>
        </p:spPr>
        <p:txBody>
          <a:bodyPr/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23" y="1667648"/>
            <a:ext cx="5356753" cy="823912"/>
          </a:xfrm>
          <a:solidFill>
            <a:srgbClr val="F4323C"/>
          </a:solidFill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68023" y="2491560"/>
            <a:ext cx="5356753" cy="3684588"/>
          </a:xfrm>
          <a:ln>
            <a:solidFill>
              <a:srgbClr val="F4323C"/>
            </a:solidFill>
          </a:ln>
        </p:spPr>
        <p:txBody>
          <a:bodyPr/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830" y="0"/>
            <a:ext cx="1559169" cy="1487447"/>
          </a:xfrm>
          <a:prstGeom prst="rect">
            <a:avLst/>
          </a:prstGeom>
        </p:spPr>
      </p:pic>
      <p:sp>
        <p:nvSpPr>
          <p:cNvPr id="1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7167-F685-421A-91DE-1C5C4704AB7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283189" y="6356350"/>
            <a:ext cx="7025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40278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844" y="78720"/>
            <a:ext cx="10515600" cy="13388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7167-F685-421A-91DE-1C5C4704AB7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3189" y="6356350"/>
            <a:ext cx="7025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76954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844" y="78720"/>
            <a:ext cx="10515600" cy="13388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47844" y="1831014"/>
            <a:ext cx="4543425" cy="41023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Drag picture to placeholder or click icon to add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932" y="1831014"/>
            <a:ext cx="6266718" cy="41023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7843" y="5042404"/>
            <a:ext cx="4543425" cy="890954"/>
          </a:xfrm>
          <a:solidFill>
            <a:srgbClr val="F4323C"/>
          </a:solidFill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7167-F685-421A-91DE-1C5C4704AB7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3189" y="6356350"/>
            <a:ext cx="7025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7167-F685-421A-91DE-1C5C4704AB7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3189" y="6356350"/>
            <a:ext cx="7025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158555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1">
    <p:bg>
      <p:bgPr>
        <a:blipFill dpi="0" rotWithShape="1">
          <a:blip r:embed="rId2">
            <a:lum/>
          </a:blip>
          <a:srcRect/>
          <a:stretch>
            <a:fillRect l="-9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3595" y="1479605"/>
            <a:ext cx="10515600" cy="1089529"/>
          </a:xfrm>
        </p:spPr>
        <p:txBody>
          <a:bodyPr/>
          <a:lstStyle>
            <a:lvl1pPr algn="ctr"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154" y="286732"/>
            <a:ext cx="1301261" cy="1014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2">
    <p:bg>
      <p:bgPr>
        <a:solidFill>
          <a:srgbClr val="F432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185" y="1936805"/>
            <a:ext cx="10515600" cy="1089529"/>
          </a:xfrm>
        </p:spPr>
        <p:txBody>
          <a:bodyPr/>
          <a:lstStyle>
            <a:lvl1pPr algn="ctr"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167" y="3491617"/>
            <a:ext cx="2874119" cy="165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69" y="3811985"/>
            <a:ext cx="1301261" cy="101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8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601" y="2068"/>
            <a:ext cx="9366738" cy="1754326"/>
          </a:xfrm>
          <a:noFill/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95" y="1597385"/>
            <a:ext cx="9366738" cy="580528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26123" y="879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116" y="5785796"/>
            <a:ext cx="1981044" cy="1141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90" y="6010704"/>
            <a:ext cx="982431" cy="76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80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59168" y="885853"/>
            <a:ext cx="9366738" cy="1057266"/>
          </a:xfrm>
          <a:noFill/>
        </p:spPr>
        <p:txBody>
          <a:bodyPr anchor="t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410" y="2556513"/>
            <a:ext cx="9366738" cy="580528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26123" y="879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116" y="5785796"/>
            <a:ext cx="1981044" cy="1141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90" y="6010704"/>
            <a:ext cx="982431" cy="76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88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Pr>
        <a:blipFill dpi="0" rotWithShape="1">
          <a:blip r:embed="rId2">
            <a:lum/>
          </a:blip>
          <a:srcRect/>
          <a:stretch>
            <a:fillRect t="-1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67401"/>
            <a:ext cx="9366738" cy="1754326"/>
          </a:xfrm>
          <a:noFill/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82969"/>
            <a:ext cx="9366738" cy="580528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26123" y="879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116" y="5785796"/>
            <a:ext cx="1981044" cy="1141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90" y="6010704"/>
            <a:ext cx="982431" cy="76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03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0185" y="181707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0185" y="422593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26123" y="879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116" y="5785796"/>
            <a:ext cx="1981044" cy="1141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90" y="6010704"/>
            <a:ext cx="982431" cy="76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59168" y="885853"/>
            <a:ext cx="9366738" cy="1057266"/>
          </a:xfrm>
          <a:noFill/>
        </p:spPr>
        <p:txBody>
          <a:bodyPr anchor="t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410" y="2556513"/>
            <a:ext cx="9366738" cy="580528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26123" y="879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57" y="5960218"/>
            <a:ext cx="982431" cy="76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/>
          <a:stretch/>
        </p:blipFill>
        <p:spPr>
          <a:xfrm>
            <a:off x="274638" y="5922005"/>
            <a:ext cx="1284530" cy="85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45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5600" y="477371"/>
            <a:ext cx="9412548" cy="175432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600" y="2352984"/>
            <a:ext cx="94524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116" y="5785796"/>
            <a:ext cx="1981044" cy="1141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90" y="6010704"/>
            <a:ext cx="982431" cy="76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9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6">
    <p:bg>
      <p:bgPr>
        <a:blipFill dpi="0" rotWithShape="1">
          <a:blip r:embed="rId2">
            <a:alphaModFix amt="8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91288"/>
            <a:ext cx="9366738" cy="1754326"/>
          </a:xfrm>
          <a:noFill/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62188"/>
            <a:ext cx="9366738" cy="580528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26123" y="879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116" y="5785796"/>
            <a:ext cx="1981044" cy="1141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90" y="6010704"/>
            <a:ext cx="982431" cy="76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8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7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20898" y="961032"/>
            <a:ext cx="6867747" cy="175432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2284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116" y="5785796"/>
            <a:ext cx="1981044" cy="1141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90" y="6010704"/>
            <a:ext cx="982431" cy="76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76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8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86734"/>
            <a:ext cx="10123055" cy="1754326"/>
          </a:xfrm>
          <a:noFill/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030717"/>
            <a:ext cx="9366738" cy="580528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26123" y="879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116" y="5785796"/>
            <a:ext cx="1981044" cy="1141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90" y="6010704"/>
            <a:ext cx="982431" cy="76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69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844" y="78720"/>
            <a:ext cx="10515600" cy="13388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7844" y="1773073"/>
            <a:ext cx="11105956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7167-F685-421A-91DE-1C5C4704AB7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3189" y="6356350"/>
            <a:ext cx="7025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240909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844" y="8656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218" y="1667648"/>
            <a:ext cx="5531826" cy="823912"/>
          </a:xfrm>
          <a:solidFill>
            <a:srgbClr val="F4323C"/>
          </a:solidFill>
          <a:effectLst>
            <a:softEdge rad="0"/>
          </a:effectLst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218" y="2491560"/>
            <a:ext cx="5531826" cy="3684588"/>
          </a:xfrm>
          <a:ln>
            <a:solidFill>
              <a:srgbClr val="F4323C"/>
            </a:solidFill>
          </a:ln>
        </p:spPr>
        <p:txBody>
          <a:bodyPr/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23" y="1667648"/>
            <a:ext cx="5356753" cy="823912"/>
          </a:xfrm>
          <a:solidFill>
            <a:srgbClr val="F4323C"/>
          </a:solidFill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68023" y="2491560"/>
            <a:ext cx="5356753" cy="3684588"/>
          </a:xfrm>
          <a:ln>
            <a:solidFill>
              <a:srgbClr val="F4323C"/>
            </a:solidFill>
          </a:ln>
        </p:spPr>
        <p:txBody>
          <a:bodyPr/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830" y="0"/>
            <a:ext cx="1559169" cy="1487447"/>
          </a:xfrm>
          <a:prstGeom prst="rect">
            <a:avLst/>
          </a:prstGeom>
        </p:spPr>
      </p:pic>
      <p:sp>
        <p:nvSpPr>
          <p:cNvPr id="1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7167-F685-421A-91DE-1C5C4704AB7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283189" y="6356350"/>
            <a:ext cx="7025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2552918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844" y="78720"/>
            <a:ext cx="10515600" cy="13388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7167-F685-421A-91DE-1C5C4704AB7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3189" y="6356350"/>
            <a:ext cx="7025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3161559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844" y="78720"/>
            <a:ext cx="10515600" cy="13388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47844" y="1831014"/>
            <a:ext cx="4543425" cy="41023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Drag picture to placeholder or click icon to add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932" y="1831014"/>
            <a:ext cx="6266718" cy="41023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7843" y="5042404"/>
            <a:ext cx="4543425" cy="890954"/>
          </a:xfrm>
          <a:solidFill>
            <a:srgbClr val="F4323C"/>
          </a:solidFill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7167-F685-421A-91DE-1C5C4704AB7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3189" y="6356350"/>
            <a:ext cx="7025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4024536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74" y="6230790"/>
            <a:ext cx="731115" cy="570162"/>
          </a:xfrm>
          <a:prstGeom prst="rect">
            <a:avLst/>
          </a:prstGeom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7167-F685-421A-91DE-1C5C4704AB7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3189" y="6356350"/>
            <a:ext cx="7025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149722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1">
    <p:bg>
      <p:bgPr>
        <a:blipFill dpi="0" rotWithShape="1">
          <a:blip r:embed="rId2">
            <a:lum/>
          </a:blip>
          <a:srcRect/>
          <a:stretch>
            <a:fillRect l="-9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3595" y="1479605"/>
            <a:ext cx="10515600" cy="1089529"/>
          </a:xfrm>
        </p:spPr>
        <p:txBody>
          <a:bodyPr/>
          <a:lstStyle>
            <a:lvl1pPr algn="ctr"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154" y="286732"/>
            <a:ext cx="1301261" cy="101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0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Pr>
        <a:blipFill dpi="0" rotWithShape="1">
          <a:blip r:embed="rId2">
            <a:lum/>
          </a:blip>
          <a:srcRect/>
          <a:stretch>
            <a:fillRect t="-1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67401"/>
            <a:ext cx="9366738" cy="1754326"/>
          </a:xfrm>
          <a:noFill/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82969"/>
            <a:ext cx="9366738" cy="580528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26123" y="879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90" y="6010704"/>
            <a:ext cx="982431" cy="76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/>
          <a:stretch/>
        </p:blipFill>
        <p:spPr>
          <a:xfrm>
            <a:off x="274638" y="5922005"/>
            <a:ext cx="1284530" cy="85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35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2">
    <p:bg>
      <p:bgPr>
        <a:solidFill>
          <a:srgbClr val="F432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185" y="1936805"/>
            <a:ext cx="10515600" cy="1089529"/>
          </a:xfrm>
        </p:spPr>
        <p:txBody>
          <a:bodyPr/>
          <a:lstStyle>
            <a:lvl1pPr algn="ctr"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167" y="3491617"/>
            <a:ext cx="2874119" cy="165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69" y="3811985"/>
            <a:ext cx="1301261" cy="101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2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0185" y="181707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0185" y="422593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26123" y="879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90" y="6010704"/>
            <a:ext cx="982431" cy="76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/>
          <a:stretch/>
        </p:blipFill>
        <p:spPr>
          <a:xfrm>
            <a:off x="274638" y="5922005"/>
            <a:ext cx="1284530" cy="854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5600" y="477371"/>
            <a:ext cx="9412548" cy="175432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600" y="2352984"/>
            <a:ext cx="94524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90" y="6010704"/>
            <a:ext cx="982431" cy="76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7" y="5934497"/>
            <a:ext cx="1213651" cy="84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6">
    <p:bg>
      <p:bgPr>
        <a:blipFill dpi="0" rotWithShape="1">
          <a:blip r:embed="rId2">
            <a:alphaModFix amt="8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91288"/>
            <a:ext cx="9366738" cy="1754326"/>
          </a:xfrm>
          <a:noFill/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62188"/>
            <a:ext cx="9366738" cy="580528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26123" y="879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90" y="6010704"/>
            <a:ext cx="982431" cy="76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7" y="5934497"/>
            <a:ext cx="1213651" cy="8423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7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20898" y="961032"/>
            <a:ext cx="6867747" cy="175432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2284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90" y="6010704"/>
            <a:ext cx="982431" cy="766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/>
          <a:stretch/>
        </p:blipFill>
        <p:spPr>
          <a:xfrm>
            <a:off x="274638" y="5922005"/>
            <a:ext cx="1284530" cy="85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8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86734"/>
            <a:ext cx="10123055" cy="1754326"/>
          </a:xfrm>
          <a:noFill/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030717"/>
            <a:ext cx="9366738" cy="580528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26123" y="879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90" y="6010704"/>
            <a:ext cx="982431" cy="766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/>
          <a:stretch/>
        </p:blipFill>
        <p:spPr>
          <a:xfrm>
            <a:off x="274638" y="5922005"/>
            <a:ext cx="1284530" cy="85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1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844" y="78720"/>
            <a:ext cx="10515600" cy="13388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7844" y="1773073"/>
            <a:ext cx="11105956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7167-F685-421A-91DE-1C5C4704AB7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3189" y="6356350"/>
            <a:ext cx="7025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99423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7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1" y="76543"/>
            <a:ext cx="10515600" cy="133882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1" y="177703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3189" y="6356350"/>
            <a:ext cx="7025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94" y="6204963"/>
            <a:ext cx="731115" cy="57016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93" y="542926"/>
            <a:ext cx="247844" cy="309858"/>
          </a:xfrm>
          <a:prstGeom prst="rect">
            <a:avLst/>
          </a:prstGeom>
          <a:solidFill>
            <a:srgbClr val="EF3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7167-F685-421A-91DE-1C5C4704AB7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/>
          <a:stretch/>
        </p:blipFill>
        <p:spPr>
          <a:xfrm>
            <a:off x="401678" y="6153757"/>
            <a:ext cx="1010636" cy="67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8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83" r:id="rId3"/>
    <p:sldLayoutId id="2147483671" r:id="rId4"/>
    <p:sldLayoutId id="2147483682" r:id="rId5"/>
    <p:sldLayoutId id="2147483673" r:id="rId6"/>
    <p:sldLayoutId id="2147483681" r:id="rId7"/>
    <p:sldLayoutId id="2147483684" r:id="rId8"/>
    <p:sldLayoutId id="2147483650" r:id="rId9"/>
    <p:sldLayoutId id="2147483653" r:id="rId10"/>
    <p:sldLayoutId id="2147483654" r:id="rId11"/>
    <p:sldLayoutId id="2147483677" r:id="rId12"/>
    <p:sldLayoutId id="2147483655" r:id="rId13"/>
    <p:sldLayoutId id="2147483685" r:id="rId14"/>
    <p:sldLayoutId id="2147483678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Metropolis" panose="000008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323C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323C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323C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323C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1" y="76543"/>
            <a:ext cx="10515600" cy="133882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1" y="177703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3189" y="6356350"/>
            <a:ext cx="7025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8" y="0"/>
            <a:ext cx="1563851" cy="1491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74" y="6230790"/>
            <a:ext cx="731115" cy="570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14" y="6050801"/>
            <a:ext cx="1614788" cy="93014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93" y="542926"/>
            <a:ext cx="247844" cy="309858"/>
          </a:xfrm>
          <a:prstGeom prst="rect">
            <a:avLst/>
          </a:prstGeom>
          <a:solidFill>
            <a:srgbClr val="EF3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7167-F685-421A-91DE-1C5C4704AB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87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Metropolis" panose="000008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323C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323C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323C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323C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5.jpg"/><Relationship Id="rId4" Type="http://schemas.openxmlformats.org/officeDocument/2006/relationships/image" Target="../media/image7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4.png"/><Relationship Id="rId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itsingapore.com/mice/en/" TargetMode="External"/><Relationship Id="rId2" Type="http://schemas.openxmlformats.org/officeDocument/2006/relationships/hyperlink" Target="https://tih.stb.gov.sg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hyperlink" Target="https://www.facebook.com/VisitSingapore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vetlana_MAYLATOVA@stb.gov.sg" TargetMode="External"/><Relationship Id="rId2" Type="http://schemas.openxmlformats.org/officeDocument/2006/relationships/hyperlink" Target="mailto:Beverly_AUYONG@stb.gov.s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0.JPG"/><Relationship Id="rId4" Type="http://schemas.openxmlformats.org/officeDocument/2006/relationships/hyperlink" Target="mailto:STB_Moscow@stb.gov.s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png"/><Relationship Id="rId7" Type="http://schemas.openxmlformats.org/officeDocument/2006/relationships/image" Target="../media/image60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emf"/><Relationship Id="rId11" Type="http://schemas.openxmlformats.org/officeDocument/2006/relationships/image" Target="../media/image64.png"/><Relationship Id="rId5" Type="http://schemas.openxmlformats.org/officeDocument/2006/relationships/image" Target="../media/image58.emf"/><Relationship Id="rId10" Type="http://schemas.openxmlformats.org/officeDocument/2006/relationships/image" Target="../media/image63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10" Type="http://schemas.openxmlformats.org/officeDocument/2006/relationships/image" Target="../media/image64.png"/><Relationship Id="rId4" Type="http://schemas.openxmlformats.org/officeDocument/2006/relationships/image" Target="../media/image58.emf"/><Relationship Id="rId9" Type="http://schemas.openxmlformats.org/officeDocument/2006/relationships/image" Target="../media/image6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2"/>
          <p:cNvSpPr txBox="1">
            <a:spLocks/>
          </p:cNvSpPr>
          <p:nvPr/>
        </p:nvSpPr>
        <p:spPr bwMode="auto">
          <a:xfrm>
            <a:off x="5671073" y="6546900"/>
            <a:ext cx="727657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Helvetica Neue Ligh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har char="–"/>
              <a:defRPr sz="1400" kern="1200">
                <a:solidFill>
                  <a:schemeClr val="tx1"/>
                </a:solidFill>
                <a:latin typeface="Helvetica Neue Ligh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har char="•"/>
              <a:defRPr sz="1200" kern="1200">
                <a:solidFill>
                  <a:schemeClr val="tx1"/>
                </a:solidFill>
                <a:latin typeface="Helvetica Neue Ligh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har char="–"/>
              <a:defRPr sz="1000" kern="1200">
                <a:solidFill>
                  <a:schemeClr val="tx1"/>
                </a:solidFill>
                <a:latin typeface="Helvetica Neue Ligh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har char="»"/>
              <a:defRPr sz="1000" kern="1200">
                <a:solidFill>
                  <a:schemeClr val="tx1"/>
                </a:solidFill>
                <a:latin typeface="Helvetica Neue Ligh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000" kern="1200">
                <a:solidFill>
                  <a:schemeClr val="tx1"/>
                </a:solidFill>
                <a:latin typeface="Helvetica Neue Light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000" kern="1200">
                <a:solidFill>
                  <a:schemeClr val="tx1"/>
                </a:solidFill>
                <a:latin typeface="Helvetica Neue Light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000" kern="1200">
                <a:solidFill>
                  <a:schemeClr val="tx1"/>
                </a:solidFill>
                <a:latin typeface="Helvetica Neue Light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000" kern="1200">
                <a:solidFill>
                  <a:schemeClr val="tx1"/>
                </a:solidFill>
                <a:latin typeface="Helvetica Neue Ligh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These slides are property of SECB and shall not be reproduced and/or distributed without permission from SECB.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246" y="597492"/>
            <a:ext cx="113281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b="1" dirty="0">
                <a:solidFill>
                  <a:schemeClr val="bg1"/>
                </a:solidFill>
                <a:latin typeface="Metropolis" panose="00000800000000000000" pitchFamily="50" charset="0"/>
                <a:ea typeface="+mj-ea"/>
                <a:cs typeface="+mj-cs"/>
              </a:rPr>
              <a:t>Сингапур -</a:t>
            </a:r>
            <a:endParaRPr lang="en-SG" sz="4400" b="1" dirty="0">
              <a:solidFill>
                <a:schemeClr val="bg1"/>
              </a:solidFill>
              <a:latin typeface="Metropolis" panose="00000800000000000000" pitchFamily="50" charset="0"/>
              <a:ea typeface="+mj-ea"/>
              <a:cs typeface="+mj-cs"/>
            </a:endParaRPr>
          </a:p>
          <a:p>
            <a:pPr lvl="0">
              <a:defRPr/>
            </a:pPr>
            <a:r>
              <a:rPr lang="ru-RU" sz="4400" b="1" dirty="0">
                <a:solidFill>
                  <a:schemeClr val="bg1"/>
                </a:solidFill>
                <a:latin typeface="Metropolis" panose="00000800000000000000" pitchFamily="50" charset="0"/>
                <a:ea typeface="+mj-ea"/>
                <a:cs typeface="+mj-cs"/>
              </a:rPr>
              <a:t>идеальное место для вашего мероприятия</a:t>
            </a:r>
            <a:endParaRPr lang="en-SG" sz="4400" b="1" dirty="0">
              <a:solidFill>
                <a:schemeClr val="bg1"/>
              </a:solidFill>
              <a:latin typeface="Metropolis" panose="00000800000000000000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57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68332"/>
            <a:ext cx="3744374" cy="590931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Metropolis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</a:rPr>
              <a:t>Привилегии</a:t>
            </a:r>
            <a:endParaRPr lang="en-SG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481537"/>
              </p:ext>
            </p:extLst>
          </p:nvPr>
        </p:nvGraphicFramePr>
        <p:xfrm>
          <a:off x="105878" y="953441"/>
          <a:ext cx="11891296" cy="4725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944">
                  <a:extLst>
                    <a:ext uri="{9D8B030D-6E8A-4147-A177-3AD203B41FA5}">
                      <a16:colId xmlns:a16="http://schemas.microsoft.com/office/drawing/2014/main" val="1655418508"/>
                    </a:ext>
                  </a:extLst>
                </a:gridCol>
                <a:gridCol w="8146352">
                  <a:extLst>
                    <a:ext uri="{9D8B030D-6E8A-4147-A177-3AD203B41FA5}">
                      <a16:colId xmlns:a16="http://schemas.microsoft.com/office/drawing/2014/main" val="3520402078"/>
                    </a:ext>
                  </a:extLst>
                </a:gridCol>
              </a:tblGrid>
              <a:tr h="29316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Организация</a:t>
                      </a:r>
                      <a:endParaRPr lang="en-SG" sz="14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Привилегии</a:t>
                      </a:r>
                      <a:endParaRPr lang="en-SG" sz="14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09089"/>
                  </a:ext>
                </a:extLst>
              </a:tr>
              <a:tr h="2198755">
                <a:tc>
                  <a:txBody>
                    <a:bodyPr/>
                    <a:lstStyle/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*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Размер скидки варьируется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зависимости от пункта вылета и назначения. Привилегии предоставляются по согласованию с авиакомпанией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Singapore Airlines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согласно правилам и положениям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  <a:endParaRPr lang="en-SG" sz="120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Привилегии для организаторов</a:t>
                      </a:r>
                      <a:r>
                        <a:rPr lang="ru-RU" sz="14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мероприятия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Бесплатные</a:t>
                      </a:r>
                      <a:r>
                        <a:rPr lang="en-SG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авиабилеты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(несколько на группу от определенного количества мест)</a:t>
                      </a:r>
                      <a:endParaRPr lang="en-SG" sz="1400" b="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Предоставление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кидки или бесплатного билета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для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инспекции</a:t>
                      </a:r>
                      <a:endParaRPr lang="en-SG" sz="1400" b="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Специальное</a:t>
                      </a:r>
                      <a:r>
                        <a:rPr lang="en-SG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объявление на борту для групп более </a:t>
                      </a:r>
                      <a:r>
                        <a:rPr lang="en-SG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50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человек</a:t>
                      </a:r>
                      <a:endParaRPr lang="en-SG" sz="1400" b="1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Скидка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 агентские услуги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туристической компании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Tradewinds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Привилегии для участников мероприятия</a:t>
                      </a:r>
                      <a:endParaRPr lang="en-US" sz="1400" b="1" u="sng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Скидки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 тарифы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SG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Singapore Airlines</a:t>
                      </a:r>
                      <a:r>
                        <a:rPr lang="en-SG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endParaRPr lang="en-SG" sz="1400" b="1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Бесплатно</a:t>
                      </a:r>
                      <a:r>
                        <a:rPr lang="en-SG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до </a:t>
                      </a:r>
                      <a:r>
                        <a:rPr lang="en-SG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10kg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дополнительного багажа</a:t>
                      </a:r>
                      <a:endParaRPr lang="en-SG" sz="1400" b="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Все привилегии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посадочного талона </a:t>
                      </a:r>
                      <a:r>
                        <a:rPr lang="en-SG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SIA</a:t>
                      </a:r>
                      <a:endParaRPr lang="en-SG" sz="1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356348"/>
                  </a:ext>
                </a:extLst>
              </a:tr>
              <a:tr h="1114036">
                <a:tc>
                  <a:txBody>
                    <a:bodyPr/>
                    <a:lstStyle/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При условии,</a:t>
                      </a:r>
                      <a:r>
                        <a:rPr lang="ru-RU" sz="1400" b="1" i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что </a:t>
                      </a:r>
                      <a:r>
                        <a:rPr lang="en-SG" sz="1400" b="1" i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JQ </a:t>
                      </a:r>
                      <a:r>
                        <a:rPr lang="ru-RU" sz="1400" b="1" i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работает на территории </a:t>
                      </a:r>
                      <a:r>
                        <a:rPr lang="en-SG" sz="1400" b="1" i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CIP</a:t>
                      </a:r>
                      <a:r>
                        <a:rPr lang="ru-RU" sz="1400" b="1" i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Чанги</a:t>
                      </a:r>
                      <a:endParaRPr lang="en-SG" sz="1400" b="1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Скидки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Quayside Service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 элитном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терминале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1 бесплатная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Quayside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услуга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на каждые 9 бронирований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Специальные тарифы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 аренду залов и дополнительные услуги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для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MICE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делегатов</a:t>
                      </a:r>
                      <a:endParaRPr lang="en-SG" sz="1400" b="1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Скидки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 бесплатные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услуги для инспекций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73278"/>
                  </a:ext>
                </a:extLst>
              </a:tr>
              <a:tr h="976435">
                <a:tc>
                  <a:txBody>
                    <a:bodyPr/>
                    <a:lstStyle/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Скидка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услуги сервиса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Grab</a:t>
                      </a:r>
                    </a:p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Grab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наиболее часто используемая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Online-to-Offline (O2O)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мобильная платформа в ЮВ Азии по вызову такси, доставке еды и товаров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 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143812"/>
                  </a:ext>
                </a:extLst>
              </a:tr>
            </a:tbl>
          </a:graphicData>
        </a:graphic>
      </p:graphicFrame>
      <p:pic>
        <p:nvPicPr>
          <p:cNvPr id="8" name="Picture 40" descr="https://si0.twimg.com/profile_images/1529082690/SIA_stacked_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4" y="1612757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72187" y="2132675"/>
            <a:ext cx="232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Singapore Airlines</a:t>
            </a:r>
            <a:endParaRPr lang="en-SG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F97167-F685-421A-91DE-1C5C4704AB74}" type="slidenum">
              <a:rPr lang="en-GB" smtClean="0"/>
              <a:t>10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7" y="4032176"/>
            <a:ext cx="1334503" cy="664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3500" y="4388545"/>
            <a:ext cx="1354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JetQuay</a:t>
            </a:r>
            <a:endParaRPr lang="en-SG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5876" y="5200172"/>
            <a:ext cx="232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Grab</a:t>
            </a:r>
            <a:endParaRPr lang="en-SG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8" y="5095366"/>
            <a:ext cx="1030211" cy="440468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3189" y="6356350"/>
            <a:ext cx="7025911" cy="365125"/>
          </a:xfrm>
        </p:spPr>
        <p:txBody>
          <a:bodyPr/>
          <a:lstStyle/>
          <a:p>
            <a:r>
              <a:rPr lang="en-US" sz="1000" dirty="0" smtClean="0"/>
              <a:t>Restricted, Sensitive Normal</a:t>
            </a:r>
            <a:endParaRPr lang="en-US" sz="1000" dirty="0"/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19973" y="707218"/>
            <a:ext cx="43244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Привилегии предоставляются по соглашению сторон.</a:t>
            </a:r>
            <a:endParaRPr lang="en-SG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47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720524"/>
              </p:ext>
            </p:extLst>
          </p:nvPr>
        </p:nvGraphicFramePr>
        <p:xfrm>
          <a:off x="82461" y="1059317"/>
          <a:ext cx="11971887" cy="338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0325">
                  <a:extLst>
                    <a:ext uri="{9D8B030D-6E8A-4147-A177-3AD203B41FA5}">
                      <a16:colId xmlns:a16="http://schemas.microsoft.com/office/drawing/2014/main" val="1655418508"/>
                    </a:ext>
                  </a:extLst>
                </a:gridCol>
                <a:gridCol w="8201562">
                  <a:extLst>
                    <a:ext uri="{9D8B030D-6E8A-4147-A177-3AD203B41FA5}">
                      <a16:colId xmlns:a16="http://schemas.microsoft.com/office/drawing/2014/main" val="3520402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G" sz="1400" b="1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Organisation</a:t>
                      </a:r>
                      <a:endParaRPr lang="en-SG" sz="14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b="1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Benefits</a:t>
                      </a:r>
                      <a:endParaRPr lang="en-SG" sz="14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0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Привилегии для организаторов</a:t>
                      </a:r>
                      <a:r>
                        <a:rPr lang="ru-RU" sz="14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мероприятия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Скидка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 предварительную оптовую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закупку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SIM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карт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SG" sz="140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Привилегии для участников мероприятия</a:t>
                      </a:r>
                      <a:endParaRPr lang="en-US" sz="1400" b="1" u="sng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Скидка или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подарок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например, адаптер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lang="en-SG" sz="1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73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2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Привилегии для организаторов</a:t>
                      </a:r>
                      <a:r>
                        <a:rPr lang="ru-RU" sz="14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мероприятия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Бесплатный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корпоративный кобрендинг-дизайн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FlashPay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карт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endParaRPr lang="en-SG" sz="140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Скидки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 оптовую закупку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FlashPay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карт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SG" sz="11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*</a:t>
                      </a:r>
                      <a:r>
                        <a:rPr lang="en-SG" sz="1100" dirty="0" err="1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FlashPay</a:t>
                      </a:r>
                      <a:r>
                        <a:rPr lang="en-SG" sz="11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Cards </a:t>
                      </a:r>
                      <a:r>
                        <a:rPr lang="ru-RU" sz="11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розничная цена</a:t>
                      </a:r>
                      <a:r>
                        <a:rPr lang="en-SG" sz="11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S$5 (</a:t>
                      </a:r>
                      <a:r>
                        <a:rPr lang="ru-RU" sz="11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</a:t>
                      </a:r>
                      <a:r>
                        <a:rPr lang="en-SG" sz="11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S$0 </a:t>
                      </a:r>
                      <a:r>
                        <a:rPr lang="ru-RU" sz="11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балансом</a:t>
                      </a:r>
                      <a:endParaRPr lang="en-SG" sz="1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66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Привилегии для участников мероприятия</a:t>
                      </a:r>
                      <a:endParaRPr lang="en-US" sz="1400" b="1" u="sng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Бесплатные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жетоны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</a:t>
                      </a:r>
                      <a:r>
                        <a:rPr lang="en-SG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Sentosa</a:t>
                      </a:r>
                      <a:r>
                        <a:rPr lang="en-SG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FUN PASS</a:t>
                      </a:r>
                      <a:endParaRPr lang="en-SG" sz="140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538548"/>
                  </a:ext>
                </a:extLst>
              </a:tr>
            </a:tbl>
          </a:graphicData>
        </a:graphic>
      </p:graphicFrame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F97167-F685-421A-91DE-1C5C4704AB74}" type="slidenum">
              <a:rPr lang="en-GB" smtClean="0"/>
              <a:t>11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924778" y="1786644"/>
            <a:ext cx="232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StarHub</a:t>
            </a:r>
            <a:endParaRPr lang="en-SG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Picture 2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3" y="1475642"/>
            <a:ext cx="1011369" cy="84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ownloa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0" b="28026"/>
          <a:stretch/>
        </p:blipFill>
        <p:spPr bwMode="auto">
          <a:xfrm>
            <a:off x="643999" y="2877076"/>
            <a:ext cx="1181245" cy="47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83189" y="3995799"/>
            <a:ext cx="232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Sentosa</a:t>
            </a:r>
            <a:endParaRPr lang="en-SG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7" name="Picture 4" descr="sentosa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3" y="3888685"/>
            <a:ext cx="1630488" cy="47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70514" y="2960695"/>
            <a:ext cx="232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NETS</a:t>
            </a:r>
            <a:endParaRPr lang="en-SG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3189" y="6356350"/>
            <a:ext cx="7025911" cy="365125"/>
          </a:xfrm>
        </p:spPr>
        <p:txBody>
          <a:bodyPr/>
          <a:lstStyle/>
          <a:p>
            <a:r>
              <a:rPr lang="en-US" sz="1000" dirty="0" smtClean="0"/>
              <a:t>Restricted, Sensitive Normal</a:t>
            </a:r>
            <a:endParaRPr lang="en-US" sz="1000" dirty="0"/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307718"/>
            <a:ext cx="3744374" cy="590931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Metropolis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</a:rPr>
              <a:t>Привилегии</a:t>
            </a:r>
            <a:endParaRPr lang="en-SG" sz="36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19973" y="707218"/>
            <a:ext cx="43244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Привилегии предоставляются по соглашению сторон.</a:t>
            </a:r>
            <a:endParaRPr lang="en-SG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83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0121" y="452948"/>
            <a:ext cx="10515600" cy="535531"/>
          </a:xfrm>
        </p:spPr>
        <p:txBody>
          <a:bodyPr/>
          <a:lstStyle/>
          <a:p>
            <a:r>
              <a:rPr lang="ru-RU" sz="3200" b="1" dirty="0" smtClean="0"/>
              <a:t>Полезные ссылки</a:t>
            </a:r>
            <a:endParaRPr lang="en-SG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F97167-F685-421A-91DE-1C5C4704AB74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3559" y="931663"/>
            <a:ext cx="11684783" cy="3477875"/>
            <a:chOff x="93560" y="1239949"/>
            <a:chExt cx="10829544" cy="3477875"/>
          </a:xfrm>
        </p:grpSpPr>
        <p:sp>
          <p:nvSpPr>
            <p:cNvPr id="3" name="Rectangle 2"/>
            <p:cNvSpPr/>
            <p:nvPr/>
          </p:nvSpPr>
          <p:spPr>
            <a:xfrm>
              <a:off x="93560" y="1239949"/>
              <a:ext cx="10829544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5112" lvl="1"/>
              <a:r>
                <a:rPr lang="en-US" sz="2000" b="1" dirty="0" smtClean="0">
                  <a:latin typeface="Roboto"/>
                </a:rPr>
                <a:t> </a:t>
              </a:r>
              <a:endParaRPr lang="en-US" sz="2000" b="1" dirty="0">
                <a:latin typeface="Roboto"/>
              </a:endParaRPr>
            </a:p>
            <a:p>
              <a:pPr marL="722312" lvl="1" indent="-457200">
                <a:buAutoNum type="arabicPeriod"/>
              </a:pPr>
              <a:r>
                <a:rPr lang="en-US" sz="2000" dirty="0">
                  <a:latin typeface="Roboto"/>
                </a:rPr>
                <a:t>Tourism Information &amp; Services Hub – </a:t>
              </a:r>
              <a:r>
                <a:rPr lang="en-US" sz="2000" dirty="0">
                  <a:solidFill>
                    <a:schemeClr val="bg1"/>
                  </a:solidFill>
                  <a:latin typeface="Roboto"/>
                  <a:hlinkClick r:id="rId2"/>
                </a:rPr>
                <a:t>https://tih.stb.gov.sg</a:t>
              </a:r>
              <a:r>
                <a:rPr lang="en-US" sz="2000" dirty="0">
                  <a:solidFill>
                    <a:schemeClr val="bg1"/>
                  </a:solidFill>
                  <a:latin typeface="Roboto"/>
                </a:rPr>
                <a:t> </a:t>
              </a:r>
            </a:p>
            <a:p>
              <a:pPr marL="722312" lvl="1" indent="-457200">
                <a:buAutoNum type="arabicPeriod"/>
              </a:pPr>
              <a:endParaRPr lang="en-US" sz="2000" dirty="0">
                <a:latin typeface="Roboto"/>
              </a:endParaRPr>
            </a:p>
            <a:p>
              <a:pPr marL="722312" lvl="1" indent="-457200">
                <a:buAutoNum type="arabicPeriod"/>
              </a:pPr>
              <a:r>
                <a:rPr lang="en-US" sz="2000" dirty="0">
                  <a:latin typeface="Roboto"/>
                </a:rPr>
                <a:t>Passion Tours Guide – </a:t>
              </a:r>
              <a:r>
                <a:rPr lang="ru-RU" sz="2000" dirty="0" smtClean="0">
                  <a:latin typeface="Roboto"/>
                </a:rPr>
                <a:t>по запросу</a:t>
              </a:r>
              <a:endParaRPr lang="en-US" sz="2000" dirty="0">
                <a:latin typeface="Roboto"/>
              </a:endParaRPr>
            </a:p>
            <a:p>
              <a:pPr marL="722312" lvl="1" indent="-457200">
                <a:buAutoNum type="arabicPeriod"/>
              </a:pPr>
              <a:endParaRPr lang="en-US" sz="2000" dirty="0">
                <a:latin typeface="Roboto"/>
              </a:endParaRPr>
            </a:p>
            <a:p>
              <a:pPr marL="722312" lvl="1" indent="-457200">
                <a:buAutoNum type="arabicPeriod"/>
              </a:pPr>
              <a:r>
                <a:rPr lang="ru-RU" sz="2000" dirty="0" smtClean="0">
                  <a:latin typeface="Roboto"/>
                </a:rPr>
                <a:t>Официальный сайт</a:t>
              </a:r>
              <a:r>
                <a:rPr lang="en-US" sz="2000" dirty="0" smtClean="0">
                  <a:latin typeface="Roboto"/>
                </a:rPr>
                <a:t>– </a:t>
              </a:r>
              <a:r>
                <a:rPr lang="en-US" sz="2000" dirty="0">
                  <a:latin typeface="Roboto"/>
                  <a:hlinkClick r:id="rId3"/>
                </a:rPr>
                <a:t>https://www.visitsingapore.com/mice/en/</a:t>
              </a:r>
              <a:r>
                <a:rPr lang="en-US" sz="2000" dirty="0">
                  <a:latin typeface="Roboto"/>
                </a:rPr>
                <a:t> </a:t>
              </a:r>
            </a:p>
            <a:p>
              <a:pPr marL="722312" lvl="1" indent="-457200">
                <a:buAutoNum type="arabicPeriod"/>
              </a:pPr>
              <a:endParaRPr lang="en-US" sz="2000" dirty="0">
                <a:latin typeface="Roboto"/>
              </a:endParaRPr>
            </a:p>
            <a:p>
              <a:pPr marL="722312" lvl="1" indent="-457200">
                <a:buFontTx/>
                <a:buAutoNum type="arabicPeriod"/>
              </a:pPr>
              <a:r>
                <a:rPr lang="en-US" sz="2000" dirty="0" smtClean="0">
                  <a:latin typeface="Roboto"/>
                </a:rPr>
                <a:t>        </a:t>
              </a:r>
              <a:r>
                <a:rPr lang="ru-RU" sz="2000" dirty="0" smtClean="0">
                  <a:latin typeface="Roboto"/>
                </a:rPr>
                <a:t> </a:t>
              </a:r>
              <a:r>
                <a:rPr lang="en-US" sz="2000" dirty="0" smtClean="0">
                  <a:latin typeface="Roboto"/>
                </a:rPr>
                <a:t>Facebook </a:t>
              </a:r>
              <a:r>
                <a:rPr lang="en-US" sz="2000" dirty="0">
                  <a:latin typeface="Roboto"/>
                </a:rPr>
                <a:t>– </a:t>
              </a:r>
              <a:r>
                <a:rPr lang="en-US" sz="2000" u="sng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hlinkClick r:id="rId4"/>
                </a:rPr>
                <a:t>https://</a:t>
              </a:r>
              <a:r>
                <a:rPr lang="en-US" sz="2000" u="sng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hlinkClick r:id="rId4"/>
                </a:rPr>
                <a:t>www.facebook.com/VisitSingapore</a:t>
              </a:r>
              <a:r>
                <a:rPr lang="en-SG" sz="2000" u="sng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hlinkClick r:id="rId4"/>
                </a:rPr>
                <a:t>RU</a:t>
              </a:r>
              <a:r>
                <a:rPr lang="en-SG" sz="2000" u="sng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en-US" sz="2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722312" lvl="1" indent="-457200">
                <a:buAutoNum type="arabicPeriod"/>
              </a:pPr>
              <a:endParaRPr lang="en-US" sz="2000" dirty="0">
                <a:latin typeface="Roboto"/>
              </a:endParaRPr>
            </a:p>
            <a:p>
              <a:pPr marL="722312" lvl="1" indent="-457200">
                <a:buAutoNum type="arabicPeriod"/>
              </a:pPr>
              <a:r>
                <a:rPr lang="en-US" sz="2000" dirty="0">
                  <a:latin typeface="Roboto"/>
                </a:rPr>
                <a:t>        </a:t>
              </a:r>
              <a:r>
                <a:rPr lang="ru-RU" sz="2000" dirty="0" smtClean="0">
                  <a:latin typeface="Roboto"/>
                </a:rPr>
                <a:t>Приложение </a:t>
              </a:r>
              <a:r>
                <a:rPr lang="en-US" sz="2000" dirty="0" smtClean="0">
                  <a:latin typeface="Roboto"/>
                </a:rPr>
                <a:t>– </a:t>
              </a:r>
              <a:r>
                <a:rPr lang="en-US" sz="2000" dirty="0">
                  <a:latin typeface="Roboto"/>
                </a:rPr>
                <a:t>Visit Singapore Travel Guide </a:t>
              </a:r>
            </a:p>
            <a:p>
              <a:pPr marL="722312" lvl="1" indent="-457200">
                <a:buAutoNum type="arabicPeriod"/>
              </a:pPr>
              <a:endParaRPr lang="en-US" sz="2000" dirty="0">
                <a:latin typeface="Roboto"/>
              </a:endParaRPr>
            </a:p>
          </p:txBody>
        </p:sp>
        <p:pic>
          <p:nvPicPr>
            <p:cNvPr id="10" name="Picture 2" descr="0dfb816e-97b5-4c75-8703-0c6ccea5745d@reso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883" y="3304986"/>
              <a:ext cx="398291" cy="388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ab73340c-a7d6-4d10-9b3d-c2f71f35ec23@reso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62" y="3925632"/>
              <a:ext cx="479042" cy="479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2875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44" y="480368"/>
            <a:ext cx="10515600" cy="535531"/>
          </a:xfrm>
        </p:spPr>
        <p:txBody>
          <a:bodyPr/>
          <a:lstStyle/>
          <a:p>
            <a:r>
              <a:rPr lang="ru-RU" sz="3200" dirty="0">
                <a:ea typeface="+mn-ea"/>
                <a:cs typeface="+mn-cs"/>
              </a:rPr>
              <a:t>Совет по туризму Сингапура</a:t>
            </a:r>
            <a:endParaRPr lang="en-SG" sz="320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B7348A7-2A4C-49CB-9D81-85D6F0E11395}" type="slidenum">
              <a:rPr lang="en-SG" smtClean="0"/>
              <a:pPr/>
              <a:t>13</a:t>
            </a:fld>
            <a:endParaRPr lang="en-SG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66063" y="2298011"/>
            <a:ext cx="37012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 Neue Light" charset="0"/>
                <a:ea typeface="Arial" charset="0"/>
                <a:cs typeface="Arial" charset="0"/>
              </a:defRPr>
            </a:lvl1pPr>
            <a:lvl2pPr>
              <a:defRPr sz="1400">
                <a:solidFill>
                  <a:schemeClr val="tx1"/>
                </a:solidFill>
                <a:latin typeface="Helvetica Neue Light" charset="0"/>
                <a:ea typeface="Arial" charset="0"/>
              </a:defRPr>
            </a:lvl2pPr>
            <a:lvl3pPr>
              <a:defRPr sz="1200">
                <a:solidFill>
                  <a:schemeClr val="tx1"/>
                </a:solidFill>
                <a:latin typeface="Helvetica Neue Light" charset="0"/>
                <a:ea typeface="Arial" charset="0"/>
              </a:defRPr>
            </a:lvl3pPr>
            <a:lvl4pPr>
              <a:defRPr sz="1000">
                <a:solidFill>
                  <a:schemeClr val="tx1"/>
                </a:solidFill>
                <a:latin typeface="Helvetica Neue Light" charset="0"/>
                <a:ea typeface="Arial" charset="0"/>
              </a:defRPr>
            </a:lvl4pPr>
            <a:lvl5pPr>
              <a:defRPr sz="1000">
                <a:solidFill>
                  <a:schemeClr val="tx1"/>
                </a:solidFill>
                <a:latin typeface="Helvetica Neue Light" charset="0"/>
                <a:ea typeface="Arial" charset="0"/>
              </a:defRPr>
            </a:lvl5pPr>
            <a:lvl6pPr eaLnBrk="0" hangingPunct="0">
              <a:defRPr sz="1000">
                <a:solidFill>
                  <a:schemeClr val="tx1"/>
                </a:solidFill>
                <a:latin typeface="Helvetica Neue Light" charset="0"/>
                <a:ea typeface="Arial" charset="0"/>
              </a:defRPr>
            </a:lvl6pPr>
            <a:lvl7pPr eaLnBrk="0" hangingPunct="0">
              <a:defRPr sz="1000">
                <a:solidFill>
                  <a:schemeClr val="tx1"/>
                </a:solidFill>
                <a:latin typeface="Helvetica Neue Light" charset="0"/>
                <a:ea typeface="Arial" charset="0"/>
              </a:defRPr>
            </a:lvl7pPr>
            <a:lvl8pPr eaLnBrk="0" hangingPunct="0">
              <a:defRPr sz="1000">
                <a:solidFill>
                  <a:schemeClr val="tx1"/>
                </a:solidFill>
                <a:latin typeface="Helvetica Neue Light" charset="0"/>
                <a:ea typeface="Arial" charset="0"/>
              </a:defRPr>
            </a:lvl8pPr>
            <a:lvl9pPr eaLnBrk="0" hangingPunct="0">
              <a:defRPr sz="1000">
                <a:solidFill>
                  <a:schemeClr val="tx1"/>
                </a:solidFill>
                <a:latin typeface="Helvetica Neue Light" charset="0"/>
                <a:ea typeface="Arial" charset="0"/>
              </a:defRPr>
            </a:lvl9pPr>
          </a:lstStyle>
          <a:p>
            <a:endParaRPr lang="en-US" dirty="0">
              <a:latin typeface="Arial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Arial" charset="0"/>
              </a:rPr>
              <a:t> </a:t>
            </a:r>
            <a:endParaRPr lang="ru-RU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03900"/>
            <a:ext cx="12192000" cy="105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/>
          <p:cNvSpPr txBox="1"/>
          <p:nvPr/>
        </p:nvSpPr>
        <p:spPr>
          <a:xfrm>
            <a:off x="595553" y="4880570"/>
            <a:ext cx="5200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charset="0"/>
              </a:rPr>
              <a:t>Ms</a:t>
            </a:r>
            <a:r>
              <a:rPr lang="ru-RU" b="1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Melissa THOMPSON</a:t>
            </a:r>
          </a:p>
          <a:p>
            <a:r>
              <a:rPr lang="en-US" dirty="0">
                <a:latin typeface="Arial" charset="0"/>
              </a:rPr>
              <a:t>Area Director</a:t>
            </a:r>
          </a:p>
          <a:p>
            <a:r>
              <a:rPr lang="en-US" dirty="0">
                <a:latin typeface="Arial" charset="0"/>
              </a:rPr>
              <a:t>Email: </a:t>
            </a:r>
            <a:r>
              <a:rPr lang="en-US" dirty="0">
                <a:solidFill>
                  <a:schemeClr val="accent1"/>
                </a:solidFill>
                <a:latin typeface="Arial" charset="0"/>
                <a:hlinkClick r:id="rId2"/>
              </a:rPr>
              <a:t>Melissa_Jane_THOMPSON@stb.gov.sg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91178" y="482115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Arial" charset="0"/>
              </a:rPr>
              <a:t>Ms. Svetlana MAYLATOVA</a:t>
            </a:r>
          </a:p>
          <a:p>
            <a:r>
              <a:rPr lang="en-US" dirty="0">
                <a:latin typeface="Arial" charset="0"/>
              </a:rPr>
              <a:t>Manager</a:t>
            </a:r>
          </a:p>
          <a:p>
            <a:r>
              <a:rPr lang="en-US" dirty="0">
                <a:latin typeface="Arial" charset="0"/>
              </a:rPr>
              <a:t>Email: </a:t>
            </a:r>
            <a:r>
              <a:rPr lang="en-US" dirty="0">
                <a:solidFill>
                  <a:schemeClr val="accent1"/>
                </a:solidFill>
                <a:latin typeface="Arial" charset="0"/>
                <a:hlinkClick r:id="rId3"/>
              </a:rPr>
              <a:t>Svetlana_MAYLATOVA@stb.gov.sg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Arial" charset="0"/>
                <a:hlinkClick r:id="rId4"/>
              </a:rPr>
              <a:t>STB_Moscow@stb.gov.sg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44" y="979994"/>
            <a:ext cx="3657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964" y="2057688"/>
            <a:ext cx="10515600" cy="923330"/>
          </a:xfrm>
        </p:spPr>
        <p:txBody>
          <a:bodyPr/>
          <a:lstStyle/>
          <a:p>
            <a:r>
              <a:rPr lang="ru-RU" sz="6000" dirty="0"/>
              <a:t>Сингапур всегда ждет вас</a:t>
            </a:r>
            <a:endParaRPr lang="en-SG" sz="6000" dirty="0"/>
          </a:p>
        </p:txBody>
      </p:sp>
    </p:spTree>
    <p:extLst>
      <p:ext uri="{BB962C8B-B14F-4D97-AF65-F5344CB8AC3E}">
        <p14:creationId xmlns:p14="http://schemas.microsoft.com/office/powerpoint/2010/main" val="37019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53d9cf1d-188f-49a0-a010-58a5e88aee6a@reso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4" b="27421"/>
          <a:stretch/>
        </p:blipFill>
        <p:spPr bwMode="auto">
          <a:xfrm>
            <a:off x="6227090" y="1260393"/>
            <a:ext cx="1591031" cy="69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F97167-F685-421A-91DE-1C5C4704AB74}" type="slidenum">
              <a:rPr lang="en-GB" smtClean="0"/>
              <a:t>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3189" y="6356350"/>
            <a:ext cx="7025911" cy="365125"/>
          </a:xfrm>
        </p:spPr>
        <p:txBody>
          <a:bodyPr/>
          <a:lstStyle/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2753" y="270414"/>
            <a:ext cx="10515600" cy="71558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Metropolis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ru-RU" sz="3200" b="1" dirty="0"/>
              <a:t>Календарь знаковых бизнес мероприятий </a:t>
            </a:r>
            <a:endParaRPr lang="en-SG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77858" y="1052734"/>
            <a:ext cx="1804903" cy="3083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ЯНВАРЬ</a:t>
            </a:r>
            <a:endParaRPr lang="en-SG" b="1" dirty="0"/>
          </a:p>
        </p:txBody>
      </p:sp>
      <p:sp>
        <p:nvSpPr>
          <p:cNvPr id="10" name="Rectangle 9"/>
          <p:cNvSpPr/>
          <p:nvPr/>
        </p:nvSpPr>
        <p:spPr>
          <a:xfrm>
            <a:off x="4243602" y="1062013"/>
            <a:ext cx="1804903" cy="3083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МАРТ</a:t>
            </a:r>
            <a:endParaRPr lang="en-SG" b="1" dirty="0"/>
          </a:p>
        </p:txBody>
      </p:sp>
      <p:sp>
        <p:nvSpPr>
          <p:cNvPr id="11" name="Rectangle 10"/>
          <p:cNvSpPr/>
          <p:nvPr/>
        </p:nvSpPr>
        <p:spPr>
          <a:xfrm>
            <a:off x="2360730" y="1062013"/>
            <a:ext cx="1804903" cy="3083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ФЕВРАЛЬ</a:t>
            </a:r>
            <a:endParaRPr lang="en-SG" b="1" dirty="0"/>
          </a:p>
        </p:txBody>
      </p:sp>
      <p:sp>
        <p:nvSpPr>
          <p:cNvPr id="12" name="Rectangle 11"/>
          <p:cNvSpPr/>
          <p:nvPr/>
        </p:nvSpPr>
        <p:spPr>
          <a:xfrm>
            <a:off x="6120157" y="1041683"/>
            <a:ext cx="1804903" cy="3083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АПРЕЛЬ</a:t>
            </a:r>
            <a:endParaRPr lang="en-SG" b="1" dirty="0"/>
          </a:p>
        </p:txBody>
      </p:sp>
      <p:sp>
        <p:nvSpPr>
          <p:cNvPr id="13" name="Rectangle 12"/>
          <p:cNvSpPr/>
          <p:nvPr/>
        </p:nvSpPr>
        <p:spPr>
          <a:xfrm>
            <a:off x="9885901" y="1050962"/>
            <a:ext cx="1804903" cy="3083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ИЮНЬ</a:t>
            </a:r>
            <a:endParaRPr lang="en-SG" b="1" dirty="0"/>
          </a:p>
        </p:txBody>
      </p:sp>
      <p:sp>
        <p:nvSpPr>
          <p:cNvPr id="14" name="Rectangle 13"/>
          <p:cNvSpPr/>
          <p:nvPr/>
        </p:nvSpPr>
        <p:spPr>
          <a:xfrm>
            <a:off x="8003029" y="1050962"/>
            <a:ext cx="1804903" cy="3083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МАЙ</a:t>
            </a:r>
            <a:endParaRPr lang="en-SG" b="1" dirty="0"/>
          </a:p>
        </p:txBody>
      </p:sp>
      <p:sp>
        <p:nvSpPr>
          <p:cNvPr id="15" name="Rectangle 14"/>
          <p:cNvSpPr/>
          <p:nvPr/>
        </p:nvSpPr>
        <p:spPr>
          <a:xfrm>
            <a:off x="477858" y="3647571"/>
            <a:ext cx="1804903" cy="3083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ИЮЛЬ</a:t>
            </a:r>
            <a:endParaRPr lang="en-SG" b="1" dirty="0"/>
          </a:p>
        </p:txBody>
      </p:sp>
      <p:sp>
        <p:nvSpPr>
          <p:cNvPr id="16" name="Rectangle 15"/>
          <p:cNvSpPr/>
          <p:nvPr/>
        </p:nvSpPr>
        <p:spPr>
          <a:xfrm>
            <a:off x="4243602" y="3656850"/>
            <a:ext cx="1804903" cy="3083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СЕНТЯБРЬ</a:t>
            </a:r>
            <a:endParaRPr lang="en-SG" b="1" dirty="0"/>
          </a:p>
        </p:txBody>
      </p:sp>
      <p:sp>
        <p:nvSpPr>
          <p:cNvPr id="17" name="Rectangle 16"/>
          <p:cNvSpPr/>
          <p:nvPr/>
        </p:nvSpPr>
        <p:spPr>
          <a:xfrm>
            <a:off x="2360730" y="3656850"/>
            <a:ext cx="1804903" cy="3083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АВГУСТ</a:t>
            </a:r>
            <a:endParaRPr lang="en-SG" b="1" dirty="0"/>
          </a:p>
        </p:txBody>
      </p:sp>
      <p:sp>
        <p:nvSpPr>
          <p:cNvPr id="18" name="Rectangle 17"/>
          <p:cNvSpPr/>
          <p:nvPr/>
        </p:nvSpPr>
        <p:spPr>
          <a:xfrm>
            <a:off x="6120157" y="3636520"/>
            <a:ext cx="1804903" cy="3083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ОКТЯБРЬ</a:t>
            </a:r>
            <a:endParaRPr lang="en-SG" b="1" dirty="0"/>
          </a:p>
        </p:txBody>
      </p:sp>
      <p:sp>
        <p:nvSpPr>
          <p:cNvPr id="19" name="Rectangle 18"/>
          <p:cNvSpPr/>
          <p:nvPr/>
        </p:nvSpPr>
        <p:spPr>
          <a:xfrm>
            <a:off x="9885901" y="3645799"/>
            <a:ext cx="1804903" cy="3083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ДЕКАБРЬ</a:t>
            </a:r>
            <a:endParaRPr lang="en-SG" b="1" dirty="0"/>
          </a:p>
        </p:txBody>
      </p:sp>
      <p:sp>
        <p:nvSpPr>
          <p:cNvPr id="20" name="Rectangle 19"/>
          <p:cNvSpPr/>
          <p:nvPr/>
        </p:nvSpPr>
        <p:spPr>
          <a:xfrm>
            <a:off x="8003029" y="3645799"/>
            <a:ext cx="1804903" cy="3083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НОЯБРЬ</a:t>
            </a:r>
            <a:endParaRPr lang="en-SG" b="1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890" y="1681163"/>
            <a:ext cx="1044914" cy="49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"/>
          <a:stretch>
            <a:fillRect/>
          </a:stretch>
        </p:blipFill>
        <p:spPr bwMode="auto">
          <a:xfrm>
            <a:off x="9885902" y="1398476"/>
            <a:ext cx="960284" cy="51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602" y="1419337"/>
            <a:ext cx="1188510" cy="70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146053" y="1701639"/>
            <a:ext cx="848432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ДИЗАЙН</a:t>
            </a:r>
            <a:endParaRPr lang="en-SG" sz="1200" b="1" dirty="0">
              <a:solidFill>
                <a:schemeClr val="tx1"/>
              </a:solidFill>
            </a:endParaRPr>
          </a:p>
        </p:txBody>
      </p: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10097231" y="4164836"/>
            <a:ext cx="1382242" cy="1294099"/>
            <a:chOff x="5860568" y="5095483"/>
            <a:chExt cx="1095272" cy="1024494"/>
          </a:xfrm>
        </p:grpSpPr>
        <p:pic>
          <p:nvPicPr>
            <p:cNvPr id="29" name="Picture 8" descr="http://www.onscreenasia.com/uploadedimages/onscreenasia/SGIFF_full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0568" y="5608345"/>
              <a:ext cx="511632" cy="51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0" descr="http://ata.onscreenasia.com/images/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412" y="5710959"/>
              <a:ext cx="561428" cy="238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2" descr="http://s3.evcdn.com/images/edpborder500/I0-001/014/248/270-5.jpeg_/asia-television-forum-market-atf-70.jp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412" y="5095483"/>
              <a:ext cx="536101" cy="470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4" descr="http://upload.wikimedia.org/wikipedia/commons/e/ec/Screensingapore_portrait_Logo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585" y="5127860"/>
              <a:ext cx="462615" cy="40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Rectangle 32"/>
          <p:cNvSpPr/>
          <p:nvPr/>
        </p:nvSpPr>
        <p:spPr>
          <a:xfrm>
            <a:off x="10000447" y="5526369"/>
            <a:ext cx="1804903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b="1" dirty="0">
                <a:solidFill>
                  <a:schemeClr val="tx1"/>
                </a:solidFill>
              </a:rPr>
              <a:t>MEDIA/DIGITAL</a:t>
            </a:r>
          </a:p>
        </p:txBody>
      </p:sp>
      <p:pic>
        <p:nvPicPr>
          <p:cNvPr id="34" name="Picture 2" descr="http://james.seng.sg/files/public/broadcast-asia2007_19-22-jun07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7" y="4304734"/>
            <a:ext cx="1697674" cy="63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http://www.tradefairdates.com/logos/Communicasia_logo_747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5" b="37817"/>
          <a:stretch>
            <a:fillRect/>
          </a:stretch>
        </p:blipFill>
        <p:spPr bwMode="auto">
          <a:xfrm>
            <a:off x="593025" y="4045972"/>
            <a:ext cx="1648822" cy="3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531472" y="5755470"/>
            <a:ext cx="1804903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b="1" dirty="0">
                <a:solidFill>
                  <a:schemeClr val="tx1"/>
                </a:solidFill>
              </a:rPr>
              <a:t>MEDIA/DIGITAL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09956" y="2599615"/>
            <a:ext cx="886329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ФИНАНСЫ</a:t>
            </a:r>
            <a:endParaRPr lang="en-SG" sz="12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77057" y="2106580"/>
            <a:ext cx="1595137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ИНФРАСТРУКТУРНЫЕ РЕШЕНИЯ</a:t>
            </a:r>
            <a:endParaRPr lang="en-SG" sz="1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60655"/>
            <a:ext cx="12192000" cy="69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9" name="Picture 2" descr="8af6cda5-48e0-472f-9b97-132fac44842a@resoe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3" b="29366"/>
          <a:stretch/>
        </p:blipFill>
        <p:spPr bwMode="auto">
          <a:xfrm>
            <a:off x="4309957" y="2107092"/>
            <a:ext cx="1405369" cy="4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564afed5-b435-4d0a-b06f-97310a82ec1d@reso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57" y="4050758"/>
            <a:ext cx="1324352" cy="59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102dc22f-772f-4b29-9f8e-c1b6bb567533@reso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41" y="1609581"/>
            <a:ext cx="891647" cy="74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6709786-b45e-478a-b590-c1cc4b62642a@resoe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/>
          <a:stretch/>
        </p:blipFill>
        <p:spPr bwMode="auto">
          <a:xfrm>
            <a:off x="4780481" y="2929591"/>
            <a:ext cx="1303262" cy="42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f1180ca5-107c-4395-9d4f-e593d0a597a7@resoe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32"/>
          <a:stretch/>
        </p:blipFill>
        <p:spPr bwMode="auto">
          <a:xfrm>
            <a:off x="6264750" y="2297421"/>
            <a:ext cx="1198240" cy="544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2057" name="Picture 9" descr="f9af778f-483e-43f7-97dd-697994405001@resoe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4" b="20550"/>
          <a:stretch/>
        </p:blipFill>
        <p:spPr bwMode="auto">
          <a:xfrm>
            <a:off x="872214" y="4926158"/>
            <a:ext cx="1123418" cy="66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6146884" y="1874763"/>
            <a:ext cx="1490777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СФЕРА ГОСТЕПРИИМСТВА</a:t>
            </a:r>
            <a:endParaRPr lang="en-SG" sz="12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96446" y="2740270"/>
            <a:ext cx="1177551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БЛОКЧЕЙНЫ</a:t>
            </a:r>
            <a:endParaRPr lang="en-SG" sz="1200" b="1" dirty="0">
              <a:solidFill>
                <a:schemeClr val="tx1"/>
              </a:solidFill>
            </a:endParaRPr>
          </a:p>
        </p:txBody>
      </p:sp>
      <p:pic>
        <p:nvPicPr>
          <p:cNvPr id="2058" name="Picture 10" descr="96218de0-92c7-4c11-83fc-d52f95f2f93f@reso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260" y="2537358"/>
            <a:ext cx="908926" cy="94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0846186" y="2871186"/>
            <a:ext cx="1084571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ИННОВАЦИИ</a:t>
            </a:r>
            <a:endParaRPr lang="en-SG" sz="1200" b="1" dirty="0">
              <a:solidFill>
                <a:schemeClr val="tx1"/>
              </a:solidFill>
            </a:endParaRPr>
          </a:p>
        </p:txBody>
      </p:sp>
      <p:pic>
        <p:nvPicPr>
          <p:cNvPr id="2059" name="Picture 11" descr="image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35" y="4063698"/>
            <a:ext cx="851610" cy="85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imag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846" y="4012087"/>
            <a:ext cx="1591686" cy="66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8003028" y="5502685"/>
            <a:ext cx="1804903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НЕФТЕГАЗОВАЯ ОТРАСЛЬ</a:t>
            </a:r>
            <a:endParaRPr lang="en-SG" sz="1200" b="1" dirty="0">
              <a:solidFill>
                <a:schemeClr val="tx1"/>
              </a:solidFill>
            </a:endParaRPr>
          </a:p>
        </p:txBody>
      </p:sp>
      <p:pic>
        <p:nvPicPr>
          <p:cNvPr id="2061" name="Picture 13" descr="image.pn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8"/>
          <a:stretch/>
        </p:blipFill>
        <p:spPr bwMode="auto">
          <a:xfrm>
            <a:off x="4272060" y="5121736"/>
            <a:ext cx="924226" cy="71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4700232" y="4697769"/>
            <a:ext cx="1466716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БИЗНЕС ФОРУМ РОССИЯ-СИНГАПУР</a:t>
            </a:r>
            <a:endParaRPr lang="en-SG" sz="12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12802" y="5759910"/>
            <a:ext cx="1829257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СОВЕРШЕНСТВОВАНИЕ БИЗНЕС-ПРОЦЕССОВ</a:t>
            </a:r>
            <a:endParaRPr lang="en-SG" sz="1200" b="1" dirty="0">
              <a:solidFill>
                <a:schemeClr val="tx1"/>
              </a:solidFill>
            </a:endParaRPr>
          </a:p>
        </p:txBody>
      </p:sp>
      <p:pic>
        <p:nvPicPr>
          <p:cNvPr id="2062" name="Picture 14" descr="image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96" y="1489509"/>
            <a:ext cx="1161912" cy="51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2337013" y="2373047"/>
            <a:ext cx="1177551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АВИАЦИЯ</a:t>
            </a:r>
            <a:endParaRPr lang="en-SG" sz="1200" b="1" dirty="0">
              <a:solidFill>
                <a:schemeClr val="tx1"/>
              </a:solidFill>
            </a:endParaRPr>
          </a:p>
        </p:txBody>
      </p:sp>
      <p:pic>
        <p:nvPicPr>
          <p:cNvPr id="2063" name="Picture 15" descr="image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75" y="2810094"/>
            <a:ext cx="1301382" cy="42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3333616" y="3061080"/>
            <a:ext cx="1169324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ИННОВАЦИИ</a:t>
            </a:r>
            <a:endParaRPr lang="en-SG" sz="1200" b="1" dirty="0">
              <a:solidFill>
                <a:schemeClr val="tx1"/>
              </a:solidFill>
            </a:endParaRPr>
          </a:p>
        </p:txBody>
      </p:sp>
      <p:pic>
        <p:nvPicPr>
          <p:cNvPr id="2065" name="Picture 17" descr="image.pn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t="4985" r="19538" b="15241"/>
          <a:stretch/>
        </p:blipFill>
        <p:spPr bwMode="auto">
          <a:xfrm>
            <a:off x="8046471" y="1407458"/>
            <a:ext cx="830218" cy="8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8754266" y="1748864"/>
            <a:ext cx="1048728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ТУРИЗМ</a:t>
            </a:r>
            <a:endParaRPr lang="en-SG" sz="1200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56374" y="4622922"/>
            <a:ext cx="1048728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ТУРИЗМ</a:t>
            </a:r>
            <a:endParaRPr lang="en-SG" sz="1200" b="1" dirty="0">
              <a:solidFill>
                <a:schemeClr val="tx1"/>
              </a:solidFill>
            </a:endParaRPr>
          </a:p>
        </p:txBody>
      </p:sp>
      <p:pic>
        <p:nvPicPr>
          <p:cNvPr id="2066" name="Picture 18" descr="image.png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30764" r="14512" b="25513"/>
          <a:stretch/>
        </p:blipFill>
        <p:spPr bwMode="auto">
          <a:xfrm>
            <a:off x="8012414" y="2358274"/>
            <a:ext cx="1483704" cy="66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8380831" y="3031821"/>
            <a:ext cx="1048728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ФИНАНСЫ</a:t>
            </a:r>
            <a:endParaRPr lang="en-SG" sz="1200" b="1" dirty="0">
              <a:solidFill>
                <a:schemeClr val="tx1"/>
              </a:solidFill>
            </a:endParaRPr>
          </a:p>
        </p:txBody>
      </p:sp>
      <p:pic>
        <p:nvPicPr>
          <p:cNvPr id="2067" name="Picture 19" descr="image.png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41" b="28923"/>
          <a:stretch/>
        </p:blipFill>
        <p:spPr bwMode="auto">
          <a:xfrm>
            <a:off x="425798" y="1477880"/>
            <a:ext cx="1508657" cy="4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 descr="image.png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6" b="23553"/>
          <a:stretch/>
        </p:blipFill>
        <p:spPr bwMode="auto">
          <a:xfrm>
            <a:off x="782318" y="1990126"/>
            <a:ext cx="1322090" cy="52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475593" y="2559120"/>
            <a:ext cx="1804903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ГАЗ И ПРОЧИЕ ИСТОЧНИКИ ЭНЕРГИИ</a:t>
            </a:r>
            <a:endParaRPr lang="en-SG" sz="1200" b="1" dirty="0">
              <a:solidFill>
                <a:schemeClr val="tx1"/>
              </a:solidFill>
            </a:endParaRPr>
          </a:p>
        </p:txBody>
      </p:sp>
      <p:pic>
        <p:nvPicPr>
          <p:cNvPr id="2069" name="Picture 21" descr="image.png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61"/>
          <a:stretch/>
        </p:blipFill>
        <p:spPr bwMode="auto">
          <a:xfrm>
            <a:off x="2376178" y="4033204"/>
            <a:ext cx="1417244" cy="71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 descr="image.png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1"/>
          <a:stretch/>
        </p:blipFill>
        <p:spPr bwMode="auto">
          <a:xfrm>
            <a:off x="2899109" y="4855112"/>
            <a:ext cx="1013850" cy="72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2633293" y="5734795"/>
            <a:ext cx="1532339" cy="405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ЗДРАВООХРАНЕНИЕ</a:t>
            </a:r>
            <a:endParaRPr lang="en-SG" sz="1200" b="1" dirty="0">
              <a:solidFill>
                <a:schemeClr val="tx1"/>
              </a:solidFill>
            </a:endParaRPr>
          </a:p>
        </p:txBody>
      </p:sp>
      <p:pic>
        <p:nvPicPr>
          <p:cNvPr id="2071" name="Picture 23" descr="image.png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3" b="34390"/>
          <a:stretch/>
        </p:blipFill>
        <p:spPr bwMode="auto">
          <a:xfrm>
            <a:off x="6083743" y="3178459"/>
            <a:ext cx="1431905" cy="43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0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22" y="2034544"/>
            <a:ext cx="2724150" cy="1877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642" y="4154841"/>
            <a:ext cx="3019767" cy="2020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522" y="2048347"/>
            <a:ext cx="2612173" cy="184072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0121" y="452948"/>
            <a:ext cx="10515600" cy="535531"/>
          </a:xfrm>
        </p:spPr>
        <p:txBody>
          <a:bodyPr/>
          <a:lstStyle/>
          <a:p>
            <a:r>
              <a:rPr lang="en-SG" sz="3200" b="1" dirty="0"/>
              <a:t>Passion </a:t>
            </a:r>
            <a:r>
              <a:rPr lang="en-SG" sz="3200" b="1" dirty="0" smtClean="0"/>
              <a:t>Tours </a:t>
            </a:r>
            <a:r>
              <a:rPr lang="ru-RU" sz="3200" b="1" dirty="0" smtClean="0"/>
              <a:t>для незабываемых впечатлений</a:t>
            </a:r>
            <a:endParaRPr lang="en-SG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F97167-F685-421A-91DE-1C5C4704AB74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70121" y="1052933"/>
            <a:ext cx="10903847" cy="7518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1700" dirty="0" smtClean="0">
                <a:latin typeface="Roboto"/>
              </a:rPr>
              <a:t>Сингапур сможет удивить даже искушенных путешественников и постоянных гостей , </a:t>
            </a:r>
            <a:r>
              <a:rPr lang="en-GB" sz="1700" dirty="0" smtClean="0">
                <a:latin typeface="Roboto"/>
              </a:rPr>
              <a:t>47</a:t>
            </a:r>
            <a:r>
              <a:rPr lang="ru-RU" sz="1700" dirty="0" smtClean="0">
                <a:latin typeface="Roboto"/>
              </a:rPr>
              <a:t> так называемых «</a:t>
            </a:r>
            <a:r>
              <a:rPr lang="en-GB" sz="1700" dirty="0" smtClean="0">
                <a:latin typeface="Roboto"/>
              </a:rPr>
              <a:t>Passion Tours</a:t>
            </a:r>
            <a:r>
              <a:rPr lang="ru-RU" sz="1700" dirty="0" smtClean="0">
                <a:latin typeface="Roboto"/>
              </a:rPr>
              <a:t>» проведут вашу группу по неизбитым маршрутам и откроют новые грани Сингапура</a:t>
            </a:r>
            <a:r>
              <a:rPr lang="en-GB" sz="1700" dirty="0" smtClean="0">
                <a:latin typeface="Roboto"/>
              </a:rPr>
              <a:t>.</a:t>
            </a:r>
            <a:r>
              <a:rPr lang="ru-RU" sz="1700" dirty="0" smtClean="0">
                <a:latin typeface="Roboto"/>
              </a:rPr>
              <a:t> Для более детальной информации обратитесь в Совет по туризму Сингапура (контакты далее). </a:t>
            </a:r>
            <a:endParaRPr lang="en-GB" sz="1700" dirty="0">
              <a:latin typeface="Robo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21" y="1903227"/>
            <a:ext cx="3068502" cy="4284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657" y="2034544"/>
            <a:ext cx="2992029" cy="19526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4559" y="3651466"/>
            <a:ext cx="299712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Тур по Сингапуру на ретро –мотоциклах </a:t>
            </a:r>
            <a:r>
              <a:rPr lang="en-SG" sz="12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Vespa</a:t>
            </a:r>
            <a:endParaRPr lang="en-GB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657" y="4160676"/>
            <a:ext cx="2025951" cy="20274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14559" y="5911150"/>
            <a:ext cx="2025951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Рыбалка на каяках</a:t>
            </a:r>
            <a:endParaRPr lang="en-GB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6642" y="5907337"/>
            <a:ext cx="302727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Тур «Сингапурское чудо»</a:t>
            </a:r>
            <a:endParaRPr lang="en-GB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80522" y="3746718"/>
            <a:ext cx="261217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Тур «Сделано в Сингапуре»</a:t>
            </a:r>
            <a:endParaRPr lang="en-GB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4946" y="4152388"/>
            <a:ext cx="3257750" cy="194754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634946" y="5722671"/>
            <a:ext cx="325775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Сингапур после заката</a:t>
            </a:r>
            <a:r>
              <a:rPr lang="en-GB" sz="12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endParaRPr lang="en-GB" sz="12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Местный стрит фуд и ночная жизнь</a:t>
            </a:r>
            <a:endParaRPr lang="en-GB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0437" y="3749370"/>
            <a:ext cx="2731335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IGNITE </a:t>
            </a:r>
            <a:r>
              <a:rPr lang="en-US" sz="1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тур</a:t>
            </a:r>
            <a:endParaRPr lang="en-GB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41E66F-C4CE-441C-9915-18CFA0D2DCA6}"/>
              </a:ext>
            </a:extLst>
          </p:cNvPr>
          <p:cNvSpPr/>
          <p:nvPr/>
        </p:nvSpPr>
        <p:spPr>
          <a:xfrm>
            <a:off x="9287708" y="2046390"/>
            <a:ext cx="552641" cy="347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/>
                <a:ea typeface="Metropolis"/>
                <a:cs typeface="Metropolis"/>
              </a:rPr>
              <a:t>MICE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41E66F-C4CE-441C-9915-18CFA0D2DCA6}"/>
              </a:ext>
            </a:extLst>
          </p:cNvPr>
          <p:cNvSpPr/>
          <p:nvPr/>
        </p:nvSpPr>
        <p:spPr>
          <a:xfrm>
            <a:off x="5534145" y="4159223"/>
            <a:ext cx="552641" cy="347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/>
                <a:ea typeface="Metropolis"/>
                <a:cs typeface="Metropolis"/>
              </a:rPr>
              <a:t>MICE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41E66F-C4CE-441C-9915-18CFA0D2DCA6}"/>
              </a:ext>
            </a:extLst>
          </p:cNvPr>
          <p:cNvSpPr/>
          <p:nvPr/>
        </p:nvSpPr>
        <p:spPr>
          <a:xfrm>
            <a:off x="6487622" y="2035504"/>
            <a:ext cx="552641" cy="3337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/>
                <a:ea typeface="Metropolis"/>
                <a:cs typeface="Metropolis"/>
              </a:rPr>
              <a:t>MICE</a:t>
            </a:r>
          </a:p>
        </p:txBody>
      </p:sp>
    </p:spTree>
    <p:extLst>
      <p:ext uri="{BB962C8B-B14F-4D97-AF65-F5344CB8AC3E}">
        <p14:creationId xmlns:p14="http://schemas.microsoft.com/office/powerpoint/2010/main" val="82768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F97167-F685-421A-91DE-1C5C4704AB74}" type="slidenum">
              <a:rPr lang="en-GB" smtClean="0"/>
              <a:t>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752" y="474821"/>
            <a:ext cx="10515600" cy="715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Metropolis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ru-RU" sz="3200" b="1" dirty="0"/>
              <a:t>Схемы финансовой поддержки мероприятий </a:t>
            </a:r>
            <a:endParaRPr lang="en-SG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193" t="28362" r="40913" b="38421"/>
          <a:stretch/>
        </p:blipFill>
        <p:spPr>
          <a:xfrm>
            <a:off x="563418" y="1121720"/>
            <a:ext cx="5037134" cy="20506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4732" y="1121720"/>
            <a:ext cx="369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b="1" dirty="0">
                <a:latin typeface="Metropolis" panose="00000800000000000000" pitchFamily="50" charset="0"/>
              </a:rPr>
              <a:t>INSPIRE</a:t>
            </a:r>
            <a:r>
              <a:rPr lang="ru-RU" sz="1600" b="1" dirty="0"/>
              <a:t> </a:t>
            </a:r>
            <a:r>
              <a:rPr lang="en-SG" sz="1600" b="1" dirty="0">
                <a:latin typeface="Metropolis" panose="00000800000000000000" pitchFamily="50" charset="0"/>
              </a:rPr>
              <a:t>GLOBAL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32" y="1555527"/>
            <a:ext cx="3441551" cy="45287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5066" y="3172388"/>
            <a:ext cx="5975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b="1" dirty="0">
                <a:latin typeface="Metropolis" panose="00000800000000000000" pitchFamily="50" charset="0"/>
              </a:rPr>
              <a:t>SINGAPORE MICE ADVANTAGE PROGRAMME (SMAP) 3.0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6" y="3473074"/>
            <a:ext cx="1668600" cy="13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441" y="3602889"/>
            <a:ext cx="2201625" cy="957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355" y="3445089"/>
            <a:ext cx="1365008" cy="1360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402" y="4681371"/>
            <a:ext cx="1314023" cy="64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5655" y="5647123"/>
            <a:ext cx="1352659" cy="5574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066" y="4808252"/>
            <a:ext cx="1567093" cy="12966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4422" y="4603944"/>
            <a:ext cx="1202087" cy="1043179"/>
          </a:xfrm>
          <a:prstGeom prst="rect">
            <a:avLst/>
          </a:prstGeom>
        </p:spPr>
      </p:pic>
      <p:pic>
        <p:nvPicPr>
          <p:cNvPr id="18" name="Picture 4" descr="sentosa_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47" y="5647123"/>
            <a:ext cx="214693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07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F97167-F685-421A-91DE-1C5C4704AB74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752" y="419541"/>
            <a:ext cx="932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latin typeface="Metropolis" panose="00000800000000000000" pitchFamily="50" charset="0"/>
                <a:ea typeface="+mj-ea"/>
                <a:cs typeface="+mj-cs"/>
              </a:rPr>
              <a:t>BUSINESS EVENTS IN SINGAPORE (BEiS)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4936" y="2378284"/>
            <a:ext cx="5441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>
                <a:latin typeface="Roboto"/>
              </a:rPr>
              <a:t>Корпоративные мероприятия и</a:t>
            </a:r>
          </a:p>
          <a:p>
            <a:r>
              <a:rPr lang="ru-RU" sz="2000" dirty="0">
                <a:latin typeface="Roboto"/>
              </a:rPr>
              <a:t>    инсентив-группы</a:t>
            </a:r>
            <a:r>
              <a:rPr lang="ru-RU" sz="2000" dirty="0" smtClean="0">
                <a:latin typeface="Roboto"/>
              </a:rPr>
              <a:t>;</a:t>
            </a:r>
            <a:endParaRPr lang="en-SG" sz="2000" dirty="0" smtClean="0">
              <a:latin typeface="Roboto"/>
            </a:endParaRPr>
          </a:p>
          <a:p>
            <a:r>
              <a:rPr lang="en-SG" sz="2000" dirty="0" smtClean="0">
                <a:latin typeface="Roboto"/>
              </a:rPr>
              <a:t>- </a:t>
            </a:r>
            <a:r>
              <a:rPr lang="en-US" sz="2000" dirty="0">
                <a:latin typeface="Roboto"/>
              </a:rPr>
              <a:t> </a:t>
            </a:r>
            <a:r>
              <a:rPr lang="en-US" sz="2000" dirty="0" smtClean="0">
                <a:latin typeface="Roboto"/>
              </a:rPr>
              <a:t>  </a:t>
            </a:r>
            <a:r>
              <a:rPr lang="ru-RU" sz="2000" dirty="0" smtClean="0">
                <a:latin typeface="Roboto"/>
              </a:rPr>
              <a:t>Не менее 3х дней в Сингапуре</a:t>
            </a:r>
            <a:r>
              <a:rPr lang="en-SG" sz="2000" dirty="0">
                <a:latin typeface="Roboto"/>
              </a:rPr>
              <a:t>;</a:t>
            </a:r>
            <a:endParaRPr lang="ru-RU" sz="2000" dirty="0">
              <a:latin typeface="Roboto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Roboto"/>
              </a:rPr>
              <a:t>От 100 человек;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Roboto"/>
              </a:rPr>
              <a:t>Минимум 50 % иностранных делегатов;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Roboto"/>
              </a:rPr>
              <a:t>Грант в размере до 50% на возмещение стоимости ряда услуг*.</a:t>
            </a:r>
            <a:endParaRPr lang="en-SG" sz="2000" dirty="0">
              <a:latin typeface="Robot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0563" y="1485732"/>
            <a:ext cx="3546677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solidFill>
                  <a:schemeClr val="bg1"/>
                </a:solidFill>
                <a:latin typeface="Metropolis" panose="00000800000000000000" pitchFamily="50" charset="0"/>
                <a:ea typeface="+mj-ea"/>
                <a:cs typeface="+mj-cs"/>
              </a:rPr>
              <a:t>*</a:t>
            </a:r>
            <a:r>
              <a:rPr lang="ru-RU" sz="3200" b="1" dirty="0" smtClean="0">
                <a:solidFill>
                  <a:schemeClr val="bg1"/>
                </a:solidFill>
                <a:latin typeface="Metropolis" panose="00000800000000000000" pitchFamily="50" charset="0"/>
                <a:ea typeface="+mj-ea"/>
                <a:cs typeface="+mj-cs"/>
              </a:rPr>
              <a:t>УСЛУГИ</a:t>
            </a:r>
            <a:r>
              <a:rPr lang="en-SG" sz="3200" b="1" dirty="0" smtClean="0">
                <a:solidFill>
                  <a:schemeClr val="bg1"/>
                </a:solidFill>
                <a:latin typeface="Metropolis" panose="00000800000000000000" pitchFamily="50" charset="0"/>
                <a:ea typeface="+mj-ea"/>
                <a:cs typeface="+mj-cs"/>
              </a:rPr>
              <a:t> </a:t>
            </a:r>
            <a:endParaRPr lang="en-GB" sz="3200" b="1" dirty="0">
              <a:solidFill>
                <a:schemeClr val="bg1"/>
              </a:solidFill>
              <a:latin typeface="Metropolis" panose="00000800000000000000" pitchFamily="50" charset="0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883" y="1472579"/>
            <a:ext cx="313095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etropolis" panose="00000800000000000000" pitchFamily="50" charset="0"/>
                <a:ea typeface="+mj-ea"/>
                <a:cs typeface="+mj-cs"/>
              </a:rPr>
              <a:t>УСЛОВИЯ</a:t>
            </a:r>
            <a:endParaRPr lang="en-GB" sz="3200" b="1" dirty="0">
              <a:solidFill>
                <a:schemeClr val="bg1"/>
              </a:solidFill>
              <a:latin typeface="Metropolis" panose="00000800000000000000" pitchFamily="50" charset="0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89170" y="2070507"/>
            <a:ext cx="5441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Metropolis" panose="00000800000000000000" pitchFamily="50" charset="0"/>
              <a:ea typeface="+mj-ea"/>
              <a:cs typeface="+mj-cs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Roboto"/>
              </a:rPr>
              <a:t>Профессиональные услуги, в т.ч. аудит;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Roboto"/>
              </a:rPr>
              <a:t>Разработка контента;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Roboto"/>
              </a:rPr>
              <a:t>Маркетинг;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Roboto"/>
              </a:rPr>
              <a:t>Аренда площадки, например, для гала-ужина;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Roboto"/>
              </a:rPr>
              <a:t>Социальные активности.</a:t>
            </a:r>
            <a:endParaRPr lang="en-SG" sz="2000" dirty="0">
              <a:latin typeface="Robot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7855" y="4949077"/>
            <a:ext cx="11513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Roboto"/>
              </a:rPr>
              <a:t>Грант </a:t>
            </a:r>
            <a:r>
              <a:rPr lang="ru-RU" sz="1600" b="1" dirty="0">
                <a:latin typeface="Roboto"/>
              </a:rPr>
              <a:t>выплачивается на базе возмещения после окончания мероприятия, по факту прохождения </a:t>
            </a:r>
            <a:r>
              <a:rPr lang="ru-RU" sz="1600" b="1" dirty="0" smtClean="0">
                <a:latin typeface="Roboto"/>
              </a:rPr>
              <a:t>установленных </a:t>
            </a:r>
            <a:r>
              <a:rPr lang="ru-RU" sz="1600" b="1" dirty="0">
                <a:latin typeface="Roboto"/>
              </a:rPr>
              <a:t>процедур</a:t>
            </a:r>
            <a:r>
              <a:rPr lang="ru-RU" sz="1600" b="1" dirty="0" smtClean="0">
                <a:latin typeface="Roboto"/>
              </a:rPr>
              <a:t>.</a:t>
            </a:r>
            <a:r>
              <a:rPr lang="en-SG" sz="1600" b="1" dirty="0" smtClean="0">
                <a:latin typeface="Roboto"/>
              </a:rPr>
              <a:t> </a:t>
            </a:r>
            <a:r>
              <a:rPr lang="ru-RU" sz="1600" b="1" dirty="0" smtClean="0">
                <a:latin typeface="Roboto"/>
              </a:rPr>
              <a:t>Группа должна соответствовать установленным критериям.</a:t>
            </a:r>
            <a:endParaRPr lang="en-SG" sz="1600" b="1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918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F97167-F685-421A-91DE-1C5C4704AB74}" type="slidenum">
              <a:rPr lang="en-GB" smtClean="0"/>
              <a:t>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3189" y="6389008"/>
            <a:ext cx="7025911" cy="365125"/>
          </a:xfrm>
        </p:spPr>
        <p:txBody>
          <a:bodyPr/>
          <a:lstStyle/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752" y="435176"/>
            <a:ext cx="932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latin typeface="Metropolis" panose="00000800000000000000" pitchFamily="50" charset="0"/>
                <a:ea typeface="+mj-ea"/>
                <a:cs typeface="+mj-cs"/>
              </a:rPr>
              <a:t>INSPIRE GLOBAL</a:t>
            </a:r>
            <a:endParaRPr lang="en-SG" sz="3200" b="1" dirty="0">
              <a:latin typeface="Metropolis" panose="00000800000000000000" pitchFamily="50" charset="0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752" y="2095239"/>
            <a:ext cx="7233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Metropolis" panose="00000800000000000000" pitchFamily="50" charset="0"/>
              <a:ea typeface="+mj-ea"/>
              <a:cs typeface="+mj-cs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Roboto"/>
              </a:rPr>
              <a:t>Корпоративные мероприятия и инсентив-группы;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Roboto"/>
              </a:rPr>
              <a:t>Для групп от </a:t>
            </a:r>
            <a:r>
              <a:rPr lang="en-SG" sz="2000" dirty="0" smtClean="0">
                <a:latin typeface="Roboto"/>
              </a:rPr>
              <a:t>20 - 250</a:t>
            </a:r>
            <a:r>
              <a:rPr lang="ru-RU" sz="2000" dirty="0" smtClean="0">
                <a:latin typeface="Roboto"/>
              </a:rPr>
              <a:t> </a:t>
            </a:r>
            <a:r>
              <a:rPr lang="ru-RU" sz="2000" dirty="0">
                <a:latin typeface="Roboto"/>
              </a:rPr>
              <a:t>человек;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Roboto"/>
              </a:rPr>
              <a:t>Минимум </a:t>
            </a:r>
            <a:r>
              <a:rPr lang="en-SG" sz="2000" dirty="0">
                <a:latin typeface="Roboto"/>
              </a:rPr>
              <a:t>3</a:t>
            </a:r>
            <a:r>
              <a:rPr lang="en-SG" sz="2000" dirty="0" smtClean="0">
                <a:latin typeface="Roboto"/>
              </a:rPr>
              <a:t> </a:t>
            </a:r>
            <a:r>
              <a:rPr lang="ru-RU" sz="2000" dirty="0" smtClean="0">
                <a:latin typeface="Roboto"/>
              </a:rPr>
              <a:t>дня </a:t>
            </a:r>
            <a:r>
              <a:rPr lang="ru-RU" sz="2000" dirty="0">
                <a:latin typeface="Roboto"/>
              </a:rPr>
              <a:t>в Сингапуре – 1 бесплатная </a:t>
            </a:r>
            <a:r>
              <a:rPr lang="ru-RU" sz="2000" dirty="0" smtClean="0">
                <a:latin typeface="Roboto"/>
              </a:rPr>
              <a:t>активность </a:t>
            </a:r>
            <a:r>
              <a:rPr lang="ru-RU" sz="2000" dirty="0">
                <a:latin typeface="Roboto"/>
              </a:rPr>
              <a:t>на всю </a:t>
            </a:r>
            <a:r>
              <a:rPr lang="ru-RU" sz="2000" dirty="0" smtClean="0">
                <a:latin typeface="Roboto"/>
              </a:rPr>
              <a:t>группу</a:t>
            </a:r>
            <a:r>
              <a:rPr lang="en-SG" sz="2000" dirty="0" smtClean="0">
                <a:latin typeface="Roboto"/>
              </a:rPr>
              <a:t> (</a:t>
            </a:r>
            <a:r>
              <a:rPr lang="ru-RU" sz="2000" dirty="0" smtClean="0">
                <a:latin typeface="Roboto"/>
              </a:rPr>
              <a:t>повышенной категории!)*;</a:t>
            </a:r>
            <a:endParaRPr lang="ru-RU" sz="2000" dirty="0">
              <a:latin typeface="Roboto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Roboto"/>
              </a:rPr>
              <a:t>Проживание в Сингапуре </a:t>
            </a:r>
            <a:r>
              <a:rPr lang="ru-RU" sz="2000" dirty="0" smtClean="0">
                <a:latin typeface="Roboto"/>
              </a:rPr>
              <a:t>от </a:t>
            </a:r>
            <a:r>
              <a:rPr lang="ru-RU" sz="2000" dirty="0">
                <a:latin typeface="Roboto"/>
              </a:rPr>
              <a:t>4</a:t>
            </a:r>
            <a:r>
              <a:rPr lang="ru-RU" sz="2000" dirty="0" smtClean="0">
                <a:latin typeface="Roboto"/>
              </a:rPr>
              <a:t>х дней – </a:t>
            </a:r>
            <a:r>
              <a:rPr lang="ru-RU" sz="2000" dirty="0">
                <a:latin typeface="Roboto"/>
              </a:rPr>
              <a:t>2 бесплатные </a:t>
            </a:r>
            <a:r>
              <a:rPr lang="ru-RU" sz="2000" dirty="0" smtClean="0">
                <a:latin typeface="Roboto"/>
              </a:rPr>
              <a:t>активности </a:t>
            </a:r>
            <a:r>
              <a:rPr lang="ru-RU" sz="2000" dirty="0">
                <a:latin typeface="Roboto"/>
              </a:rPr>
              <a:t>на всю </a:t>
            </a:r>
            <a:r>
              <a:rPr lang="ru-RU" sz="2000" dirty="0" smtClean="0">
                <a:latin typeface="Roboto"/>
              </a:rPr>
              <a:t>группу;</a:t>
            </a:r>
            <a:endParaRPr lang="ru-RU" sz="2000" dirty="0">
              <a:latin typeface="Roboto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Roboto"/>
              </a:rPr>
              <a:t>Для мероприятий до 31 </a:t>
            </a:r>
            <a:r>
              <a:rPr lang="ru-RU" sz="2000" dirty="0" smtClean="0">
                <a:latin typeface="Roboto"/>
              </a:rPr>
              <a:t>декабря 202</a:t>
            </a:r>
            <a:r>
              <a:rPr lang="en-SG" sz="2000" dirty="0" smtClean="0">
                <a:latin typeface="Roboto"/>
              </a:rPr>
              <a:t>1</a:t>
            </a:r>
            <a:r>
              <a:rPr lang="ru-RU" sz="2000" dirty="0" smtClean="0">
                <a:latin typeface="Roboto"/>
              </a:rPr>
              <a:t> </a:t>
            </a:r>
            <a:r>
              <a:rPr lang="ru-RU" sz="2000" dirty="0">
                <a:latin typeface="Roboto"/>
              </a:rPr>
              <a:t>года;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Roboto"/>
              </a:rPr>
              <a:t>Необходима </a:t>
            </a:r>
            <a:r>
              <a:rPr lang="ru-RU" sz="2000" dirty="0" smtClean="0">
                <a:latin typeface="Roboto"/>
              </a:rPr>
              <a:t>регистрация до 31 марта 2021 года</a:t>
            </a:r>
            <a:endParaRPr lang="ru-RU" sz="2000" dirty="0">
              <a:latin typeface="Robot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7962" y="1385122"/>
            <a:ext cx="313095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etropolis" panose="00000800000000000000" pitchFamily="50" charset="0"/>
                <a:ea typeface="+mj-ea"/>
                <a:cs typeface="+mj-cs"/>
              </a:rPr>
              <a:t>УСЛОВИЯ</a:t>
            </a:r>
            <a:endParaRPr lang="en-GB" sz="3200" b="1" dirty="0">
              <a:solidFill>
                <a:schemeClr val="bg1"/>
              </a:solidFill>
              <a:latin typeface="Metropolis" panose="00000800000000000000" pitchFamily="50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228" y="5233193"/>
            <a:ext cx="7217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etropolis" panose="00000800000000000000" pitchFamily="50" charset="0"/>
                <a:ea typeface="+mj-ea"/>
                <a:cs typeface="+mj-cs"/>
              </a:rPr>
              <a:t>* </a:t>
            </a:r>
            <a:r>
              <a:rPr lang="ru-RU" sz="1600" dirty="0">
                <a:latin typeface="Roboto"/>
              </a:rPr>
              <a:t>Из списка вариантов на выбор. </a:t>
            </a:r>
            <a:endParaRPr lang="en-SG" sz="1600" dirty="0">
              <a:latin typeface="Roboto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682" y="1385122"/>
            <a:ext cx="3441551" cy="452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222124"/>
            <a:ext cx="12192000" cy="635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148977-096B-42D2-8B6E-97586A54F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31" y="1238618"/>
            <a:ext cx="3401106" cy="2603921"/>
          </a:xfrm>
          <a:prstGeom prst="hexagon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148977-096B-42D2-8B6E-97586A54F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4" y="1250120"/>
            <a:ext cx="3401106" cy="2634429"/>
          </a:xfrm>
          <a:prstGeom prst="hexagon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44" y="258769"/>
            <a:ext cx="10515600" cy="978729"/>
          </a:xfrm>
        </p:spPr>
        <p:txBody>
          <a:bodyPr/>
          <a:lstStyle/>
          <a:p>
            <a:r>
              <a:rPr lang="en-SG" sz="3200" dirty="0"/>
              <a:t>INSPIRE GLOBAL – </a:t>
            </a:r>
            <a:r>
              <a:rPr lang="ru-RU" sz="3200" b="1" dirty="0" smtClean="0"/>
              <a:t>варианты комплиментарных </a:t>
            </a:r>
            <a:r>
              <a:rPr lang="ru-RU" sz="3200" b="1" dirty="0"/>
              <a:t>активостей для всей группы </a:t>
            </a:r>
            <a:endParaRPr lang="en-SG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97167-F685-421A-91DE-1C5C4704AB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20107" y="3566788"/>
            <a:ext cx="2890345" cy="30728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DIY GARDEN COCKTAILS AT BOTANICO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8066685" y="3454633"/>
            <a:ext cx="3052379" cy="38176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PRIVATE EXPERIENCE ON FLOATING DONUT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148977-096B-42D2-8B6E-97586A54F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23" y="1250120"/>
            <a:ext cx="3401106" cy="2614006"/>
          </a:xfrm>
          <a:prstGeom prst="hexagon">
            <a:avLst/>
          </a:prstGeom>
        </p:spPr>
      </p:pic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4519082" y="3522245"/>
            <a:ext cx="2684759" cy="35673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COCKTAIL RECEPTION AT FOC SENTOSA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6148977-096B-42D2-8B6E-97586A54F3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6" y="3942153"/>
            <a:ext cx="3401106" cy="2550829"/>
          </a:xfrm>
          <a:prstGeom prst="hexagon">
            <a:avLst/>
          </a:prstGeom>
        </p:spPr>
      </p:pic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629378" y="6151866"/>
            <a:ext cx="2881074" cy="34216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SOUTHERN ISLANDS YACHT TOUR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148977-096B-42D2-8B6E-97586A54F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25" y="3884549"/>
            <a:ext cx="3401106" cy="2666035"/>
          </a:xfrm>
          <a:prstGeom prst="hexagon">
            <a:avLst/>
          </a:prstGeom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669773" y="6222610"/>
            <a:ext cx="2471007" cy="33187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FOOTSTEPS OF TAN AH HUAT TOUR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6148977-096B-42D2-8B6E-97586A54F3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22" y="3874076"/>
            <a:ext cx="3401106" cy="2686979"/>
          </a:xfrm>
          <a:prstGeom prst="hexagon">
            <a:avLst/>
          </a:prstGeom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8439355" y="6206248"/>
            <a:ext cx="2324089" cy="38148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WATER TOUR</a:t>
            </a:r>
          </a:p>
        </p:txBody>
      </p:sp>
    </p:spTree>
    <p:extLst>
      <p:ext uri="{BB962C8B-B14F-4D97-AF65-F5344CB8AC3E}">
        <p14:creationId xmlns:p14="http://schemas.microsoft.com/office/powerpoint/2010/main" val="11280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F97167-F685-421A-91DE-1C5C4704AB74}" type="slidenum">
              <a:rPr lang="en-GB" smtClean="0"/>
              <a:t>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Restricted</a:t>
            </a:r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159" y="371533"/>
            <a:ext cx="10378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latin typeface="Metropolis" panose="00000800000000000000" pitchFamily="50" charset="0"/>
                <a:ea typeface="+mj-ea"/>
                <a:cs typeface="+mj-cs"/>
              </a:rPr>
              <a:t>SINGAPORE MICE ADVANTAGE PROGRAMME (SMAP) 3.0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34" y="2325361"/>
            <a:ext cx="2085750" cy="1631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402" y="2483397"/>
            <a:ext cx="2752031" cy="119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9040" y="2094231"/>
            <a:ext cx="1867905" cy="18623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147" y="4540038"/>
            <a:ext cx="2064893" cy="102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5962" y="4885590"/>
            <a:ext cx="1761300" cy="751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622" y="4536083"/>
            <a:ext cx="1816920" cy="15033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5079" y="4603943"/>
            <a:ext cx="1453073" cy="1435500"/>
          </a:xfrm>
          <a:prstGeom prst="rect">
            <a:avLst/>
          </a:prstGeom>
        </p:spPr>
      </p:pic>
      <p:pic>
        <p:nvPicPr>
          <p:cNvPr id="18" name="Picture 4" descr="sentosa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065" y="4749938"/>
            <a:ext cx="3220403" cy="102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1159" y="1642313"/>
            <a:ext cx="10378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Roboto"/>
              </a:rPr>
              <a:t>В дополнение к </a:t>
            </a:r>
            <a:r>
              <a:rPr lang="en-SG" sz="2000" b="1" dirty="0" smtClean="0">
                <a:latin typeface="Metropolis" panose="00000800000000000000" pitchFamily="50" charset="0"/>
                <a:ea typeface="+mj-ea"/>
                <a:cs typeface="+mj-cs"/>
              </a:rPr>
              <a:t>BEiS</a:t>
            </a:r>
            <a:r>
              <a:rPr lang="en-SG" sz="2000" dirty="0" smtClean="0">
                <a:latin typeface="Roboto"/>
              </a:rPr>
              <a:t> </a:t>
            </a:r>
            <a:r>
              <a:rPr lang="ru-RU" sz="2000" dirty="0">
                <a:latin typeface="Roboto"/>
              </a:rPr>
              <a:t>и </a:t>
            </a:r>
            <a:r>
              <a:rPr lang="en-SG" sz="2000" b="1" dirty="0">
                <a:latin typeface="Metropolis" panose="00000800000000000000" pitchFamily="50" charset="0"/>
                <a:ea typeface="+mj-ea"/>
                <a:cs typeface="+mj-cs"/>
              </a:rPr>
              <a:t>INSPIRE GLOBAL </a:t>
            </a:r>
            <a:r>
              <a:rPr lang="ru-RU" sz="2000" dirty="0">
                <a:latin typeface="Roboto"/>
              </a:rPr>
              <a:t>множество приятных бонусов и скидок от партнеров программы (для групп от 50 человек).</a:t>
            </a:r>
            <a:r>
              <a:rPr lang="en-SG" sz="2000" dirty="0">
                <a:latin typeface="Roboto"/>
              </a:rPr>
              <a:t> </a:t>
            </a:r>
            <a:endParaRPr lang="ru-RU" sz="20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6563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978362"/>
              </p:ext>
            </p:extLst>
          </p:nvPr>
        </p:nvGraphicFramePr>
        <p:xfrm>
          <a:off x="36949" y="983719"/>
          <a:ext cx="11897032" cy="418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6751">
                  <a:extLst>
                    <a:ext uri="{9D8B030D-6E8A-4147-A177-3AD203B41FA5}">
                      <a16:colId xmlns:a16="http://schemas.microsoft.com/office/drawing/2014/main" val="1655418508"/>
                    </a:ext>
                  </a:extLst>
                </a:gridCol>
                <a:gridCol w="8150281">
                  <a:extLst>
                    <a:ext uri="{9D8B030D-6E8A-4147-A177-3AD203B41FA5}">
                      <a16:colId xmlns:a16="http://schemas.microsoft.com/office/drawing/2014/main" val="3520402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Организация</a:t>
                      </a:r>
                      <a:endParaRPr lang="en-SG" sz="14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Привилегии</a:t>
                      </a:r>
                      <a:endParaRPr lang="en-SG" sz="14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0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Программа </a:t>
                      </a:r>
                      <a:r>
                        <a:rPr lang="en-SG" sz="14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BEiS</a:t>
                      </a:r>
                      <a:r>
                        <a:rPr lang="en-SG" sz="14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ru-RU" sz="14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финансовый грант)</a:t>
                      </a:r>
                      <a:endParaRPr lang="en-SG" sz="1400" baseline="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Помощь в получении виз</a:t>
                      </a:r>
                      <a:endParaRPr lang="en-SG" sz="1400" baseline="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Бесплатное размещение</a:t>
                      </a:r>
                      <a:r>
                        <a:rPr lang="ru-RU" altLang="en-US" sz="14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анонса мероприятия на сайте </a:t>
                      </a:r>
                      <a:r>
                        <a:rPr lang="en-GB" altLang="en-US" sz="14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VisitSingapore.com/MICE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Помощь</a:t>
                      </a:r>
                      <a:r>
                        <a:rPr lang="ru-RU" altLang="en-US" sz="14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подборе площадки для мероприятия</a:t>
                      </a:r>
                      <a:endParaRPr lang="en-GB" altLang="en-US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Рекомендации по развлекательной</a:t>
                      </a:r>
                      <a:r>
                        <a:rPr lang="ru-RU" altLang="en-US" sz="14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 экскурсионной программе</a:t>
                      </a:r>
                      <a:endParaRPr lang="en-GB" altLang="en-US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Предоставление контактов агентов</a:t>
                      </a:r>
                      <a:r>
                        <a:rPr lang="ru-RU" altLang="en-US" sz="14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 поставщиков</a:t>
                      </a:r>
                      <a:endParaRPr lang="en-GB" altLang="en-US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3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SG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en-SG" sz="12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*</a:t>
                      </a:r>
                      <a:r>
                        <a:rPr lang="ru-RU" sz="12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Взаимоисключающие</a:t>
                      </a:r>
                      <a:r>
                        <a:rPr lang="ru-RU" sz="12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предложения</a:t>
                      </a:r>
                    </a:p>
                    <a:p>
                      <a:r>
                        <a:rPr lang="ru-RU" sz="12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ТОЛЬКО ДЛЯ ГРУПП ОТ 100 человек</a:t>
                      </a:r>
                      <a:endParaRPr lang="en-SG" sz="1200" baseline="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Привилегии для организаторов</a:t>
                      </a:r>
                      <a:r>
                        <a:rPr lang="ru-RU" sz="14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мероприятия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Скидки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 рекламные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площади в здании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Аэропорта Чанги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^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(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при условии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наличия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lang="en-SG" sz="1400" b="1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Скидки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 конференц-площади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Jewel Changi (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при наличии свободных дат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)^</a:t>
                      </a:r>
                      <a:endParaRPr lang="en-SG" sz="1400" b="1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Бесплатные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приветственные стойки для группы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Аэропорте Чанги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при условии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наличия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</a:p>
                    <a:p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Привилегии для участников мероприятия</a:t>
                      </a:r>
                      <a:endParaRPr lang="en-US" sz="1400" b="1" u="sng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Ваучер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Чанги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^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 покупки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 питание в Аэропорте Чанги и терминале </a:t>
                      </a:r>
                      <a:r>
                        <a:rPr lang="en-SG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Jewel</a:t>
                      </a:r>
                      <a:endParaRPr lang="en-SG" sz="1400" b="1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Бесплатный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доступ в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Canopy Park + Changi Experience Studio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терминале </a:t>
                      </a:r>
                      <a:r>
                        <a:rPr lang="en-SG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Jewel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Бесплатный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доступ в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Changi Lounge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терминале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Jewel</a:t>
                      </a:r>
                      <a:endParaRPr lang="en-SG" sz="1400" b="1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Скидки в </a:t>
                      </a:r>
                      <a:r>
                        <a:rPr lang="en-SG" sz="1400" kern="1200" dirty="0" err="1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iShopChangi</a:t>
                      </a:r>
                      <a:endParaRPr lang="en-SG" sz="1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73278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268332"/>
            <a:ext cx="3744374" cy="590931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Metropolis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</a:rPr>
              <a:t>Привилегии</a:t>
            </a:r>
            <a:endParaRPr lang="en-SG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24801"/>
          <a:stretch/>
        </p:blipFill>
        <p:spPr>
          <a:xfrm>
            <a:off x="430525" y="1577536"/>
            <a:ext cx="1189055" cy="935608"/>
          </a:xfrm>
          <a:prstGeom prst="rect">
            <a:avLst/>
          </a:prstGeom>
        </p:spPr>
      </p:pic>
      <p:pic>
        <p:nvPicPr>
          <p:cNvPr id="5" name="Picture 14" descr="CAG head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3" t="40715" r="2348"/>
          <a:stretch/>
        </p:blipFill>
        <p:spPr bwMode="auto">
          <a:xfrm>
            <a:off x="430525" y="3830695"/>
            <a:ext cx="1285684" cy="77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6209" y="4216984"/>
            <a:ext cx="2814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Changi Airport Group</a:t>
            </a:r>
            <a:endParaRPr lang="en-SG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580" y="1961526"/>
            <a:ext cx="232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Singapore Exhibition &amp; Convention Bureau</a:t>
            </a:r>
            <a:endParaRPr lang="en-SG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323" y="5770229"/>
            <a:ext cx="11897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^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Привилегии от аэропорта Чанги имеют взаимоисключающий принцип</a:t>
            </a:r>
            <a:r>
              <a:rPr lang="en-GB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Организаторы могут получить одну из привилегий на выбор</a:t>
            </a:r>
            <a:r>
              <a:rPr lang="en-GB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Могут применяться другие положения и условия.</a:t>
            </a:r>
            <a:endParaRPr lang="en-SG" sz="12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F97167-F685-421A-91DE-1C5C4704AB74}" type="slidenum">
              <a:rPr lang="en-GB" smtClean="0"/>
              <a:t>9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819973" y="707218"/>
            <a:ext cx="43244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Привилегии предоставляются по соглашению сторон.</a:t>
            </a:r>
            <a:endParaRPr lang="en-SG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3189" y="6356350"/>
            <a:ext cx="7025911" cy="365125"/>
          </a:xfrm>
        </p:spPr>
        <p:txBody>
          <a:bodyPr/>
          <a:lstStyle/>
          <a:p>
            <a:r>
              <a:rPr lang="en-US" sz="1000" dirty="0" smtClean="0"/>
              <a:t>Restricted, Sensitive Normal</a:t>
            </a:r>
            <a:endParaRPr lang="en-US" sz="1000" dirty="0"/>
          </a:p>
          <a:p>
            <a:r>
              <a:rPr lang="en-US" sz="1000" dirty="0"/>
              <a:t>These slides are property of STB and shall not be reproduced or distributed without STB’s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29966419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s/Attraction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P Template" id="{81F0E3B7-4B68-4E54-8CDC-DA5E55AC8967}" vid="{64E3BCE7-4771-4899-9E78-866EF806EB08}"/>
    </a:ext>
  </a:extLst>
</a:theme>
</file>

<file path=ppt/theme/theme2.xml><?xml version="1.0" encoding="utf-8"?>
<a:theme xmlns:a="http://schemas.openxmlformats.org/drawingml/2006/main" name="1_Arts/Attraction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P Template" id="{81F0E3B7-4B68-4E54-8CDC-DA5E55AC8967}" vid="{64E3BCE7-4771-4899-9E78-866EF806EB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19fbb4-54f7-47b7-83c9-57ac28cf3873">
      <Value>61</Value>
      <Value>50</Value>
      <Value>77</Value>
    </TaxCatchAll>
    <b3fb3d2f673844e6bb977dff0b84aa2e xmlns="f319fbb4-54f7-47b7-83c9-57ac28cf387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07c86198-15ff-4e81-8400-da593432f706</TermId>
        </TermInfo>
      </Terms>
    </b3fb3d2f673844e6bb977dff0b84aa2e>
    <ga6b5c695dbc4f8c881fd4feecd60bb2 xmlns="f319fbb4-54f7-47b7-83c9-57ac28cf3873">
      <Terms xmlns="http://schemas.microsoft.com/office/infopath/2007/PartnerControls">
        <TermInfo xmlns="http://schemas.microsoft.com/office/infopath/2007/PartnerControls">
          <TermName xmlns="http://schemas.microsoft.com/office/infopath/2007/PartnerControls">Guidelines and Framework</TermName>
          <TermId xmlns="http://schemas.microsoft.com/office/infopath/2007/PartnerControls">67d5c610-b2aa-41b4-90cf-beaef8a9078b</TermId>
        </TermInfo>
      </Terms>
    </ga6b5c695dbc4f8c881fd4feecd60bb2>
    <TaxKeywordTaxHTField xmlns="f319fbb4-54f7-47b7-83c9-57ac28cf3873">
      <Terms xmlns="http://schemas.microsoft.com/office/infopath/2007/PartnerControls"/>
    </TaxKeywordTaxHTField>
    <jcb6d1c97bb54005a9ccd403d80ef293 xmlns="f319fbb4-54f7-47b7-83c9-57ac28cf3873">
      <Terms xmlns="http://schemas.microsoft.com/office/infopath/2007/PartnerControls">
        <TermInfo xmlns="http://schemas.microsoft.com/office/infopath/2007/PartnerControls">
          <TermName>Singapore</TermName>
          <TermId>caaa8ad9-f98d-4054-b4a0-663e8eb0b6e9</TermId>
        </TermInfo>
        <TermInfo xmlns="http://schemas.microsoft.com/office/infopath/2007/PartnerControls">
          <TermName>Europe</TermName>
          <TermId>57358ba2-ad98-46a9-bdaa-15cdc05ae009</TermId>
        </TermInfo>
      </Terms>
    </jcb6d1c97bb54005a9ccd403d80ef293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B4598187D984A975DA9FE942D01E5" ma:contentTypeVersion="9" ma:contentTypeDescription="Create a new document." ma:contentTypeScope="" ma:versionID="1bd0e56f712d79886bed5b690805e7dc">
  <xsd:schema xmlns:xsd="http://www.w3.org/2001/XMLSchema" xmlns:xs="http://www.w3.org/2001/XMLSchema" xmlns:p="http://schemas.microsoft.com/office/2006/metadata/properties" xmlns:ns2="f319fbb4-54f7-47b7-83c9-57ac28cf3873" targetNamespace="http://schemas.microsoft.com/office/2006/metadata/properties" ma:root="true" ma:fieldsID="c40bb7958d934df1abd3a18564962ec2" ns2:_="">
    <xsd:import namespace="f319fbb4-54f7-47b7-83c9-57ac28cf3873"/>
    <xsd:element name="properties">
      <xsd:complexType>
        <xsd:sequence>
          <xsd:element name="documentManagement">
            <xsd:complexType>
              <xsd:all>
                <xsd:element ref="ns2:b3fb3d2f673844e6bb977dff0b84aa2e" minOccurs="0"/>
                <xsd:element ref="ns2:TaxCatchAll" minOccurs="0"/>
                <xsd:element ref="ns2:ga6b5c695dbc4f8c881fd4feecd60bb2" minOccurs="0"/>
                <xsd:element ref="ns2:jcb6d1c97bb54005a9ccd403d80ef293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9fbb4-54f7-47b7-83c9-57ac28cf3873" elementFormDefault="qualified">
    <xsd:import namespace="http://schemas.microsoft.com/office/2006/documentManagement/types"/>
    <xsd:import namespace="http://schemas.microsoft.com/office/infopath/2007/PartnerControls"/>
    <xsd:element name="b3fb3d2f673844e6bb977dff0b84aa2e" ma:index="9" ma:taxonomy="true" ma:internalName="b3fb3d2f673844e6bb977dff0b84aa2e" ma:taxonomyFieldName="STB_x0020_Document_x0020_Categorisation_x0020_Scheme" ma:displayName="STB Document Categorisation Scheme" ma:default="" ma:fieldId="{b3fb3d2f-6738-44e6-bb97-7dff0b84aa2e}" ma:taxonomyMulti="true" ma:sspId="aa806ae5-82c0-4063-8b57-0009c78b19ff" ma:termSetId="a194e5e7-7927-4b35-b766-63548b2a7b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0a9c4376-7cd9-44ef-8ef0-4f6885b50aa0}" ma:internalName="TaxCatchAll" ma:showField="CatchAllData" ma:web="f319fbb4-54f7-47b7-83c9-57ac28cf38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a6b5c695dbc4f8c881fd4feecd60bb2" ma:index="12" ma:taxonomy="true" ma:internalName="ga6b5c695dbc4f8c881fd4feecd60bb2" ma:taxonomyFieldName="Document_x0020_Type" ma:displayName="Document Type" ma:default="" ma:fieldId="{0a6b5c69-5dbc-4f8c-881f-d4feecd60bb2}" ma:taxonomyMulti="true" ma:sspId="aa806ae5-82c0-4063-8b57-0009c78b19ff" ma:termSetId="3a625034-3d59-4979-917a-576450fcca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cb6d1c97bb54005a9ccd403d80ef293" ma:index="14" ma:taxonomy="true" ma:internalName="jcb6d1c97bb54005a9ccd403d80ef293" ma:taxonomyFieldName="Region" ma:displayName="Region" ma:default="61;#Singapore|caaa8ad9-f98d-4054-b4a0-663e8eb0b6e9" ma:fieldId="{3cb6d1c9-7bb5-4005-a9cc-d403d80ef293}" ma:taxonomyMulti="true" ma:sspId="aa806ae5-82c0-4063-8b57-0009c78b19ff" ma:termSetId="b77d941f-6dd5-41d2-b1a7-f70c84d7c2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6" nillable="true" ma:taxonomy="true" ma:internalName="TaxKeywordTaxHTField" ma:taxonomyFieldName="TaxKeyword" ma:displayName="Keyword Tag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C80E49-824B-4A0D-9F53-48F870CD59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686455-3C33-467C-A3CA-A0AC81CCB3FD}">
  <ds:schemaRefs>
    <ds:schemaRef ds:uri="http://purl.org/dc/elements/1.1/"/>
    <ds:schemaRef ds:uri="http://www.w3.org/XML/1998/namespace"/>
    <ds:schemaRef ds:uri="f319fbb4-54f7-47b7-83c9-57ac28cf3873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1C6F79-D59F-417E-BB37-C4B018866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19fbb4-54f7-47b7-83c9-57ac28cf3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PMP Template</Template>
  <TotalTime>10380</TotalTime>
  <Words>1069</Words>
  <Application>Microsoft Office PowerPoint</Application>
  <PresentationFormat>Widescreen</PresentationFormat>
  <Paragraphs>237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</vt:lpstr>
      <vt:lpstr>Metropolis</vt:lpstr>
      <vt:lpstr>Roboto</vt:lpstr>
      <vt:lpstr>Arts/Attraction Theme</vt:lpstr>
      <vt:lpstr>1_Arts/Attraction Theme</vt:lpstr>
      <vt:lpstr>PowerPoint Presentation</vt:lpstr>
      <vt:lpstr>PowerPoint Presentation</vt:lpstr>
      <vt:lpstr>Passion Tours для незабываемых впечатлений</vt:lpstr>
      <vt:lpstr>PowerPoint Presentation</vt:lpstr>
      <vt:lpstr>PowerPoint Presentation</vt:lpstr>
      <vt:lpstr>PowerPoint Presentation</vt:lpstr>
      <vt:lpstr>INSPIRE GLOBAL – варианты комплиментарных активостей для всей группы </vt:lpstr>
      <vt:lpstr>PowerPoint Presentation</vt:lpstr>
      <vt:lpstr>PowerPoint Presentation</vt:lpstr>
      <vt:lpstr>PowerPoint Presentation</vt:lpstr>
      <vt:lpstr>PowerPoint Presentation</vt:lpstr>
      <vt:lpstr>Полезные ссылки</vt:lpstr>
      <vt:lpstr>Совет по туризму Сингапура</vt:lpstr>
      <vt:lpstr>Сингапур всегда ждет вас</vt:lpstr>
    </vt:vector>
  </TitlesOfParts>
  <Company>WOG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</dc:title>
  <dc:creator>Kristina BIKTEEVA (STB)</dc:creator>
  <cp:keywords/>
  <cp:lastModifiedBy>Svetlana MAYLATOVA (STB)</cp:lastModifiedBy>
  <cp:revision>621</cp:revision>
  <cp:lastPrinted>2018-04-25T11:56:12Z</cp:lastPrinted>
  <dcterms:created xsi:type="dcterms:W3CDTF">2017-08-21T07:28:01Z</dcterms:created>
  <dcterms:modified xsi:type="dcterms:W3CDTF">2020-06-10T08:58:31Z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0x01010078CB4598187D984A975DA9FE942D01E5</vt:lpwstr>
  </property>
  <property fmtid="{D5CDD505-2E9C-101B-9397-08002B2CF9AE}" pid="3" name="TaxKeyword">
    <vt:lpwstr/>
  </property>
  <property fmtid="{D5CDD505-2E9C-101B-9397-08002B2CF9AE}" pid="4" name="Region">
    <vt:lpwstr>61;#Singapore|caaa8ad9-f98d-4054-b4a0-663e8eb0b6e9</vt:lpwstr>
  </property>
  <property fmtid="{D5CDD505-2E9C-101B-9397-08002B2CF9AE}" pid="5" name="STB Document Categorisation Scheme">
    <vt:lpwstr>50;#Communications|07c86198-15ff-4e81-8400-da593432f706</vt:lpwstr>
  </property>
  <property fmtid="{D5CDD505-2E9C-101B-9397-08002B2CF9AE}" pid="6" name="Document Type">
    <vt:lpwstr>77;#Guidelines and Framework|67d5c610-b2aa-41b4-90cf-beaef8a9078b</vt:lpwstr>
  </property>
  <property fmtid="{D5CDD505-2E9C-101B-9397-08002B2CF9AE}" pid="7" name="MSIP_Label_3f9331f7-95a2-472a-92bc-d73219eb516b_Enabled">
    <vt:lpwstr>True</vt:lpwstr>
  </property>
  <property fmtid="{D5CDD505-2E9C-101B-9397-08002B2CF9AE}" pid="8" name="MSIP_Label_3f9331f7-95a2-472a-92bc-d73219eb516b_SiteId">
    <vt:lpwstr>0b11c524-9a1c-4e1b-84cb-6336aefc2243</vt:lpwstr>
  </property>
  <property fmtid="{D5CDD505-2E9C-101B-9397-08002B2CF9AE}" pid="9" name="MSIP_Label_3f9331f7-95a2-472a-92bc-d73219eb516b_Owner">
    <vt:lpwstr>Laura_GAN@stb.gov.sg</vt:lpwstr>
  </property>
  <property fmtid="{D5CDD505-2E9C-101B-9397-08002B2CF9AE}" pid="10" name="MSIP_Label_3f9331f7-95a2-472a-92bc-d73219eb516b_SetDate">
    <vt:lpwstr>2020-03-30T11:59:25.3383141Z</vt:lpwstr>
  </property>
  <property fmtid="{D5CDD505-2E9C-101B-9397-08002B2CF9AE}" pid="11" name="MSIP_Label_3f9331f7-95a2-472a-92bc-d73219eb516b_Name">
    <vt:lpwstr>CONFIDENTIAL</vt:lpwstr>
  </property>
  <property fmtid="{D5CDD505-2E9C-101B-9397-08002B2CF9AE}" pid="12" name="MSIP_Label_3f9331f7-95a2-472a-92bc-d73219eb516b_Application">
    <vt:lpwstr>Microsoft Azure Information Protection</vt:lpwstr>
  </property>
  <property fmtid="{D5CDD505-2E9C-101B-9397-08002B2CF9AE}" pid="13" name="MSIP_Label_3f9331f7-95a2-472a-92bc-d73219eb516b_ActionId">
    <vt:lpwstr>92d4034c-33a6-462c-9f19-663be06c06ca</vt:lpwstr>
  </property>
  <property fmtid="{D5CDD505-2E9C-101B-9397-08002B2CF9AE}" pid="14" name="MSIP_Label_3f9331f7-95a2-472a-92bc-d73219eb516b_Extended_MSFT_Method">
    <vt:lpwstr>Automatic</vt:lpwstr>
  </property>
  <property fmtid="{D5CDD505-2E9C-101B-9397-08002B2CF9AE}" pid="15" name="MSIP_Label_4f288355-fb4c-44cd-b9ca-40cfc2aee5f8_Enabled">
    <vt:lpwstr>True</vt:lpwstr>
  </property>
  <property fmtid="{D5CDD505-2E9C-101B-9397-08002B2CF9AE}" pid="16" name="MSIP_Label_4f288355-fb4c-44cd-b9ca-40cfc2aee5f8_SiteId">
    <vt:lpwstr>0b11c524-9a1c-4e1b-84cb-6336aefc2243</vt:lpwstr>
  </property>
  <property fmtid="{D5CDD505-2E9C-101B-9397-08002B2CF9AE}" pid="17" name="MSIP_Label_4f288355-fb4c-44cd-b9ca-40cfc2aee5f8_Owner">
    <vt:lpwstr>Laura_GAN@stb.gov.sg</vt:lpwstr>
  </property>
  <property fmtid="{D5CDD505-2E9C-101B-9397-08002B2CF9AE}" pid="18" name="MSIP_Label_4f288355-fb4c-44cd-b9ca-40cfc2aee5f8_SetDate">
    <vt:lpwstr>2020-03-30T11:59:25.3392870Z</vt:lpwstr>
  </property>
  <property fmtid="{D5CDD505-2E9C-101B-9397-08002B2CF9AE}" pid="19" name="MSIP_Label_4f288355-fb4c-44cd-b9ca-40cfc2aee5f8_Name">
    <vt:lpwstr>NON-SENSITIVE</vt:lpwstr>
  </property>
  <property fmtid="{D5CDD505-2E9C-101B-9397-08002B2CF9AE}" pid="20" name="MSIP_Label_4f288355-fb4c-44cd-b9ca-40cfc2aee5f8_Application">
    <vt:lpwstr>Microsoft Azure Information Protection</vt:lpwstr>
  </property>
  <property fmtid="{D5CDD505-2E9C-101B-9397-08002B2CF9AE}" pid="21" name="MSIP_Label_4f288355-fb4c-44cd-b9ca-40cfc2aee5f8_ActionId">
    <vt:lpwstr>92d4034c-33a6-462c-9f19-663be06c06ca</vt:lpwstr>
  </property>
  <property fmtid="{D5CDD505-2E9C-101B-9397-08002B2CF9AE}" pid="22" name="MSIP_Label_4f288355-fb4c-44cd-b9ca-40cfc2aee5f8_Parent">
    <vt:lpwstr>3f9331f7-95a2-472a-92bc-d73219eb516b</vt:lpwstr>
  </property>
  <property fmtid="{D5CDD505-2E9C-101B-9397-08002B2CF9AE}" pid="23" name="MSIP_Label_4f288355-fb4c-44cd-b9ca-40cfc2aee5f8_Extended_MSFT_Method">
    <vt:lpwstr>Automatic</vt:lpwstr>
  </property>
  <property fmtid="{D5CDD505-2E9C-101B-9397-08002B2CF9AE}" pid="24" name="Sensitivity">
    <vt:lpwstr>CONFIDENTIAL NON-SENSITIVE</vt:lpwstr>
  </property>
</Properties>
</file>