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sldIdLst>
    <p:sldId id="264" r:id="rId2"/>
    <p:sldId id="372" r:id="rId3"/>
    <p:sldId id="286" r:id="rId4"/>
    <p:sldId id="361" r:id="rId5"/>
    <p:sldId id="362" r:id="rId6"/>
    <p:sldId id="363" r:id="rId7"/>
    <p:sldId id="368" r:id="rId8"/>
    <p:sldId id="370" r:id="rId9"/>
    <p:sldId id="3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5F3E68-E984-437D-ADDE-E3343E48CB7D}">
          <p14:sldIdLst>
            <p14:sldId id="264"/>
            <p14:sldId id="372"/>
            <p14:sldId id="286"/>
            <p14:sldId id="361"/>
            <p14:sldId id="362"/>
            <p14:sldId id="363"/>
            <p14:sldId id="368"/>
            <p14:sldId id="370"/>
            <p14:sldId id="3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1020" userDrawn="1">
          <p15:clr>
            <a:srgbClr val="A4A3A4"/>
          </p15:clr>
        </p15:guide>
        <p15:guide id="2" orient="horz" pos="3634" userDrawn="1">
          <p15:clr>
            <a:srgbClr val="A4A3A4"/>
          </p15:clr>
        </p15:guide>
        <p15:guide id="3" pos="3198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pos="612" userDrawn="1">
          <p15:clr>
            <a:srgbClr val="A4A3A4"/>
          </p15:clr>
        </p15:guide>
        <p15:guide id="6" orient="horz" pos="1366" userDrawn="1">
          <p15:clr>
            <a:srgbClr val="A4A3A4"/>
          </p15:clr>
        </p15:guide>
        <p15:guide id="7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2D050"/>
    <a:srgbClr val="19B000"/>
    <a:srgbClr val="64696C"/>
    <a:srgbClr val="28B24C"/>
    <a:srgbClr val="BFBFBF"/>
    <a:srgbClr val="AAD033"/>
    <a:srgbClr val="31B44B"/>
    <a:srgbClr val="767171"/>
    <a:srgbClr val="2FB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1" autoAdjust="0"/>
    <p:restoredTop sz="96037" autoAdjust="0"/>
  </p:normalViewPr>
  <p:slideViewPr>
    <p:cSldViewPr snapToGrid="0" snapToObjects="1">
      <p:cViewPr varScale="1">
        <p:scale>
          <a:sx n="111" d="100"/>
          <a:sy n="111" d="100"/>
        </p:scale>
        <p:origin x="1674" y="96"/>
      </p:cViewPr>
      <p:guideLst>
        <p:guide pos="1020"/>
        <p:guide orient="horz" pos="3634"/>
        <p:guide pos="3198"/>
        <p:guide pos="1292"/>
        <p:guide pos="612"/>
        <p:guide orient="horz" pos="1366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2C88-DC21-134D-AD0E-D195A85BB9C4}" type="datetimeFigureOut">
              <a:rPr lang="en-RU" smtClean="0"/>
              <a:t>10/29/2021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760B-7001-B240-A8FE-6A2E919F752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840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3704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829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01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 тог слайда </a:t>
            </a:r>
            <a:r>
              <a:rPr lang="ru-RU" dirty="0" err="1"/>
              <a:t>фотослайд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292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E39F65-6DCC-CB4D-9292-E2A171B8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9" y="1954022"/>
            <a:ext cx="8082758" cy="593985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216000" tIns="36000" rIns="108000" bIns="3600" anchor="t" anchorCtr="0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25CB6-EBB5-4242-974E-777B2F1FE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0000"/>
            <a:ext cx="9144000" cy="284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B5C795-5E88-134E-942D-8C9B7AFCE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444" y="5825992"/>
            <a:ext cx="2560539" cy="1095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Введите город</a:t>
            </a:r>
          </a:p>
          <a:p>
            <a:pPr lvl="0"/>
            <a:r>
              <a:rPr lang="ru-RU" dirty="0"/>
              <a:t>Введите год</a:t>
            </a:r>
            <a:endParaRPr lang="en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C8861B-5708-F14D-8416-F84D3BA04AEA}"/>
              </a:ext>
            </a:extLst>
          </p:cNvPr>
          <p:cNvGrpSpPr/>
          <p:nvPr userDrawn="1"/>
        </p:nvGrpSpPr>
        <p:grpSpPr>
          <a:xfrm>
            <a:off x="-7242" y="3939480"/>
            <a:ext cx="9145926" cy="70312"/>
            <a:chOff x="-9656" y="3427491"/>
            <a:chExt cx="12194568" cy="70312"/>
          </a:xfrm>
        </p:grpSpPr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5829365-E01E-EF49-9537-0D0402B37643}"/>
                </a:ext>
              </a:extLst>
            </p:cNvPr>
            <p:cNvSpPr/>
            <p:nvPr userDrawn="1"/>
          </p:nvSpPr>
          <p:spPr>
            <a:xfrm>
              <a:off x="2382032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226210"/>
                <a:gd name="connsiteY0" fmla="*/ 0 h 70312"/>
                <a:gd name="connsiteX1" fmla="*/ 9189720 w 9226210"/>
                <a:gd name="connsiteY1" fmla="*/ 0 h 70312"/>
                <a:gd name="connsiteX2" fmla="*/ 9226210 w 9226210"/>
                <a:gd name="connsiteY2" fmla="*/ 70312 h 70312"/>
                <a:gd name="connsiteX3" fmla="*/ 0 w 9226210"/>
                <a:gd name="connsiteY3" fmla="*/ 70312 h 70312"/>
                <a:gd name="connsiteX4" fmla="*/ 0 w 922621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473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cubicBezTo>
                    <a:pt x="9189638" y="23437"/>
                    <a:pt x="9189555" y="46875"/>
                    <a:pt x="9189473" y="70312"/>
                  </a:cubicBez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B6D7D38-A6CB-9F44-B4EA-486F044B31DE}"/>
                </a:ext>
              </a:extLst>
            </p:cNvPr>
            <p:cNvSpPr/>
            <p:nvPr userDrawn="1"/>
          </p:nvSpPr>
          <p:spPr>
            <a:xfrm>
              <a:off x="163294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9A75F21B-553C-C845-8C49-5198D931FBEE}"/>
                </a:ext>
              </a:extLst>
            </p:cNvPr>
            <p:cNvSpPr/>
            <p:nvPr userDrawn="1"/>
          </p:nvSpPr>
          <p:spPr>
            <a:xfrm>
              <a:off x="65881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BF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74F89D38-B8DF-214E-A24D-0089388FC97A}"/>
                </a:ext>
              </a:extLst>
            </p:cNvPr>
            <p:cNvSpPr/>
            <p:nvPr userDrawn="1"/>
          </p:nvSpPr>
          <p:spPr>
            <a:xfrm>
              <a:off x="-9656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10C1D7C7-B966-E045-A44E-C002BF21E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2300" y="456445"/>
            <a:ext cx="1604567" cy="4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217C6-5921-774C-B6EF-EBE9B5274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75246" cy="6858000"/>
          </a:xfrm>
          <a:prstGeom prst="rect">
            <a:avLst/>
          </a:prstGeom>
        </p:spPr>
      </p:pic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60B37506-C1BD-E24E-8F55-4F1A3B1C7A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886" y="1705018"/>
            <a:ext cx="7679475" cy="69528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RU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8630820-3697-1A4F-845F-5FEB8E32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048" y="6430645"/>
            <a:ext cx="20574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BFE05B1-87AE-2042-AF48-4CC4D5F3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86" y="208652"/>
            <a:ext cx="6655401" cy="58253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2500">
                <a:latin typeface="+mn-lt"/>
              </a:defRPr>
            </a:lvl1pPr>
          </a:lstStyle>
          <a:p>
            <a:endParaRPr lang="en-R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F4698B-4077-9D47-97C6-C50CB1570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36681" y="347555"/>
            <a:ext cx="1194194" cy="304726"/>
          </a:xfrm>
          <a:prstGeom prst="rect">
            <a:avLst/>
          </a:prstGeom>
        </p:spPr>
      </p:pic>
      <p:sp>
        <p:nvSpPr>
          <p:cNvPr id="11" name="Управляющая кнопка: возврат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C598BD-F940-7E4E-AD71-C89211BD27AE}"/>
              </a:ext>
            </a:extLst>
          </p:cNvPr>
          <p:cNvSpPr/>
          <p:nvPr userDrawn="1"/>
        </p:nvSpPr>
        <p:spPr>
          <a:xfrm>
            <a:off x="8276301" y="6541240"/>
            <a:ext cx="296334" cy="143934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760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3" pos="413">
          <p15:clr>
            <a:srgbClr val="FBAE40"/>
          </p15:clr>
        </p15:guide>
        <p15:guide id="4" pos="5347">
          <p15:clr>
            <a:srgbClr val="FBAE40"/>
          </p15:clr>
        </p15:guide>
        <p15:guide id="5" orient="horz" pos="23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без кноп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217C6-5921-774C-B6EF-EBE9B5274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75246" cy="6858000"/>
          </a:xfrm>
          <a:prstGeom prst="rect">
            <a:avLst/>
          </a:prstGeom>
        </p:spPr>
      </p:pic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60B37506-C1BD-E24E-8F55-4F1A3B1C7A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886" y="1705018"/>
            <a:ext cx="7679475" cy="69528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RU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8630820-3697-1A4F-845F-5FEB8E32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048" y="6430645"/>
            <a:ext cx="20574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BFE05B1-87AE-2042-AF48-4CC4D5F3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86" y="208652"/>
            <a:ext cx="6655401" cy="58253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2500">
                <a:latin typeface="+mn-lt"/>
              </a:defRPr>
            </a:lvl1pPr>
          </a:lstStyle>
          <a:p>
            <a:endParaRPr lang="en-R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F4698B-4077-9D47-97C6-C50CB1570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36681" y="347555"/>
            <a:ext cx="1194194" cy="3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3" pos="413">
          <p15:clr>
            <a:srgbClr val="FBAE40"/>
          </p15:clr>
        </p15:guide>
        <p15:guide id="4" pos="5347">
          <p15:clr>
            <a:srgbClr val="FBAE40"/>
          </p15:clr>
        </p15:guide>
        <p15:guide id="5" orient="horz" pos="23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859" y="368859"/>
            <a:ext cx="1136655" cy="256178"/>
          </a:xfrm>
          <a:prstGeom prst="rect">
            <a:avLst/>
          </a:prstGeom>
        </p:spPr>
      </p:pic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8630820-3697-1A4F-845F-5FEB8E32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048" y="6430645"/>
            <a:ext cx="20574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50665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3" pos="413">
          <p15:clr>
            <a:srgbClr val="FBAE40"/>
          </p15:clr>
        </p15:guide>
        <p15:guide id="4" pos="5347">
          <p15:clr>
            <a:srgbClr val="FBAE40"/>
          </p15:clr>
        </p15:guide>
        <p15:guide id="5" orient="horz" pos="23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E92D88-A4B3-A74E-8DAC-5DC91DEBD5D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2658833"/>
              </p:ext>
            </p:extLst>
          </p:nvPr>
        </p:nvGraphicFramePr>
        <p:xfrm>
          <a:off x="499624" y="2422358"/>
          <a:ext cx="4615301" cy="7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301">
                  <a:extLst>
                    <a:ext uri="{9D8B030D-6E8A-4147-A177-3AD203B41FA5}">
                      <a16:colId xmlns:a16="http://schemas.microsoft.com/office/drawing/2014/main" val="1268365494"/>
                    </a:ext>
                  </a:extLst>
                </a:gridCol>
              </a:tblGrid>
              <a:tr h="753978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Localize in Russia</a:t>
                      </a:r>
                      <a:endParaRPr lang="ru-RU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62000" marR="1080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582414"/>
                  </a:ext>
                </a:extLst>
              </a:tr>
            </a:tbl>
          </a:graphicData>
        </a:graphic>
      </p:graphicFrame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81513207-DE0B-EA46-83A0-66E347688E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00" y="3912478"/>
            <a:ext cx="2993669" cy="27930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02044D-5CF8-C94E-B819-980F181330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3713" y="681037"/>
            <a:ext cx="1772080" cy="4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47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3" pos="311">
          <p15:clr>
            <a:srgbClr val="FBAE40"/>
          </p15:clr>
        </p15:guide>
        <p15:guide id="4" pos="5347">
          <p15:clr>
            <a:srgbClr val="FBAE40"/>
          </p15:clr>
        </p15:guide>
        <p15:guide id="5" orient="horz" pos="2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4764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3" r:id="rId3"/>
    <p:sldLayoutId id="2147483674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AA88D-0009-0648-889E-1EEB5F81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9" y="2444913"/>
            <a:ext cx="8082758" cy="11479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“Digital </a:t>
            </a:r>
            <a:r>
              <a:rPr lang="en-US" dirty="0">
                <a:solidFill>
                  <a:schemeClr val="tx1"/>
                </a:solidFill>
              </a:rPr>
              <a:t>TV </a:t>
            </a:r>
            <a:r>
              <a:rPr lang="en-US" dirty="0" smtClean="0">
                <a:solidFill>
                  <a:schemeClr val="tx1"/>
                </a:solidFill>
              </a:rPr>
              <a:t>Systems”, your </a:t>
            </a:r>
            <a:r>
              <a:rPr lang="en-US" dirty="0">
                <a:solidFill>
                  <a:schemeClr val="tx1"/>
                </a:solidFill>
              </a:rPr>
              <a:t>contract manufacturer</a:t>
            </a:r>
            <a:endParaRPr lang="en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3320A7-7470-D240-B144-49424B826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Saint Petersburg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2021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371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E0FFA-0E07-D945-9612-0C02476A27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00" y="3291642"/>
            <a:ext cx="3968914" cy="37487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err="1"/>
              <a:t>Sofya</a:t>
            </a:r>
            <a:r>
              <a:rPr lang="en-US" sz="2400" b="1" dirty="0"/>
              <a:t> </a:t>
            </a:r>
            <a:r>
              <a:rPr lang="en-US" sz="2400" b="1" dirty="0" err="1" smtClean="0"/>
              <a:t>Ginzburg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Export Development Manager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s.ginzburg@spb.gs.ru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Mob: </a:t>
            </a:r>
            <a:r>
              <a:rPr lang="en-US" sz="2400" b="1" dirty="0"/>
              <a:t>+7 </a:t>
            </a:r>
            <a:r>
              <a:rPr lang="en-US" sz="2400" b="1" dirty="0" smtClean="0"/>
              <a:t>904 385 15 91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4 </a:t>
            </a:r>
            <a:r>
              <a:rPr lang="en-US" sz="2400" b="1" dirty="0" err="1" smtClean="0"/>
              <a:t>Novoladozhskaya</a:t>
            </a:r>
            <a:r>
              <a:rPr lang="en-US" sz="2400" b="1" dirty="0"/>
              <a:t> str., </a:t>
            </a:r>
            <a:r>
              <a:rPr lang="en-US" sz="2400" b="1" dirty="0" smtClean="0"/>
              <a:t>St</a:t>
            </a:r>
            <a:r>
              <a:rPr lang="en-US" sz="2400" b="1" dirty="0"/>
              <a:t>. Petersburg, 197110</a:t>
            </a:r>
            <a:r>
              <a:rPr lang="en-US" sz="2400" b="1" dirty="0" smtClean="0"/>
              <a:t>, Russia</a:t>
            </a:r>
            <a:endParaRPr lang="en-US" sz="2400" b="1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AFCDF-B324-9147-9D7C-75A3F2DAF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30963"/>
            <a:ext cx="20574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10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8310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2</a:t>
            </a:fld>
            <a:endParaRPr lang="en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06959" y="5082336"/>
            <a:ext cx="175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In-house design and packaging center  </a:t>
            </a:r>
            <a:endParaRPr lang="ru-RU" sz="1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86423" y="3562510"/>
            <a:ext cx="1750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Cardboard </a:t>
            </a:r>
            <a:r>
              <a:rPr lang="en-US" sz="1000" b="1" dirty="0" smtClean="0"/>
              <a:t>and </a:t>
            </a:r>
            <a:r>
              <a:rPr lang="en-US" sz="1000" b="1" dirty="0"/>
              <a:t>cast paper packaging production</a:t>
            </a:r>
            <a:endParaRPr lang="ru-RU" sz="1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183" y="5533155"/>
            <a:ext cx="1371875" cy="1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27937" y="5062136"/>
            <a:ext cx="1750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Metal, plastic parts and LED-lightning systems production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27937" y="1767816"/>
            <a:ext cx="1806127" cy="834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93313" y="1854894"/>
            <a:ext cx="153000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/>
              <a:t>innovation cluster </a:t>
            </a:r>
            <a:r>
              <a:rPr lang="en-US" sz="1000" b="1" dirty="0" smtClean="0"/>
              <a:t>GS</a:t>
            </a:r>
            <a:endParaRPr lang="ru-RU" sz="1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4551" y="871845"/>
            <a:ext cx="1806127" cy="1730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28B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67" y="5593888"/>
            <a:ext cx="1104277" cy="11385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360058" y="5017003"/>
            <a:ext cx="1806127" cy="834596"/>
          </a:xfrm>
          <a:prstGeom prst="rect">
            <a:avLst/>
          </a:prstGeom>
          <a:noFill/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27937" y="5044948"/>
            <a:ext cx="1806127" cy="834596"/>
          </a:xfrm>
          <a:prstGeom prst="rect">
            <a:avLst/>
          </a:prstGeom>
          <a:noFill/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60058" y="3542896"/>
            <a:ext cx="1806127" cy="834596"/>
          </a:xfrm>
          <a:prstGeom prst="rect">
            <a:avLst/>
          </a:prstGeom>
          <a:noFill/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12606" y="3240206"/>
            <a:ext cx="2435982" cy="1448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796271" y="1752931"/>
            <a:ext cx="1806127" cy="834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34836" y="994305"/>
            <a:ext cx="1646817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 smtClean="0"/>
              <a:t>Distribution</a:t>
            </a:r>
            <a:r>
              <a:rPr lang="ru-RU" sz="1000" b="1" dirty="0" smtClean="0"/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47065" y="1790534"/>
            <a:ext cx="16468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 smtClean="0"/>
              <a:t>Service centers support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endParaRPr lang="ru-RU" sz="1000" b="1" dirty="0" smtClean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36" y="1997326"/>
            <a:ext cx="866653" cy="536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3" name="Прямоугольник 42"/>
          <p:cNvSpPr/>
          <p:nvPr/>
        </p:nvSpPr>
        <p:spPr>
          <a:xfrm>
            <a:off x="6892132" y="1758322"/>
            <a:ext cx="1806127" cy="834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7A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993937" y="1791970"/>
            <a:ext cx="161775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 smtClean="0"/>
              <a:t>Product recycle </a:t>
            </a:r>
            <a:endParaRPr lang="ru-RU" sz="1000" b="1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7675418" y="2112753"/>
            <a:ext cx="8610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 smtClean="0"/>
              <a:t>Electronics utilization plant</a:t>
            </a:r>
            <a:endParaRPr lang="ru-RU" sz="800" b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9" t="15372" r="11595" b="15458"/>
          <a:stretch/>
        </p:blipFill>
        <p:spPr>
          <a:xfrm>
            <a:off x="7028978" y="2106792"/>
            <a:ext cx="638354" cy="353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5" name="Прямоугольник 34"/>
          <p:cNvSpPr/>
          <p:nvPr/>
        </p:nvSpPr>
        <p:spPr>
          <a:xfrm>
            <a:off x="2628777" y="3351803"/>
            <a:ext cx="1750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SMT, THT, Product final assembly and testing</a:t>
            </a:r>
            <a:endParaRPr lang="ru-RU" sz="1200" b="1" dirty="0" smtClean="0"/>
          </a:p>
        </p:txBody>
      </p:sp>
      <p:cxnSp>
        <p:nvCxnSpPr>
          <p:cNvPr id="51" name="Прямая соединительная линия 50"/>
          <p:cNvCxnSpPr>
            <a:stCxn id="38" idx="1"/>
            <a:endCxn id="38" idx="3"/>
          </p:cNvCxnSpPr>
          <p:nvPr/>
        </p:nvCxnSpPr>
        <p:spPr>
          <a:xfrm>
            <a:off x="4864551" y="1737129"/>
            <a:ext cx="1806127" cy="0"/>
          </a:xfrm>
          <a:prstGeom prst="line">
            <a:avLst/>
          </a:prstGeom>
          <a:ln w="19050">
            <a:solidFill>
              <a:srgbClr val="07A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7" idx="2"/>
            <a:endCxn id="34" idx="0"/>
          </p:cNvCxnSpPr>
          <p:nvPr/>
        </p:nvCxnSpPr>
        <p:spPr>
          <a:xfrm flipH="1">
            <a:off x="3730597" y="2602412"/>
            <a:ext cx="404" cy="637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948588" y="4688810"/>
            <a:ext cx="411470" cy="32819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4" idx="3"/>
            <a:endCxn id="31" idx="1"/>
          </p:cNvCxnSpPr>
          <p:nvPr/>
        </p:nvCxnSpPr>
        <p:spPr>
          <a:xfrm flipV="1">
            <a:off x="4948588" y="3960194"/>
            <a:ext cx="411470" cy="431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34" idx="2"/>
            <a:endCxn id="30" idx="0"/>
          </p:cNvCxnSpPr>
          <p:nvPr/>
        </p:nvCxnSpPr>
        <p:spPr>
          <a:xfrm>
            <a:off x="3730597" y="4688810"/>
            <a:ext cx="404" cy="35613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Заголовок 3"/>
          <p:cNvSpPr>
            <a:spLocks noGrp="1"/>
          </p:cNvSpPr>
          <p:nvPr>
            <p:ph type="title"/>
          </p:nvPr>
        </p:nvSpPr>
        <p:spPr>
          <a:xfrm>
            <a:off x="796271" y="256287"/>
            <a:ext cx="6655401" cy="58253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GS Group</a:t>
            </a:r>
            <a:r>
              <a:rPr lang="ru-RU" dirty="0" smtClean="0"/>
              <a:t>» </a:t>
            </a:r>
            <a:r>
              <a:rPr lang="en-US" dirty="0" smtClean="0"/>
              <a:t>holding organization chart</a:t>
            </a:r>
            <a:endParaRPr lang="ru-RU" dirty="0"/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53096" b="-6315"/>
          <a:stretch/>
        </p:blipFill>
        <p:spPr>
          <a:xfrm>
            <a:off x="2940926" y="2125852"/>
            <a:ext cx="297199" cy="153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3" name="Прямоугольник 152"/>
          <p:cNvSpPr/>
          <p:nvPr/>
        </p:nvSpPr>
        <p:spPr>
          <a:xfrm>
            <a:off x="3163308" y="2070265"/>
            <a:ext cx="16564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TECHNOPOLIS GS</a:t>
            </a:r>
            <a:endParaRPr lang="ru-RU" sz="1000" b="1" dirty="0"/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53096" b="-6315"/>
          <a:stretch/>
        </p:blipFill>
        <p:spPr>
          <a:xfrm>
            <a:off x="2685252" y="4206273"/>
            <a:ext cx="469885" cy="242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58" name="Прямоугольник 157"/>
          <p:cNvSpPr/>
          <p:nvPr/>
        </p:nvSpPr>
        <p:spPr>
          <a:xfrm>
            <a:off x="3070357" y="4150011"/>
            <a:ext cx="182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/>
              <a:t>DIGITAL TV SYSTEMS</a:t>
            </a:r>
            <a:endParaRPr lang="ru-RU" sz="1400" b="1" dirty="0"/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2460" b="36568"/>
          <a:stretch/>
        </p:blipFill>
        <p:spPr>
          <a:xfrm>
            <a:off x="5516917" y="3979100"/>
            <a:ext cx="246351" cy="126274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97" t="64986"/>
          <a:stretch/>
        </p:blipFill>
        <p:spPr>
          <a:xfrm>
            <a:off x="5744680" y="4115994"/>
            <a:ext cx="388183" cy="68033"/>
          </a:xfrm>
          <a:prstGeom prst="rect">
            <a:avLst/>
          </a:prstGeom>
        </p:spPr>
      </p:pic>
      <p:sp>
        <p:nvSpPr>
          <p:cNvPr id="164" name="Прямоугольник 163"/>
          <p:cNvSpPr/>
          <p:nvPr/>
        </p:nvSpPr>
        <p:spPr>
          <a:xfrm>
            <a:off x="5691372" y="3908502"/>
            <a:ext cx="1857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FCF</a:t>
            </a:r>
            <a:endParaRPr lang="ru-RU" sz="11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02909" y="1837696"/>
            <a:ext cx="1530001" cy="465137"/>
            <a:chOff x="778182" y="2359835"/>
            <a:chExt cx="1530001" cy="465137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716" y="2644972"/>
              <a:ext cx="888060" cy="180000"/>
            </a:xfrm>
            <a:prstGeom prst="rect">
              <a:avLst/>
            </a:prstGeom>
            <a:grpFill/>
          </p:spPr>
        </p:pic>
        <p:sp>
          <p:nvSpPr>
            <p:cNvPr id="8" name="Прямоугольник 7"/>
            <p:cNvSpPr/>
            <p:nvPr/>
          </p:nvSpPr>
          <p:spPr>
            <a:xfrm>
              <a:off x="778182" y="2359835"/>
              <a:ext cx="1530001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R&amp;D center</a:t>
              </a:r>
              <a:endParaRPr lang="ru-RU" sz="1000" b="1" dirty="0"/>
            </a:p>
          </p:txBody>
        </p:sp>
      </p:grpSp>
      <p:sp>
        <p:nvSpPr>
          <p:cNvPr id="212" name="Стрелка вправо 211"/>
          <p:cNvSpPr/>
          <p:nvPr/>
        </p:nvSpPr>
        <p:spPr>
          <a:xfrm>
            <a:off x="2610109" y="2059228"/>
            <a:ext cx="213368" cy="21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трелка вправо 212"/>
          <p:cNvSpPr/>
          <p:nvPr/>
        </p:nvSpPr>
        <p:spPr>
          <a:xfrm>
            <a:off x="6670678" y="2056930"/>
            <a:ext cx="213368" cy="21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трелка вправо 213"/>
          <p:cNvSpPr/>
          <p:nvPr/>
        </p:nvSpPr>
        <p:spPr>
          <a:xfrm>
            <a:off x="4631459" y="2061891"/>
            <a:ext cx="213368" cy="21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" name="Рисунок 2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993" y="1231781"/>
            <a:ext cx="378071" cy="3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pPr/>
              <a:t>3</a:t>
            </a:fld>
            <a:endParaRPr lang="en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Digital TV Systems</a:t>
            </a:r>
            <a:r>
              <a:rPr lang="ru-RU" dirty="0" smtClean="0"/>
              <a:t>»</a:t>
            </a:r>
            <a:r>
              <a:rPr lang="en-US" dirty="0" smtClean="0"/>
              <a:t> (DTVS)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179" y="3814512"/>
            <a:ext cx="8131269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19B000"/>
                </a:solidFill>
              </a:rPr>
              <a:t>«</a:t>
            </a:r>
            <a:r>
              <a:rPr lang="en-US" b="1" dirty="0" smtClean="0">
                <a:solidFill>
                  <a:srgbClr val="19B000"/>
                </a:solidFill>
              </a:rPr>
              <a:t>DTVS</a:t>
            </a:r>
            <a:r>
              <a:rPr lang="ru-RU" b="1" dirty="0" smtClean="0">
                <a:solidFill>
                  <a:srgbClr val="19B000"/>
                </a:solidFill>
              </a:rPr>
              <a:t>»</a:t>
            </a:r>
            <a:r>
              <a:rPr lang="en-US" b="1" dirty="0" smtClean="0">
                <a:solidFill>
                  <a:srgbClr val="19B000"/>
                </a:solidFill>
              </a:rPr>
              <a:t> in numbers</a:t>
            </a:r>
            <a:r>
              <a:rPr lang="ru-RU" b="1" dirty="0" smtClean="0">
                <a:solidFill>
                  <a:srgbClr val="19B000"/>
                </a:solidFill>
              </a:rPr>
              <a:t>:</a:t>
            </a:r>
            <a:endParaRPr lang="ru-RU" b="1" dirty="0">
              <a:solidFill>
                <a:srgbClr val="19B000"/>
              </a:solidFill>
            </a:endParaRPr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Manufacturing capacity - </a:t>
            </a:r>
            <a:r>
              <a:rPr lang="ru-RU" dirty="0" smtClean="0">
                <a:solidFill>
                  <a:srgbClr val="19B000"/>
                </a:solidFill>
              </a:rPr>
              <a:t>20 </a:t>
            </a:r>
            <a:r>
              <a:rPr lang="en-US" dirty="0" smtClean="0">
                <a:solidFill>
                  <a:srgbClr val="19B000"/>
                </a:solidFill>
              </a:rPr>
              <a:t>million</a:t>
            </a:r>
            <a:r>
              <a:rPr lang="ru-RU" dirty="0" smtClean="0">
                <a:solidFill>
                  <a:srgbClr val="19B000"/>
                </a:solidFill>
              </a:rPr>
              <a:t> </a:t>
            </a:r>
            <a:r>
              <a:rPr lang="en-US" dirty="0" smtClean="0"/>
              <a:t>of end-products per year</a:t>
            </a:r>
            <a:endParaRPr lang="ru-RU" dirty="0"/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Work orders: from </a:t>
            </a:r>
            <a:r>
              <a:rPr lang="en-US" dirty="0" smtClean="0">
                <a:solidFill>
                  <a:srgbClr val="19B000"/>
                </a:solidFill>
              </a:rPr>
              <a:t>500</a:t>
            </a:r>
            <a:r>
              <a:rPr lang="en-US" dirty="0" smtClean="0"/>
              <a:t> pcs to mass-production series</a:t>
            </a:r>
            <a:endParaRPr lang="ru-RU" dirty="0"/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Production area – </a:t>
            </a:r>
            <a:r>
              <a:rPr lang="en-US" dirty="0" smtClean="0">
                <a:solidFill>
                  <a:srgbClr val="19B000"/>
                </a:solidFill>
              </a:rPr>
              <a:t>13 000 </a:t>
            </a:r>
            <a:r>
              <a:rPr lang="en-US" dirty="0">
                <a:solidFill>
                  <a:srgbClr val="19B000"/>
                </a:solidFill>
              </a:rPr>
              <a:t>m</a:t>
            </a:r>
            <a:r>
              <a:rPr lang="ru-RU" baseline="30000" dirty="0">
                <a:solidFill>
                  <a:srgbClr val="19B000"/>
                </a:solidFill>
              </a:rPr>
              <a:t>2</a:t>
            </a:r>
            <a:r>
              <a:rPr lang="en-US" dirty="0" smtClean="0">
                <a:solidFill>
                  <a:srgbClr val="19B000"/>
                </a:solidFill>
              </a:rPr>
              <a:t> </a:t>
            </a:r>
            <a:endParaRPr lang="ru-RU" dirty="0" smtClean="0">
              <a:solidFill>
                <a:srgbClr val="19B000"/>
              </a:solidFill>
            </a:endParaRPr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9B000"/>
                </a:solidFill>
              </a:rPr>
              <a:t>570</a:t>
            </a:r>
            <a:r>
              <a:rPr lang="ru-RU" dirty="0" smtClean="0"/>
              <a:t> </a:t>
            </a:r>
            <a:r>
              <a:rPr lang="en-US" dirty="0" smtClean="0"/>
              <a:t>employees</a:t>
            </a:r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Certified by Quality Management System in accordance with </a:t>
            </a:r>
            <a:r>
              <a:rPr lang="en-US" dirty="0" smtClean="0">
                <a:solidFill>
                  <a:srgbClr val="19B000"/>
                </a:solidFill>
              </a:rPr>
              <a:t>ISO 9001:2015 </a:t>
            </a:r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Production </a:t>
            </a:r>
            <a:r>
              <a:rPr lang="en-US" dirty="0"/>
              <a:t>areas are protected from static electricity in accordance with standards </a:t>
            </a:r>
            <a:r>
              <a:rPr lang="en-US" dirty="0">
                <a:solidFill>
                  <a:srgbClr val="19B000"/>
                </a:solidFill>
              </a:rPr>
              <a:t>IEC 61340-5-1/2</a:t>
            </a:r>
            <a:endParaRPr lang="ru-RU" dirty="0">
              <a:solidFill>
                <a:srgbClr val="19B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77" y="1982281"/>
            <a:ext cx="2382639" cy="1429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179" y="944030"/>
            <a:ext cx="813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ru-RU" sz="1600" b="1" spc="-20" dirty="0" smtClean="0">
                <a:solidFill>
                  <a:srgbClr val="19B000"/>
                </a:solidFill>
              </a:rPr>
              <a:t>«</a:t>
            </a:r>
            <a:r>
              <a:rPr lang="en-US" sz="1600" b="1" spc="-20" dirty="0" smtClean="0">
                <a:solidFill>
                  <a:srgbClr val="19B000"/>
                </a:solidFill>
              </a:rPr>
              <a:t>DTVS</a:t>
            </a:r>
            <a:r>
              <a:rPr lang="ru-RU" sz="1600" b="1" spc="-20" dirty="0" smtClean="0">
                <a:solidFill>
                  <a:srgbClr val="19B000"/>
                </a:solidFill>
              </a:rPr>
              <a:t>» </a:t>
            </a:r>
            <a:r>
              <a:rPr lang="en-US" sz="1600" b="1" spc="-20" dirty="0" smtClean="0">
                <a:solidFill>
                  <a:srgbClr val="19B000"/>
                </a:solidFill>
              </a:rPr>
              <a:t>is a key factory of </a:t>
            </a:r>
            <a:r>
              <a:rPr lang="ru-RU" sz="1600" b="1" spc="-20" dirty="0" smtClean="0">
                <a:solidFill>
                  <a:srgbClr val="19B000"/>
                </a:solidFill>
              </a:rPr>
              <a:t>«</a:t>
            </a:r>
            <a:r>
              <a:rPr lang="en-US" sz="1600" b="1" spc="-20" dirty="0" smtClean="0">
                <a:solidFill>
                  <a:srgbClr val="19B000"/>
                </a:solidFill>
              </a:rPr>
              <a:t>Technopolis GS</a:t>
            </a:r>
            <a:r>
              <a:rPr lang="ru-RU" sz="1600" b="1" spc="-20" dirty="0" smtClean="0">
                <a:solidFill>
                  <a:srgbClr val="19B000"/>
                </a:solidFill>
              </a:rPr>
              <a:t>»</a:t>
            </a:r>
            <a:r>
              <a:rPr lang="en-US" sz="1600" b="1" spc="-20" dirty="0" smtClean="0">
                <a:solidFill>
                  <a:srgbClr val="19B000"/>
                </a:solidFill>
              </a:rPr>
              <a:t>, an </a:t>
            </a:r>
            <a:r>
              <a:rPr lang="en-US" sz="1600" b="1" spc="-20" dirty="0">
                <a:solidFill>
                  <a:srgbClr val="19B000"/>
                </a:solidFill>
              </a:rPr>
              <a:t>innovative cluster </a:t>
            </a:r>
            <a:r>
              <a:rPr lang="en-US" sz="1600" b="1" spc="-20" dirty="0" smtClean="0">
                <a:solidFill>
                  <a:srgbClr val="19B000"/>
                </a:solidFill>
              </a:rPr>
              <a:t>and one of the largest production facilities in Europe for any types of electronics contract manufacturing: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79" y="3537752"/>
            <a:ext cx="7932607" cy="30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1" t="16039" r="4653" b="7902"/>
          <a:stretch/>
        </p:blipFill>
        <p:spPr>
          <a:xfrm>
            <a:off x="6513647" y="1982281"/>
            <a:ext cx="2382639" cy="14204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70" r="924"/>
          <a:stretch/>
        </p:blipFill>
        <p:spPr>
          <a:xfrm>
            <a:off x="3739262" y="1993692"/>
            <a:ext cx="2382639" cy="14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pPr/>
              <a:t>4</a:t>
            </a:fld>
            <a:endParaRPr lang="en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886" y="208652"/>
            <a:ext cx="6655401" cy="928781"/>
          </a:xfrm>
        </p:spPr>
        <p:txBody>
          <a:bodyPr/>
          <a:lstStyle/>
          <a:p>
            <a:r>
              <a:rPr lang="en-US" dirty="0" smtClean="0"/>
              <a:t>Localizing electronic manufacturing at </a:t>
            </a:r>
            <a:r>
              <a:rPr lang="ru-RU" dirty="0"/>
              <a:t>«</a:t>
            </a:r>
            <a:r>
              <a:rPr lang="en-US" dirty="0"/>
              <a:t>Digital TV Systems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en-US" dirty="0" smtClean="0"/>
              <a:t>factory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079" y="2945354"/>
            <a:ext cx="4861660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en-US" sz="1600" dirty="0" smtClean="0"/>
              <a:t>“Technopolis” </a:t>
            </a:r>
            <a:r>
              <a:rPr lang="en-US" sz="1600" dirty="0"/>
              <a:t>GS </a:t>
            </a:r>
            <a:r>
              <a:rPr lang="en-US" sz="1600" dirty="0" smtClean="0"/>
              <a:t>can place contract orders for </a:t>
            </a:r>
            <a:r>
              <a:rPr lang="en-US" sz="1600" dirty="0"/>
              <a:t>the production of consumer electronics of any complexity level: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/>
              <a:t>full cycle of production of electronic devices - from </a:t>
            </a:r>
            <a:r>
              <a:rPr lang="en-US" sz="1600" dirty="0" smtClean="0"/>
              <a:t>microcircuits </a:t>
            </a:r>
            <a:r>
              <a:rPr lang="en-US" sz="1600" dirty="0"/>
              <a:t>to </a:t>
            </a:r>
            <a:r>
              <a:rPr lang="en-US" sz="1600" dirty="0" smtClean="0"/>
              <a:t>finished products </a:t>
            </a:r>
            <a:r>
              <a:rPr lang="en-US" sz="1600" dirty="0"/>
              <a:t>packaging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/>
              <a:t>qualified specialists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/>
              <a:t>own R&amp;D center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 smtClean="0"/>
              <a:t>ability </a:t>
            </a:r>
            <a:r>
              <a:rPr lang="en-US" sz="1600" dirty="0"/>
              <a:t>to independently procure </a:t>
            </a:r>
            <a:r>
              <a:rPr lang="en-US" sz="1600" dirty="0" smtClean="0"/>
              <a:t>components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 smtClean="0"/>
              <a:t>modern </a:t>
            </a:r>
            <a:r>
              <a:rPr lang="en-US" sz="1600" dirty="0"/>
              <a:t>industrial equipment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/>
              <a:t>powerful production base for mass production</a:t>
            </a:r>
          </a:p>
          <a:p>
            <a:pPr marL="285750" indent="-285750">
              <a:spcAft>
                <a:spcPts val="544"/>
              </a:spcAft>
              <a:buFont typeface="Calibri" panose="020F0502020204030204" pitchFamily="34" charset="0"/>
              <a:buChar char="–"/>
            </a:pPr>
            <a:r>
              <a:rPr lang="en-US" sz="1600" dirty="0"/>
              <a:t>effective quality management </a:t>
            </a:r>
            <a:r>
              <a:rPr lang="en-US" sz="1600" dirty="0" smtClean="0"/>
              <a:t>practices</a:t>
            </a:r>
            <a:endParaRPr lang="en-US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674" y="1026534"/>
            <a:ext cx="2517100" cy="251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886" y="1146050"/>
            <a:ext cx="5161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Areas of contract manufacturing</a:t>
            </a:r>
            <a:r>
              <a:rPr lang="en-US" sz="1600" dirty="0" smtClean="0"/>
              <a:t>: automotive, industrial electronics, telecom (STB, media</a:t>
            </a:r>
            <a:r>
              <a:rPr lang="ru-RU" sz="1600" dirty="0" smtClean="0"/>
              <a:t> </a:t>
            </a:r>
            <a:r>
              <a:rPr lang="en-US" sz="1600" dirty="0" smtClean="0"/>
              <a:t>hub etc.), measurement and security systems, devices for </a:t>
            </a:r>
            <a:r>
              <a:rPr lang="en-US" sz="1600" dirty="0"/>
              <a:t>“smart </a:t>
            </a:r>
            <a:r>
              <a:rPr lang="en-US" sz="1600" dirty="0" smtClean="0"/>
              <a:t>home” and “smart cities”, medical equipment, smart meters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c</a:t>
            </a:r>
            <a:r>
              <a:rPr lang="en-US" sz="1600" dirty="0" smtClean="0"/>
              <a:t>omputer </a:t>
            </a:r>
            <a:r>
              <a:rPr lang="en-US" sz="1600" dirty="0" smtClean="0"/>
              <a:t>engineering</a:t>
            </a:r>
            <a:r>
              <a:rPr lang="ru-RU" sz="1600" dirty="0" smtClean="0"/>
              <a:t> </a:t>
            </a:r>
            <a:r>
              <a:rPr lang="en-US" sz="1600" dirty="0" smtClean="0"/>
              <a:t>etc.</a:t>
            </a:r>
            <a:endParaRPr lang="en-US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674" y="3778983"/>
            <a:ext cx="2517100" cy="25171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72079" y="2707421"/>
            <a:ext cx="50619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974680" y="2432669"/>
            <a:ext cx="1622276" cy="535531"/>
          </a:xfrm>
        </p:spPr>
        <p:txBody>
          <a:bodyPr/>
          <a:lstStyle/>
          <a:p>
            <a:r>
              <a:rPr lang="en-US" b="1" dirty="0"/>
              <a:t>Server and client motherboards for DEPO Computers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5</a:t>
            </a:fld>
            <a:endParaRPr lang="en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886" y="208652"/>
            <a:ext cx="6917453" cy="582533"/>
          </a:xfrm>
        </p:spPr>
        <p:txBody>
          <a:bodyPr/>
          <a:lstStyle/>
          <a:p>
            <a:r>
              <a:rPr lang="en-US" dirty="0"/>
              <a:t>Portfolio of contract </a:t>
            </a:r>
            <a:r>
              <a:rPr lang="en-US" dirty="0" smtClean="0"/>
              <a:t>manufacturing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3080015" y="2575168"/>
            <a:ext cx="1442184" cy="9787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</a:pPr>
            <a:r>
              <a:rPr lang="en-US" b="1" dirty="0"/>
              <a:t>Automotive electronic components for LADA XRAY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80015" y="1301869"/>
            <a:ext cx="961310" cy="812782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83478" y="1301869"/>
            <a:ext cx="949274" cy="814185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id="{CFF6B0C3-5F89-4910-8E0B-B7B754C19C02}"/>
              </a:ext>
            </a:extLst>
          </p:cNvPr>
          <p:cNvSpPr txBox="1">
            <a:spLocks/>
          </p:cNvSpPr>
          <p:nvPr/>
        </p:nvSpPr>
        <p:spPr>
          <a:xfrm>
            <a:off x="3857276" y="5311119"/>
            <a:ext cx="270304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</a:pPr>
            <a:r>
              <a:rPr lang="en-US" b="1" dirty="0"/>
              <a:t>Electricity meters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4FB9E0-0E6E-4B3C-A224-3352C7F1F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05" y="3985387"/>
            <a:ext cx="1256856" cy="743179"/>
          </a:xfrm>
          <a:prstGeom prst="snip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sx="1000" sy="1000" algn="tl" rotWithShape="0">
              <a:schemeClr val="bg1"/>
            </a:outerShdw>
          </a:effectLst>
        </p:spPr>
      </p:pic>
      <p:pic>
        <p:nvPicPr>
          <p:cNvPr id="14" name="Объект 2">
            <a:extLst>
              <a:ext uri="{FF2B5EF4-FFF2-40B4-BE49-F238E27FC236}">
                <a16:creationId xmlns:a16="http://schemas.microsoft.com/office/drawing/2014/main" id="{92BAB891-647F-4F3F-A503-A86B305152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164" y="3837149"/>
            <a:ext cx="932226" cy="11906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423576-5FF6-406F-9664-892B2AAF64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882" y="4018327"/>
            <a:ext cx="703094" cy="1142876"/>
          </a:xfrm>
          <a:prstGeom prst="rect">
            <a:avLst/>
          </a:prstGeom>
        </p:spPr>
      </p:pic>
      <p:sp>
        <p:nvSpPr>
          <p:cNvPr id="17" name="Текст 4">
            <a:extLst>
              <a:ext uri="{FF2B5EF4-FFF2-40B4-BE49-F238E27FC236}">
                <a16:creationId xmlns:a16="http://schemas.microsoft.com/office/drawing/2014/main" id="{FC9AD722-FC5E-4305-BBF1-5CE9945C7B2B}"/>
              </a:ext>
            </a:extLst>
          </p:cNvPr>
          <p:cNvSpPr txBox="1">
            <a:spLocks/>
          </p:cNvSpPr>
          <p:nvPr/>
        </p:nvSpPr>
        <p:spPr>
          <a:xfrm>
            <a:off x="1153205" y="4930331"/>
            <a:ext cx="2811237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</a:pPr>
            <a:r>
              <a:rPr lang="en-US" b="1" dirty="0"/>
              <a:t>Smart </a:t>
            </a:r>
            <a:r>
              <a:rPr lang="en-US" b="1" dirty="0" smtClean="0"/>
              <a:t>meters</a:t>
            </a:r>
            <a:endParaRPr lang="en-US" b="1" dirty="0"/>
          </a:p>
        </p:txBody>
      </p:sp>
      <p:pic>
        <p:nvPicPr>
          <p:cNvPr id="19" name="Объект 5">
            <a:extLst>
              <a:ext uri="{FF2B5EF4-FFF2-40B4-BE49-F238E27FC236}">
                <a16:creationId xmlns:a16="http://schemas.microsoft.com/office/drawing/2014/main" id="{E76A44ED-52CE-4B83-81AA-E8E6A800CC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87" y="3975133"/>
            <a:ext cx="1169314" cy="900371"/>
          </a:xfrm>
          <a:prstGeom prst="rect">
            <a:avLst/>
          </a:prstGeom>
        </p:spPr>
      </p:pic>
      <p:pic>
        <p:nvPicPr>
          <p:cNvPr id="1026" name="Picture 2" descr="MW32-SP0 (rev. 1.0) | Server Motherboard - GIGABYTE Russ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50" y="911129"/>
            <a:ext cx="1401596" cy="140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95"/>
          <a:stretch/>
        </p:blipFill>
        <p:spPr>
          <a:xfrm flipH="1">
            <a:off x="5763983" y="858041"/>
            <a:ext cx="1776507" cy="14993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86" r="27026"/>
          <a:stretch/>
        </p:blipFill>
        <p:spPr>
          <a:xfrm>
            <a:off x="7498298" y="1029695"/>
            <a:ext cx="827010" cy="1238344"/>
          </a:xfrm>
          <a:prstGeom prst="rect">
            <a:avLst/>
          </a:prstGeom>
        </p:spPr>
      </p:pic>
      <p:sp>
        <p:nvSpPr>
          <p:cNvPr id="24" name="Текст 4">
            <a:extLst>
              <a:ext uri="{FF2B5EF4-FFF2-40B4-BE49-F238E27FC236}">
                <a16:creationId xmlns:a16="http://schemas.microsoft.com/office/drawing/2014/main" id="{CFF6B0C3-5F89-4910-8E0B-B7B754C19C02}"/>
              </a:ext>
            </a:extLst>
          </p:cNvPr>
          <p:cNvSpPr txBox="1">
            <a:spLocks/>
          </p:cNvSpPr>
          <p:nvPr/>
        </p:nvSpPr>
        <p:spPr>
          <a:xfrm>
            <a:off x="6019749" y="2582501"/>
            <a:ext cx="270304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</a:pPr>
            <a:r>
              <a:rPr lang="en-US" b="1" dirty="0" smtClean="0"/>
              <a:t>Consumer electronics</a:t>
            </a:r>
            <a:endParaRPr lang="en-US" b="1" dirty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FF6B0C3-5F89-4910-8E0B-B7B754C19C02}"/>
              </a:ext>
            </a:extLst>
          </p:cNvPr>
          <p:cNvSpPr txBox="1">
            <a:spLocks/>
          </p:cNvSpPr>
          <p:nvPr/>
        </p:nvSpPr>
        <p:spPr>
          <a:xfrm>
            <a:off x="6973787" y="5087297"/>
            <a:ext cx="270304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</a:pPr>
            <a:r>
              <a:rPr lang="en-US" b="1" dirty="0" err="1"/>
              <a:t>SberBox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9738" y="3634541"/>
            <a:ext cx="1132065" cy="14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621" y="208654"/>
            <a:ext cx="6298458" cy="582533"/>
          </a:xfrm>
        </p:spPr>
        <p:txBody>
          <a:bodyPr/>
          <a:lstStyle/>
          <a:p>
            <a:r>
              <a:rPr lang="en-US" dirty="0" smtClean="0"/>
              <a:t>Certificates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73" y="894949"/>
            <a:ext cx="5629275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21" y="791187"/>
            <a:ext cx="1926248" cy="2829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16" y="3788751"/>
            <a:ext cx="2055257" cy="28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1008582" y="793645"/>
            <a:ext cx="7256812" cy="5439438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What we can do for </a:t>
            </a:r>
            <a:r>
              <a:rPr lang="en-US" sz="2800" dirty="0" smtClean="0">
                <a:solidFill>
                  <a:srgbClr val="00B050"/>
                </a:solidFill>
              </a:rPr>
              <a:t>our customers</a:t>
            </a:r>
            <a:r>
              <a:rPr lang="ru-RU" sz="2800" dirty="0" smtClean="0">
                <a:solidFill>
                  <a:srgbClr val="00B050"/>
                </a:solidFill>
              </a:rPr>
              <a:t>: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b="1" dirty="0" smtClean="0"/>
              <a:t>Localize electronic </a:t>
            </a:r>
            <a:r>
              <a:rPr lang="en-US" sz="2800" b="1" dirty="0"/>
              <a:t>production </a:t>
            </a:r>
            <a:r>
              <a:rPr lang="en-US" sz="2800" b="1" dirty="0" smtClean="0"/>
              <a:t>for the Russian market</a:t>
            </a:r>
            <a:endParaRPr lang="en-US" sz="2800" b="1" dirty="0"/>
          </a:p>
          <a:p>
            <a:endParaRPr lang="en-US" dirty="0"/>
          </a:p>
          <a:p>
            <a:r>
              <a:rPr lang="en-US" sz="2800" dirty="0" smtClean="0">
                <a:solidFill>
                  <a:srgbClr val="00B050"/>
                </a:solidFill>
              </a:rPr>
              <a:t>Value: </a:t>
            </a:r>
          </a:p>
          <a:p>
            <a:r>
              <a:rPr lang="en-US" sz="2800" b="1" dirty="0" smtClean="0"/>
              <a:t>Grants access </a:t>
            </a:r>
            <a:r>
              <a:rPr lang="en-US" sz="2800" b="1" dirty="0"/>
              <a:t>to </a:t>
            </a:r>
            <a:r>
              <a:rPr lang="en-US" sz="2800" b="1" dirty="0" smtClean="0"/>
              <a:t>public </a:t>
            </a:r>
            <a:r>
              <a:rPr lang="en-US" sz="2800" b="1" dirty="0"/>
              <a:t>procurement </a:t>
            </a:r>
            <a:r>
              <a:rPr lang="en-US" sz="2800" b="1" dirty="0" smtClean="0"/>
              <a:t>programs</a:t>
            </a:r>
            <a:r>
              <a:rPr lang="ru-RU" sz="2800" b="1" dirty="0" smtClean="0"/>
              <a:t> (</a:t>
            </a:r>
            <a:r>
              <a:rPr lang="en-US" sz="2800" dirty="0"/>
              <a:t>B2G</a:t>
            </a:r>
            <a:r>
              <a:rPr lang="ru-RU" sz="2800" b="1" dirty="0" smtClean="0"/>
              <a:t>)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00B050"/>
                </a:solidFill>
              </a:rPr>
              <a:t>For companies: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/>
              <a:t>a) producing electronics </a:t>
            </a:r>
          </a:p>
          <a:p>
            <a:r>
              <a:rPr lang="en-US" sz="2800" dirty="0" smtClean="0"/>
              <a:t>b) planning to extend presence </a:t>
            </a:r>
            <a:r>
              <a:rPr lang="en-US" sz="2800" dirty="0"/>
              <a:t>on the Russian market in </a:t>
            </a:r>
            <a:r>
              <a:rPr lang="en-US" sz="2800" dirty="0" smtClean="0"/>
              <a:t>B2G sector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7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44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8</a:t>
            </a:fld>
            <a:endParaRPr lang="en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base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8886" y="1303998"/>
            <a:ext cx="749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Government </a:t>
            </a:r>
            <a:r>
              <a:rPr lang="en-US" dirty="0"/>
              <a:t>decree About confirmation of production of industrial output in the territory of the Russian Federation, number 719 (17th July2015)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goods listed in the Supplement to the Resolution </a:t>
            </a:r>
            <a:r>
              <a:rPr lang="en-US" dirty="0" smtClean="0"/>
              <a:t>(Industries: </a:t>
            </a:r>
            <a:r>
              <a:rPr lang="en-US" dirty="0"/>
              <a:t>machine tools, automotive, special machine building, photonics and lighting, electrical engineering and electric power, heavy machinery, medical devices, pharmaceutical,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en-US" dirty="0">
                <a:solidFill>
                  <a:srgbClr val="00B050"/>
                </a:solidFill>
              </a:rPr>
              <a:t>Requirements for the confirmation </a:t>
            </a:r>
            <a:r>
              <a:rPr lang="en-US" dirty="0" smtClean="0">
                <a:solidFill>
                  <a:srgbClr val="00B050"/>
                </a:solidFill>
              </a:rPr>
              <a:t>of being local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ercentage of </a:t>
            </a:r>
            <a:r>
              <a:rPr lang="en-US" dirty="0"/>
              <a:t>Russian electronic </a:t>
            </a:r>
            <a:r>
              <a:rPr lang="en-US" dirty="0" smtClean="0"/>
              <a:t>components</a:t>
            </a:r>
            <a:r>
              <a:rPr lang="ru-RU" dirty="0" smtClean="0"/>
              <a:t> </a:t>
            </a:r>
            <a:r>
              <a:rPr lang="en-US" dirty="0" smtClean="0"/>
              <a:t>use;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Russian </a:t>
            </a:r>
            <a:r>
              <a:rPr lang="en-US" dirty="0" smtClean="0"/>
              <a:t>Surface </a:t>
            </a:r>
            <a:r>
              <a:rPr lang="en-US" dirty="0"/>
              <a:t>Mount </a:t>
            </a:r>
            <a:r>
              <a:rPr lang="en-US" dirty="0" smtClean="0"/>
              <a:t>Technology;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Russian </a:t>
            </a:r>
            <a:r>
              <a:rPr lang="en-US" dirty="0" smtClean="0"/>
              <a:t>assembly</a:t>
            </a:r>
            <a:r>
              <a:rPr lang="ru-RU" dirty="0" smtClean="0"/>
              <a:t>, </a:t>
            </a:r>
            <a:r>
              <a:rPr lang="en-US" dirty="0" smtClean="0"/>
              <a:t>packaging</a:t>
            </a:r>
            <a:r>
              <a:rPr lang="ru-RU" dirty="0" smtClean="0"/>
              <a:t>, </a:t>
            </a:r>
            <a:r>
              <a:rPr lang="en-US" dirty="0" smtClean="0"/>
              <a:t>testing;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o</a:t>
            </a:r>
            <a:r>
              <a:rPr lang="en-US" dirty="0" smtClean="0"/>
              <a:t>thers.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9</a:t>
            </a:fld>
            <a:endParaRPr lang="en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886" y="191235"/>
            <a:ext cx="6655401" cy="582533"/>
          </a:xfrm>
        </p:spPr>
        <p:txBody>
          <a:bodyPr/>
          <a:lstStyle/>
          <a:p>
            <a:r>
              <a:rPr lang="en-US" dirty="0" smtClean="0"/>
              <a:t>Our customers: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24" y="5234641"/>
            <a:ext cx="1249491" cy="63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4" y="3973116"/>
            <a:ext cx="1893797" cy="444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901" y="3922608"/>
            <a:ext cx="1480088" cy="433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349" y="3956513"/>
            <a:ext cx="702558" cy="3715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040" y="3701644"/>
            <a:ext cx="1359423" cy="652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650" y="2488363"/>
            <a:ext cx="1819700" cy="5953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090" y="5396525"/>
            <a:ext cx="974870" cy="2553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2728" y="2619625"/>
            <a:ext cx="1088664" cy="6846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347" y="5436336"/>
            <a:ext cx="970725" cy="135422"/>
          </a:xfrm>
          <a:prstGeom prst="rect">
            <a:avLst/>
          </a:prstGeom>
        </p:spPr>
      </p:pic>
      <p:pic>
        <p:nvPicPr>
          <p:cNvPr id="1028" name="Picture 4" descr="https://www.navigard.ru/images/logo_navigar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9" y="5280190"/>
            <a:ext cx="972699" cy="5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19901" t="31140" r="18421" b="32018"/>
          <a:stretch/>
        </p:blipFill>
        <p:spPr>
          <a:xfrm>
            <a:off x="3521391" y="937224"/>
            <a:ext cx="2911197" cy="97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/>
          <a:srcRect l="4947" t="13913" r="8845" b="12364"/>
          <a:stretch/>
        </p:blipFill>
        <p:spPr>
          <a:xfrm>
            <a:off x="6651244" y="988546"/>
            <a:ext cx="2104845" cy="948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8934" y="2467801"/>
            <a:ext cx="742555" cy="742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/>
          <a:srcRect t="32258" b="30590"/>
          <a:stretch/>
        </p:blipFill>
        <p:spPr>
          <a:xfrm>
            <a:off x="3014652" y="2426159"/>
            <a:ext cx="954876" cy="354752"/>
          </a:xfrm>
          <a:prstGeom prst="rect">
            <a:avLst/>
          </a:prstGeom>
        </p:spPr>
      </p:pic>
      <p:pic>
        <p:nvPicPr>
          <p:cNvPr id="3074" name="Picture 2" descr="Байкал электроникс» отбилась от иска Минпромторга на полмиллиарда рублей -  ВПК.name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1" b="27426"/>
          <a:stretch/>
        </p:blipFill>
        <p:spPr bwMode="auto">
          <a:xfrm>
            <a:off x="6815425" y="2469898"/>
            <a:ext cx="1776484" cy="5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39677" y="2450976"/>
            <a:ext cx="846874" cy="248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793" y="1177252"/>
            <a:ext cx="2125392" cy="6882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/>
          <a:srcRect l="18906" t="39811" r="22830" b="42226"/>
          <a:stretch/>
        </p:blipFill>
        <p:spPr>
          <a:xfrm>
            <a:off x="2515978" y="988546"/>
            <a:ext cx="959861" cy="2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24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22274</TotalTime>
  <Words>489</Words>
  <Application>Microsoft Office PowerPoint</Application>
  <PresentationFormat>Экран (4:3)</PresentationFormat>
  <Paragraphs>85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“Digital TV Systems”, your contract manufacturer</vt:lpstr>
      <vt:lpstr>«GS Group» holding organization chart</vt:lpstr>
      <vt:lpstr>«Digital TV Systems» (DTVS)</vt:lpstr>
      <vt:lpstr>Localizing electronic manufacturing at «Digital TV Systems» factory</vt:lpstr>
      <vt:lpstr>Portfolio of contract manufacturing:</vt:lpstr>
      <vt:lpstr>Certificates </vt:lpstr>
      <vt:lpstr>Презентация PowerPoint</vt:lpstr>
      <vt:lpstr>Legal base </vt:lpstr>
      <vt:lpstr>Our customers: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Ываыаы а  ываы ваваы а</dc:title>
  <dc:creator>Евгений Рындин</dc:creator>
  <cp:lastModifiedBy>Гинзбург Софья Григорьевна</cp:lastModifiedBy>
  <cp:revision>461</cp:revision>
  <cp:lastPrinted>2021-10-14T10:55:45Z</cp:lastPrinted>
  <dcterms:created xsi:type="dcterms:W3CDTF">2020-07-29T10:39:21Z</dcterms:created>
  <dcterms:modified xsi:type="dcterms:W3CDTF">2021-10-29T14:04:26Z</dcterms:modified>
</cp:coreProperties>
</file>