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7" r:id="rId3"/>
    <p:sldId id="316" r:id="rId4"/>
    <p:sldId id="287" r:id="rId5"/>
    <p:sldId id="310" r:id="rId6"/>
    <p:sldId id="312" r:id="rId7"/>
    <p:sldId id="319" r:id="rId8"/>
    <p:sldId id="314" r:id="rId9"/>
    <p:sldId id="320" r:id="rId10"/>
    <p:sldId id="315" r:id="rId11"/>
    <p:sldId id="292" r:id="rId12"/>
    <p:sldId id="311" r:id="rId13"/>
    <p:sldId id="317" r:id="rId14"/>
    <p:sldId id="275" r:id="rId15"/>
    <p:sldId id="299" r:id="rId16"/>
    <p:sldId id="302" r:id="rId17"/>
    <p:sldId id="303" r:id="rId18"/>
    <p:sldId id="304" r:id="rId19"/>
    <p:sldId id="276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30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D4A7-9361-4919-B43B-70E235C09516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3FD2-8D16-4BCB-BA99-406EE9C15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05712-9D12-4527-A353-7CED3E8599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1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4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7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80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29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4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304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7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217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01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3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537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3FD2-8D16-4BCB-BA99-406EE9C15D8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17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C89E4-8841-49B8-AE87-E3915AA2F7FB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B0C5-376A-4B6F-AAEC-BECC4E8812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r="4764" b="20511"/>
          <a:stretch/>
        </p:blipFill>
        <p:spPr>
          <a:xfrm>
            <a:off x="0" y="899613"/>
            <a:ext cx="9144000" cy="426442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1132160"/>
            <a:ext cx="9144000" cy="4040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99614"/>
            <a:ext cx="9144000" cy="808040"/>
          </a:xfrm>
          <a:prstGeom prst="rect">
            <a:avLst/>
          </a:prstGeom>
          <a:solidFill>
            <a:srgbClr val="F57E1B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лабораторий с помощью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лабораторной информационной системы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«ЛинтеЛ ЛИС»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450"/>
              </a:spcBef>
              <a:spcAft>
                <a:spcPts val="450"/>
              </a:spcAft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4" cstate="print"/>
          <a:srcRect l="3838" t="10447" r="3854" b="12154"/>
          <a:stretch>
            <a:fillRect/>
          </a:stretch>
        </p:blipFill>
        <p:spPr bwMode="auto">
          <a:xfrm>
            <a:off x="1547664" y="0"/>
            <a:ext cx="6048672" cy="86409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5" y="1814655"/>
            <a:ext cx="4308530" cy="30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5651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43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с лабораторным оборудованием и информационными системами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431" y="1908000"/>
            <a:ext cx="4985634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контроля качества  различных производителей могут быть интегрированы с лабораторной информационной системой «Линтел ЛИС»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позволяет получать автоматически результаты испытаний с приборов и отказаться от ведения рабочих тетрадей по оборудованию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взаимодействия лабораторных аппаратов производства АО БСКБ «Нефтехимавтоматика» полностью совместимы с системой «ЛинтеЛ ЛИС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indent="-182563">
              <a:buFont typeface="Arial" pitchFamily="34" charset="0"/>
              <a:buChar char="•"/>
              <a:tabLst>
                <a:tab pos="182563" algn="l"/>
              </a:tabLs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 descr="D:\Загрузки\link_2_m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1013" y="1995686"/>
            <a:ext cx="385529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03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5910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X:\Маркетинговые материалы\ЛИС ЛИНК\Сертификаты ЛИС          Товарный знак Линтел\1_Сертификат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6" y="1275205"/>
            <a:ext cx="2627432" cy="3607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275856" y="1275205"/>
            <a:ext cx="5579198" cy="6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"ЛинтеЛ ЛИС" сертифицирована на соответствие ГОСТ 53798-2010</a:t>
            </a:r>
            <a:r>
              <a:rPr lang="ru-RU" sz="1400" dirty="0">
                <a:latin typeface="Cambria" pitchFamily="18" charset="0"/>
              </a:rPr>
              <a:t> на </a:t>
            </a:r>
            <a:r>
              <a:rPr lang="ru-RU" sz="1400" dirty="0" smtClean="0">
                <a:latin typeface="Cambria" pitchFamily="18" charset="0"/>
              </a:rPr>
              <a:t>ЛИС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и соответствует требованиям нормативной документации на программное обеспечение: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8874" y="2046264"/>
            <a:ext cx="336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ИСО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5725-2002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76-2014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20491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2335-2003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РМГ 61-2010 и др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04675"/>
            <a:ext cx="1368152" cy="197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75" y="2904675"/>
            <a:ext cx="1440160" cy="1977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35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8216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2000" y="1152293"/>
            <a:ext cx="8811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«ЛинтеЛ ЛИС» перед другими лабораторными системами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Серьёзный опыт реализации крупных проектов комплексной автоматизации лабораторий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30" y="1908000"/>
            <a:ext cx="548827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ЛинтеЛ ЛИС»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описание всей предметной области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(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расчёта, нормы, шаблоны, требования, справочники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интеграция с лабораторным оборудованием </a:t>
            </a:r>
            <a:b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БСКБ «Нефтехимавтоматика» и подключение аппаратов стороннего производства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создания единой информационной платформы предприятия с возможностью автоматической передачи данных и отчётов заинтересованным сторонам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интеграции с различными информационными системами по учёту и управлению хозяйственной деятельностью предприятий (1С, АИС, и др.)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oborudunion.ru/l2383812/images/photocat/1000x1000/9996537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4912"/>
          <a:stretch/>
        </p:blipFill>
        <p:spPr bwMode="auto">
          <a:xfrm>
            <a:off x="5650709" y="1850554"/>
            <a:ext cx="1585588" cy="13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xn--h1aakfb4b.xn--80aaaac8algcbgbck3fl0q.xn--p1ai/u/xn--h1aakfb4b/images/news/jointinformation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947" y="2602738"/>
            <a:ext cx="1436103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mdl.kntu.net.ua/pluginfile.php/29899/course/overviewfiles/e035d85eacf84212c0637d896b4e62b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60" y="3507854"/>
            <a:ext cx="153280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tur\Pictures\logo comb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53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АППАРАТОВ КОНТРОЛЯ КАЧЕСТВА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АВТОМАТИЗАЦИЯ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ЛАБОРАТОРИИ</a:t>
                      </a:r>
                    </a:p>
                  </a:txBody>
                  <a:tcPr marL="8890" marR="8890" marT="66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84109" y="1590932"/>
            <a:ext cx="57606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tabLst>
                <a:tab pos="243411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внедрения системы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ЛинтеЛ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ЛИС», разработанной компанией АО БСКБ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Нефтехимавтоматика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охватывает предприятия от Сахалина до Санкт-Петербурга и позволяет автоматизировать лабораторный контроль качества в различных отраслях промышленности – от топливно-энергетического комплекса до предприятий пищевой промышленности и агропромышленного комплекса.</a:t>
            </a:r>
          </a:p>
          <a:p>
            <a:pPr algn="just">
              <a:tabLst>
                <a:tab pos="243411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243411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крупных проектов по комплексной автоматизации лабораторной деятельности, реализованным АО БСКБ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Нефтехимавтоматика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является автоматизация лабораторий компании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Татавтодор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 рамках проекта были автоматизированы и объединены в единую информационную базу 11 лабораторий контроля качества АО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Татавтодор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15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/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ЛинтеЛ</a:t>
            </a:r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ЛИС» в лабораториях </a:t>
            </a:r>
            <a:r>
              <a:rPr lang="ru-RU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www.tatavtodor.ru/upload/docs/upload/medialibrary/237/237e3cf1f6aa6481d7fa9390ed55a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7654"/>
            <a:ext cx="2844825" cy="189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tur\Pictures\logo comb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69954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АППАРАТОВ КОНТРОЛЯ КАЧЕСТВА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АВТОМАТИЗАЦИЯ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ЛАБОРАТОРИИ</a:t>
                      </a:r>
                    </a:p>
                  </a:txBody>
                  <a:tcPr marL="8890" marR="8890" marT="66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 t="-92268" b="-130671"/>
          <a:stretch>
            <a:fillRect/>
          </a:stretch>
        </p:blipFill>
        <p:spPr bwMode="auto">
          <a:xfrm>
            <a:off x="5622858" y="3940022"/>
            <a:ext cx="153111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391" y="1182217"/>
            <a:ext cx="8784976" cy="27699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Крупные проекты по автоматизации и оснащению лабораторий:</a:t>
            </a:r>
            <a:endParaRPr lang="ru-RU" sz="1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://bashnxa.vs2017.ru/netcat_files/173/146/R_R_R_R_S_R_R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7040" y="3940022"/>
            <a:ext cx="1620000" cy="1080000"/>
          </a:xfrm>
          <a:prstGeom prst="rect">
            <a:avLst/>
          </a:prstGeom>
          <a:noFill/>
        </p:spPr>
      </p:pic>
      <p:pic>
        <p:nvPicPr>
          <p:cNvPr id="19" name="Picture 38" descr="http://bashnxa.vs2017.ru/netcat_files/173/146/S_R_R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91" y="3940022"/>
            <a:ext cx="1620000" cy="1080000"/>
          </a:xfrm>
          <a:prstGeom prst="rect">
            <a:avLst/>
          </a:prstGeom>
          <a:noFill/>
        </p:spPr>
      </p:pic>
      <p:pic>
        <p:nvPicPr>
          <p:cNvPr id="23" name="Picture 48" descr="http://bashnxa.vs2017.ru/netcat_files/173/146/R_S_R_R_R_R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71616" y="3853897"/>
            <a:ext cx="1620000" cy="1080000"/>
          </a:xfrm>
          <a:prstGeom prst="rect">
            <a:avLst/>
          </a:prstGeom>
          <a:noFill/>
        </p:spPr>
      </p:pic>
      <p:pic>
        <p:nvPicPr>
          <p:cNvPr id="4098" name="Picture 2" descr="http://rosavtodor.ru/storage/app/uploads/public/589/886/a1a/thumb_15762_500x500_0_0_auto.jpg"/>
          <p:cNvPicPr>
            <a:picLocks noChangeAspect="1" noChangeArrowheads="1"/>
          </p:cNvPicPr>
          <p:nvPr/>
        </p:nvPicPr>
        <p:blipFill>
          <a:blip r:embed="rId7" cstate="print"/>
          <a:srcRect b="28185"/>
          <a:stretch>
            <a:fillRect/>
          </a:stretch>
        </p:blipFill>
        <p:spPr bwMode="auto">
          <a:xfrm>
            <a:off x="3854689" y="3940022"/>
            <a:ext cx="1550520" cy="108000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179391" y="1514965"/>
            <a:ext cx="8784976" cy="2246769"/>
          </a:xfrm>
          <a:prstGeom prst="rect">
            <a:avLst/>
          </a:prstGeom>
        </p:spPr>
        <p:txBody>
          <a:bodyPr wrap="square" numCol="2" spcCol="288000">
            <a:spAutoFit/>
          </a:bodyPr>
          <a:lstStyle/>
          <a:p>
            <a:pPr marL="179388" lvl="0" indent="-1793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«РЖД» – комплексная поставка более 300 единиц лабораторных аппаратов для контроля качества горюче-смазочных материалов. Пилотный проект по автоматизации Красноярской ХТЛ с помощью «ЛинтеЛ ЛИС»</a:t>
            </a:r>
          </a:p>
          <a:p>
            <a:pPr marL="179388" lvl="0" indent="-1793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Татавтодор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– 11 лабораторий, организовавших работу в едином информационном пространстве «ЛинтеЛ ЛИС», полностью прослеживаемую из центральной лаборатории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 «Газпромнефть-Аэро» - глобальный проект автоматизации, охвативший 5 лабораторий, с перспективой объединения всех филиалов компании</a:t>
            </a:r>
          </a:p>
          <a:p>
            <a:pPr marL="179388" lvl="0" indent="-1793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ФДА «Росавтодор» - пилотный проект автоматизации лаборатории заказчика, разработка отраслевого стандарта и технического задания на автоматизацию более чем 30 лабораторий подведомственных организаций</a:t>
            </a:r>
          </a:p>
          <a:p>
            <a:pPr marL="179388" lvl="0" indent="-17938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АО «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Газпромнефть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-Битумные материалы» - согласовано техническое задание на автоматизацию лабораторий предприятий – крупных производителей битума и </a:t>
            </a:r>
            <a:r>
              <a:rPr lang="ru-RU" sz="1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битумосодержащих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материалов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3816000"/>
            <a:ext cx="9144000" cy="0"/>
          </a:xfrm>
          <a:prstGeom prst="line">
            <a:avLst/>
          </a:prstGeom>
          <a:ln w="12700">
            <a:solidFill>
              <a:srgbClr val="F57E1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10809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ПРИМЕР ИСПОЛЬЗОВАНИЯ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4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дизельного топлива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19622"/>
            <a:ext cx="315695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 Регистрация </a:t>
            </a:r>
            <a:r>
              <a:rPr lang="ru-RU" sz="12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пробы;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программу испытаний;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информацию о пробе, используя справочники.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376" y="1418743"/>
            <a:ext cx="5570258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" t="-15799" r="2499" b="27999"/>
          <a:stretch/>
        </p:blipFill>
        <p:spPr>
          <a:xfrm>
            <a:off x="204745" y="2211710"/>
            <a:ext cx="2088353" cy="2750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51992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ПРИМЕР ИСПОЛЬЗОВАНИЯ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4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дизельного топлива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Расчёт результатов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исходные данных по первому определению;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расчёт результата определения в соответствии с методом;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исходные данные по следующему определению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расчёт результата параллельного определения;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расчёт окончательного результата испытания и контроль повторяемости.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00" y="1424043"/>
            <a:ext cx="271918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845" y="2067694"/>
            <a:ext cx="272977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09703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ПРИМЕР ИСПОЛЬЗОВАНИЯ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4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дизельного топлива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соответствия полученных результатов нормативным требованиям на продукт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контроль соответствия полученных результатов испытаний нормативным требованиям на продукт;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 некорректных результатах испытаний.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00" y="1404000"/>
            <a:ext cx="5575425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66032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ПРИМЕР ИСПОЛЬЗОВАНИЯ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118899" y="1082011"/>
            <a:ext cx="41045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4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 дизельного топлива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20000" y="1188000"/>
            <a:ext cx="2016163" cy="144016"/>
            <a:chOff x="3862910" y="1166253"/>
            <a:chExt cx="2016163" cy="144016"/>
          </a:xfrm>
        </p:grpSpPr>
        <p:sp>
          <p:nvSpPr>
            <p:cNvPr id="3" name="Блок-схема: данные 2"/>
            <p:cNvSpPr/>
            <p:nvPr/>
          </p:nvSpPr>
          <p:spPr>
            <a:xfrm>
              <a:off x="3862910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данные 7"/>
            <p:cNvSpPr/>
            <p:nvPr/>
          </p:nvSpPr>
          <p:spPr>
            <a:xfrm>
              <a:off x="4366966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данные 8"/>
            <p:cNvSpPr/>
            <p:nvPr/>
          </p:nvSpPr>
          <p:spPr>
            <a:xfrm>
              <a:off x="4871022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5375017" y="1166253"/>
              <a:ext cx="504056" cy="144016"/>
            </a:xfrm>
            <a:prstGeom prst="flowChartInputOutpu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8899" y="1424043"/>
            <a:ext cx="3156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tabLst>
                <a:tab pos="182563" algn="l"/>
              </a:tabLst>
            </a:pPr>
            <a:r>
              <a:rPr lang="ru-RU" sz="1200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12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Подготовка заключения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отчётного документа из справочника;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отчёта (паспорт, протокол, заключение и др.) в соответствии с утверждённым шаблоном;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отчёт и защитить результаты от изменений;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оригинал документа и прикрепить копию.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627797"/>
            <a:ext cx="2592288" cy="3390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10175"/>
          <a:stretch/>
        </p:blipFill>
        <p:spPr>
          <a:xfrm>
            <a:off x="3563888" y="1476583"/>
            <a:ext cx="2895598" cy="339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85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SERVER2\Marketing BSKB\Маркетинговые материалы\Фирменый стиль\Логотип ОАО БСКБ. высшее качество.jpg"/>
          <p:cNvPicPr>
            <a:picLocks noChangeAspect="1" noChangeArrowheads="1"/>
          </p:cNvPicPr>
          <p:nvPr/>
        </p:nvPicPr>
        <p:blipFill>
          <a:blip r:embed="rId2" cstate="print"/>
          <a:srcRect l="3838" t="10447" r="3854" b="12154"/>
          <a:stretch>
            <a:fillRect/>
          </a:stretch>
        </p:blipFill>
        <p:spPr bwMode="auto">
          <a:xfrm>
            <a:off x="1547664" y="0"/>
            <a:ext cx="6048672" cy="864096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15566"/>
            <a:ext cx="9144000" cy="360040"/>
          </a:xfrm>
          <a:prstGeom prst="rect">
            <a:avLst/>
          </a:prstGeom>
          <a:solidFill>
            <a:schemeClr val="accent6"/>
          </a:solidFill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41962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Наша компания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готова оказать услуги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проведения НИОКР, разработки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производства аппаратов контроля качества, а так же в области автоматизации деятельности и разработки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программного обеспечения.</a:t>
            </a:r>
          </a:p>
          <a:p>
            <a:pPr fontAlgn="base"/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Компания АО БСКБ «Нефтехимавтоматика»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готова рассмотреть предложения на долгосрочное и взаимовыгодное сотрудничество!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ERVER2\Marketing BSKB\Маркетинговые материалы\История БСКБ\Фотографии\3. Новейшие 03-16\2016\DSC06709.JPG"/>
          <p:cNvPicPr>
            <a:picLocks noChangeAspect="1" noChangeArrowheads="1"/>
          </p:cNvPicPr>
          <p:nvPr/>
        </p:nvPicPr>
        <p:blipFill>
          <a:blip r:embed="rId3" cstate="print"/>
          <a:srcRect l="12327" r="5100" b="6581"/>
          <a:stretch>
            <a:fillRect/>
          </a:stretch>
        </p:blipFill>
        <p:spPr bwMode="auto">
          <a:xfrm>
            <a:off x="7308304" y="2211710"/>
            <a:ext cx="1656184" cy="1053000"/>
          </a:xfrm>
          <a:prstGeom prst="roundRect">
            <a:avLst>
              <a:gd name="adj" fmla="val 711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78738" y="124075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АО БСКБ «Нефтехимавтоматика»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ведущим предприятием России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разработке и производству автоматических аппаратов контроля качества различных видов продукции: топлив, масел, смазок, битумов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битумизированных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материалов, катализаторов, асфальтобетонов,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геотекстильных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материалов и других продуктов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401635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азработка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производство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лабораторных аппаратов контроля качества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Автоматизация процессов лабораторной деятельности на основе собственной разработки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лабораторной информационной системы «ЛинтеЛ ЛИС»</a:t>
            </a:r>
          </a:p>
          <a:p>
            <a:pPr marL="180975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Предоставление услуг испытательной лаборатории: испытание продукции, подготовка заключений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\\SERVER2\Marketing BSKB\Маркетинговые материалы\История БСКБ\Фотографии\3. Новейшие 03-16\2016\DSC06832.JPG"/>
          <p:cNvPicPr>
            <a:picLocks noChangeAspect="1" noChangeArrowheads="1"/>
          </p:cNvPicPr>
          <p:nvPr/>
        </p:nvPicPr>
        <p:blipFill>
          <a:blip r:embed="rId4" cstate="print"/>
          <a:srcRect l="-1449" t="7309" r="20168"/>
          <a:stretch>
            <a:fillRect/>
          </a:stretch>
        </p:blipFill>
        <p:spPr bwMode="auto">
          <a:xfrm>
            <a:off x="5364088" y="2211710"/>
            <a:ext cx="1656184" cy="1061407"/>
          </a:xfrm>
          <a:prstGeom prst="roundRect">
            <a:avLst>
              <a:gd name="adj" fmla="val 9304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\\SERVER2\Marketing BSKB\Маркетинговые материалы\История БСКБ\Фотографии\3. Новейшие 03-16\2016\DSC06644.JPG"/>
          <p:cNvPicPr>
            <a:picLocks noChangeAspect="1" noChangeArrowheads="1"/>
          </p:cNvPicPr>
          <p:nvPr/>
        </p:nvPicPr>
        <p:blipFill>
          <a:blip r:embed="rId5" cstate="print"/>
          <a:srcRect t="5159" r="30578" b="12166"/>
          <a:stretch>
            <a:fillRect/>
          </a:stretch>
        </p:blipFill>
        <p:spPr bwMode="auto">
          <a:xfrm>
            <a:off x="3419872" y="2211710"/>
            <a:ext cx="1656184" cy="1108421"/>
          </a:xfrm>
          <a:prstGeom prst="roundRect">
            <a:avLst>
              <a:gd name="adj" fmla="val 14177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1" name="Picture 7" descr="\\SERVER2\Marketing BSKB\Маркетинговые материалы\История БСКБ\Фотографии\3. Новейшие 03-16\2016\DSC06771.JPG"/>
          <p:cNvPicPr>
            <a:picLocks noChangeAspect="1" noChangeArrowheads="1"/>
          </p:cNvPicPr>
          <p:nvPr/>
        </p:nvPicPr>
        <p:blipFill>
          <a:blip r:embed="rId6" cstate="print"/>
          <a:srcRect l="27163" t="28981" r="7772" b="7962"/>
          <a:stretch>
            <a:fillRect/>
          </a:stretch>
        </p:blipFill>
        <p:spPr bwMode="auto">
          <a:xfrm>
            <a:off x="6254461" y="3579861"/>
            <a:ext cx="2710027" cy="1476000"/>
          </a:xfrm>
          <a:prstGeom prst="roundRect">
            <a:avLst>
              <a:gd name="adj" fmla="val 10882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C:\Users\artur\Pictures\temp\2016-05-05 at 16-35-0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579862"/>
            <a:ext cx="2625253" cy="1476000"/>
          </a:xfrm>
          <a:prstGeom prst="roundRect">
            <a:avLst>
              <a:gd name="adj" fmla="val 701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2050264"/>
            <a:ext cx="20680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ВИДЫ ДЕЯТЕЛЬНОСТИ:</a:t>
            </a:r>
            <a:endParaRPr lang="ru-RU" sz="12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907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 КОМПАНИИ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tur\Pictures\logo comb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5364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ПРОИЗВОДСТВО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АППАРАТОВ КОНТРОЛЯ КАЧЕСТВА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АВТОМАТИЗАЦИЯ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ЛАБОРАТОРИИ</a:t>
                      </a:r>
                    </a:p>
                  </a:txBody>
                  <a:tcPr marL="8890" marR="8890" marT="666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1520" y="1621713"/>
            <a:ext cx="5227037" cy="2771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 2013 г. АО БСКБ «Нефтехимавтоматика» выиграла тендер в «РОСАВТОДОР».  В рамках работ по тендеру было выполнено: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Разработан ОДМ «Методические рекомендации по автоматизации лабораторного контроля  в ФКУ, подведомственных ФДА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Росавтодор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».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Выполнен анализ и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реинжениринг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процессов, лаборатории контроля качества ФКУ Упрдор «Москва-Бобруйск».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Разработаны рекомендации по автоматизации подразделения контроля качества при помощи ЛИС.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Программный комплекс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Линте</a:t>
            </a:r>
            <a:r>
              <a:rPr lang="ru-RU" sz="1400" dirty="0">
                <a:latin typeface="Cambria" pitchFamily="18" charset="0"/>
              </a:rPr>
              <a:t>Л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ЛИС введен в эксплуатацию в ФКУ Упрдор «Москва-Бобруйск».</a:t>
            </a:r>
          </a:p>
          <a:p>
            <a:pPr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12" name="Picture 8" descr="3d &amp;dcy;&amp;iecy;&amp;lcy;&amp;ocy;&amp;vcy;&amp;ocy;&amp;jcy; &amp;chcy;&amp;iecy;&amp;lcy;&amp;ocy;&amp;vcy;&amp;iecy;&amp;kcy; &amp;scy; &amp;gcy;&amp;acy;&amp;lcy;&amp;scy;&amp;tcy;&amp;ucy;&amp;kcy;&amp;ocy;&amp;mcy; &amp;rcy;&amp;ucy;&amp;kcy;&amp;ocy;&amp;pcy;&amp;ocy;&amp;zhcy;&amp;acy;&amp;tcy;&amp;icy;&amp;iecy; &amp;pcy;&amp;ocy;&amp;rcy;&amp;tcy;&amp;fcy;&amp;iecy;&amp;lcy;&amp;softcy; &amp;Fcy;&amp;ocy;&amp;tcy;&amp;ocy;&amp;gcy;&amp;rcy;&amp;acy;&amp;fcy;&amp;icy;&amp;yacy;, &amp;kcy;&amp;acy;&amp;rcy;&amp;tcy;&amp;icy;&amp;ncy;&amp;kcy;&amp;icy;, &amp;icy;&amp;zcy;&amp;ocy;&amp;bcy;&amp;rcy;&amp;acy;&amp;zhcy;&amp;iecy;&amp;ncy;&amp;icy;&amp;yacy; &amp;icy; &amp;scy;&amp;tcy;&amp;ocy;&amp;kcy;-&amp;fcy;&amp;ocy;&amp;tcy;&amp;ocy;&amp;gcy;&amp;rcy;&amp;acy;&amp;fcy;&amp;icy;&amp;yacy; &amp;bcy;&amp;iecy;&amp;zcy; &amp;rcy;&amp;ocy;&amp;yacy;&amp;lcy;&amp;tcy;&amp;icy;. Image 1131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84419" y="1689149"/>
            <a:ext cx="2808361" cy="280836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9392" y="1131590"/>
            <a:ext cx="6193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процессов лабораторного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827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830580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ОЖИДАНИЯ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ОТРАСЛИ ОТ </a:t>
                      </a: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АВТОМАТИЗАЦИИ</a:t>
                      </a:r>
                      <a:r>
                        <a:rPr lang="ru-RU" sz="1100" b="1" u="non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ЛАБОРАТОРНОЙ ДЕЯТЕЛЬНОСТИ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2000" y="1152000"/>
            <a:ext cx="468064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лабораторные системы должны</a:t>
            </a:r>
            <a:r>
              <a:rPr lang="ru-RU" sz="1600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гарантии качества результатов испытаний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Снижать затраты на предоставление результатов испытаний заказчикам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Упрощать удовлетворение требований аккредитации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эффективное управление персоналом и оборудованием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качеством использования ГСО и расходных материалов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.ytimg.com/vi/SpT8p4E1JqM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20383"/>
          <a:stretch/>
        </p:blipFill>
        <p:spPr bwMode="auto">
          <a:xfrm>
            <a:off x="5076056" y="1620309"/>
            <a:ext cx="3816424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006223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29" y="1512000"/>
            <a:ext cx="8743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работ и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сокращение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затрат на испытания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5328713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 вспомогательные модули системы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мониторинг движения образцов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реагентов, материалов и стандартных образцов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оборудованием (поверки, аттестации, ТО)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 (СМК, ВЛК)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Планы, графики работ и контроль их выполнения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персоналом и его компетенцией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и аналитика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052000"/>
            <a:ext cx="3254237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66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Снижение рисков и отсутствие штрафов при подтверждении компетентности лаборатории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532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расчёт результатов испытаний и контроль их соответствия техническим требованиям на продукт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формирование лабораторных журналов и вывод на печать любой отчётной документации (журналы, паспорта, протоколы и т.д.)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проверка данных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соответствующем формате для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Росаккредитации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отчётной документации согласно критериям к аккредитации лабораторий (Приказ МЭК № 326)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от несанкционированного доступа 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908000"/>
            <a:ext cx="3722058" cy="1912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453" y="2473034"/>
            <a:ext cx="2178154" cy="254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75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Идентификация при помощи ярлыков с QR-кодом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528" y="1837039"/>
            <a:ext cx="5544616" cy="917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Использование планшетного компьютера и технологии штрих-кодовой идентификации при отборе проб (Акт отбора пробы формируется автоматически с планшета, распечатывается на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WiFi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принтере непосредственно на месте отбора пробы)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2843808" y="2859782"/>
            <a:ext cx="29523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Решение </a:t>
            </a: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позволяет </a:t>
            </a: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отказаться от ручного ввода </a:t>
            </a:r>
            <a:r>
              <a:rPr lang="ru-RU" sz="1200" dirty="0" smtClean="0">
                <a:solidFill>
                  <a:schemeClr val="tx1"/>
                </a:solidFill>
                <a:latin typeface="Cambria" pitchFamily="18" charset="0"/>
              </a:rPr>
              <a:t>информации </a:t>
            </a:r>
            <a:r>
              <a:rPr lang="ru-RU" sz="1200" dirty="0">
                <a:solidFill>
                  <a:schemeClr val="tx1"/>
                </a:solidFill>
                <a:latin typeface="Cambria" pitchFamily="18" charset="0"/>
              </a:rPr>
              <a:t>о пробе в ЛИС на этапе её регистрации. </a:t>
            </a:r>
          </a:p>
        </p:txBody>
      </p:sp>
      <p:pic>
        <p:nvPicPr>
          <p:cNvPr id="16" name="Picture 10" descr="D:\Загрузки\mobileapp_4_mid.png"/>
          <p:cNvPicPr>
            <a:picLocks noChangeAspect="1" noChangeArrowheads="1"/>
          </p:cNvPicPr>
          <p:nvPr/>
        </p:nvPicPr>
        <p:blipFill>
          <a:blip r:embed="rId4" cstate="print"/>
          <a:srcRect r="50787"/>
          <a:stretch>
            <a:fillRect/>
          </a:stretch>
        </p:blipFill>
        <p:spPr bwMode="auto">
          <a:xfrm>
            <a:off x="6084168" y="1707654"/>
            <a:ext cx="271098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1" descr="D:\Загрузки\mobileapp_4_mid.pn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395536" y="2787774"/>
            <a:ext cx="2304256" cy="210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5651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качеством лабораторной деятельности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30" y="1908000"/>
            <a:ext cx="532871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внутренних аудитов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несоответствий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корректирующих и предупреждающих действий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Внутрилабораторный контроль качества и построение контрольных карт 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Шухарта</a:t>
            </a:r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Межлабораторные сравнительные испытания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955" y="1251648"/>
            <a:ext cx="2107405" cy="185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4955" y="3241224"/>
            <a:ext cx="3117490" cy="175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175651"/>
              </p:ext>
            </p:extLst>
          </p:nvPr>
        </p:nvGraphicFramePr>
        <p:xfrm>
          <a:off x="0" y="726545"/>
          <a:ext cx="9144000" cy="315035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5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ЛАБОРАТОРНАЯ ИНФОРМАЦИОННАЯ СИСТЕМА «ЛИНТЕЛ ЛИС»</a:t>
                      </a:r>
                      <a:endParaRPr lang="ru-RU" sz="1100" b="1" u="non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135" marR="64135" marT="6668" marB="0" anchor="ctr">
                    <a:lnL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7E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E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2" descr="C:\Users\artur\Pictures\logo comb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1" y="86917"/>
            <a:ext cx="4392609" cy="4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2000" y="11520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E3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«ЛинтеЛ ЛИС» может помочь</a:t>
            </a:r>
            <a:endParaRPr lang="ru-RU" sz="1600" b="1" dirty="0">
              <a:solidFill>
                <a:srgbClr val="E36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30" y="1512000"/>
            <a:ext cx="8760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Подбор рецептов асфальтобетонов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79512" y="1929039"/>
            <a:ext cx="4680520" cy="3132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libri"/>
                <a:cs typeface="+mn-cs"/>
              </a:rPr>
              <a:t>ЛинтеЛ ЛИС позволяет осуществлять подбор нового рецепта и выполнять проверку существующих рецептов.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Calibri"/>
                <a:cs typeface="+mn-cs"/>
              </a:rPr>
              <a:t>Упрощает процедуру подбора рецептов смесей, позволяет отказаться от бумажных журналов рецептов, тетрадей расчётов и снижает риск появления ошибки из-за человеческого фактора.</a:t>
            </a:r>
          </a:p>
          <a:p>
            <a:pPr marL="342900" marR="0" lvl="0" indent="36195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Calibri"/>
              <a:cs typeface="+mn-cs"/>
            </a:endParaRPr>
          </a:p>
          <a:p>
            <a:pPr marL="342900" marR="0" lvl="0" indent="3571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9778" y="1639893"/>
            <a:ext cx="3964217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2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1155</Words>
  <Application>Microsoft Office PowerPoint</Application>
  <PresentationFormat>Экран (16:9)</PresentationFormat>
  <Paragraphs>143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artur</dc:creator>
  <cp:lastModifiedBy>Артур Нигматуллин</cp:lastModifiedBy>
  <cp:revision>121</cp:revision>
  <dcterms:created xsi:type="dcterms:W3CDTF">2017-03-03T09:15:44Z</dcterms:created>
  <dcterms:modified xsi:type="dcterms:W3CDTF">2019-05-16T08:16:56Z</dcterms:modified>
</cp:coreProperties>
</file>